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64" r:id="rId4"/>
    <p:sldId id="266" r:id="rId5"/>
    <p:sldId id="258" r:id="rId6"/>
    <p:sldId id="272" r:id="rId7"/>
    <p:sldId id="262" r:id="rId8"/>
    <p:sldId id="268" r:id="rId9"/>
    <p:sldId id="260" r:id="rId10"/>
    <p:sldId id="261" r:id="rId11"/>
    <p:sldId id="267" r:id="rId12"/>
    <p:sldId id="259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7" d="100"/>
          <a:sy n="67" d="100"/>
        </p:scale>
        <p:origin x="-4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349A1-D3D8-4B67-82AF-EDD2059A9CD2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6A9DF-8DA8-4E6C-BA21-72234C01F5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44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6A9DF-8DA8-4E6C-BA21-72234C01F545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6A9DF-8DA8-4E6C-BA21-72234C01F545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6A9DF-8DA8-4E6C-BA21-72234C01F54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0931A5-9EF3-4AD8-9822-3365A5E21CC0}" type="datetimeFigureOut">
              <a:rPr lang="en-GB" smtClean="0"/>
              <a:pPr/>
              <a:t>06/10/2016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A729B04-080D-4CD9-88DE-8E1194BFC97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Noel%20O'Donnell\Desktop\10th%20ExOCoP%20Workshop,%20ATHENS%2016-17%20Sept%202010\Mariza.wmv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1829761"/>
          </a:xfrm>
        </p:spPr>
        <p:txBody>
          <a:bodyPr/>
          <a:lstStyle/>
          <a:p>
            <a:pPr algn="ctr"/>
            <a:r>
              <a:rPr lang="en-GB" dirty="0" smtClean="0"/>
              <a:t>Management of Respondents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GB" sz="4800" dirty="0" smtClean="0"/>
              <a:t> Monitoring Supervision </a:t>
            </a:r>
          </a:p>
          <a:p>
            <a:pPr algn="ctr"/>
            <a:r>
              <a:rPr lang="en-GB" sz="4800" dirty="0" smtClean="0"/>
              <a:t>Support 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sz="2800" b="1" dirty="0" smtClean="0"/>
          </a:p>
          <a:p>
            <a:r>
              <a:rPr lang="en-GB" dirty="0" smtClean="0"/>
              <a:t> How ready is he/she to change</a:t>
            </a:r>
          </a:p>
          <a:p>
            <a:r>
              <a:rPr lang="en-GB" dirty="0" smtClean="0"/>
              <a:t> Consideration to managing his/her own behaviour</a:t>
            </a:r>
          </a:p>
          <a:p>
            <a:r>
              <a:rPr lang="en-GB" dirty="0" smtClean="0"/>
              <a:t>Access to support systems </a:t>
            </a:r>
          </a:p>
          <a:p>
            <a:r>
              <a:rPr lang="en-GB" dirty="0" smtClean="0"/>
              <a:t>What type of intervention will be most effective with this person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Motivation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ariza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What is the position of the respondent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Challenges of accommodation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Area/Environment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Benefits of stable </a:t>
            </a:r>
            <a:r>
              <a:rPr lang="en-GB" dirty="0"/>
              <a:t>a</a:t>
            </a:r>
            <a:r>
              <a:rPr lang="en-GB" dirty="0" smtClean="0"/>
              <a:t>ccommodation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Accommodation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525963"/>
          </a:xfrm>
        </p:spPr>
        <p:txBody>
          <a:bodyPr/>
          <a:lstStyle/>
          <a:p>
            <a:r>
              <a:rPr lang="en-GB" dirty="0" smtClean="0"/>
              <a:t>Credible allegations</a:t>
            </a:r>
          </a:p>
          <a:p>
            <a:r>
              <a:rPr lang="en-GB" dirty="0" smtClean="0"/>
              <a:t>Risk Assessment</a:t>
            </a:r>
          </a:p>
          <a:p>
            <a:r>
              <a:rPr lang="en-GB" dirty="0" smtClean="0"/>
              <a:t>Management Plan</a:t>
            </a:r>
          </a:p>
          <a:p>
            <a:r>
              <a:rPr lang="en-GB" dirty="0" smtClean="0"/>
              <a:t>Monitor</a:t>
            </a:r>
          </a:p>
          <a:p>
            <a:r>
              <a:rPr lang="en-GB" dirty="0" smtClean="0"/>
              <a:t>Support</a:t>
            </a:r>
          </a:p>
          <a:p>
            <a:r>
              <a:rPr lang="en-GB" dirty="0" smtClean="0"/>
              <a:t>Review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Summary</a:t>
            </a:r>
            <a:endParaRPr lang="en-GB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“Throughout our involvement in this work the voice of the complainant should never be lost in our task in the management and supervision of the respondent.”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“It is also our aim to ensure that the human dignity of the respondent remains throughout the necessary area of monitoring and supervision”.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Summary</a:t>
            </a:r>
            <a:endParaRPr lang="en-GB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algn="ctr"/>
            <a:r>
              <a:rPr lang="en-GB" b="1" smtClean="0"/>
              <a:t>Thank you </a:t>
            </a:r>
            <a:r>
              <a:rPr lang="en-GB" b="1" dirty="0" smtClean="0"/>
              <a:t>For Listening</a:t>
            </a:r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Management of Respondents</a:t>
            </a:r>
            <a:endParaRPr lang="en-GB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  </a:t>
            </a:r>
            <a:r>
              <a:rPr lang="en-GB" b="1" dirty="0" smtClean="0"/>
              <a:t>Criminal Justice Systems</a:t>
            </a:r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dirty="0" smtClean="0"/>
              <a:t>The purpose and aims of the Criminal Justice Systems are: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“to support the administration of justice, to promote confidence in the criminal justice systems and to contribute to the reduction of crime and the fear of crime”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Management</a:t>
            </a:r>
            <a:r>
              <a:rPr lang="en-GB" dirty="0" smtClean="0"/>
              <a:t> of Respondents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Criminal Justice Systems</a:t>
            </a:r>
          </a:p>
          <a:p>
            <a:r>
              <a:rPr lang="en-GB" dirty="0" smtClean="0"/>
              <a:t>Complex Institution</a:t>
            </a:r>
          </a:p>
          <a:p>
            <a:r>
              <a:rPr lang="en-GB" dirty="0" smtClean="0"/>
              <a:t>Many Components</a:t>
            </a:r>
          </a:p>
          <a:p>
            <a:r>
              <a:rPr lang="en-GB" dirty="0" smtClean="0"/>
              <a:t>Costly</a:t>
            </a:r>
          </a:p>
          <a:p>
            <a:r>
              <a:rPr lang="en-GB" dirty="0" smtClean="0"/>
              <a:t>Inconsistent Service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smtClean="0"/>
              <a:t>Management Supervision and Support of Offenders</a:t>
            </a:r>
          </a:p>
          <a:p>
            <a:r>
              <a:rPr lang="en-GB" dirty="0" smtClean="0"/>
              <a:t>Resources</a:t>
            </a:r>
          </a:p>
          <a:p>
            <a:r>
              <a:rPr lang="en-GB" dirty="0" smtClean="0"/>
              <a:t>Power</a:t>
            </a:r>
          </a:p>
          <a:p>
            <a:r>
              <a:rPr lang="en-GB" dirty="0" smtClean="0"/>
              <a:t>Legal Legislation</a:t>
            </a:r>
          </a:p>
          <a:p>
            <a:r>
              <a:rPr lang="en-GB" dirty="0" smtClean="0"/>
              <a:t>Trained Staff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GB" dirty="0" smtClean="0"/>
              <a:t>Management of Respondents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GB" dirty="0" smtClean="0"/>
          </a:p>
          <a:p>
            <a:r>
              <a:rPr lang="en-GB" dirty="0" smtClean="0"/>
              <a:t>“I pledge the zealous vigilance of the Church to protect children and promise accountability for all” 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“the guilty be punished and crimes of abuse be combated with an effective prevention programme in the Church and in society”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000" b="1" u="sng" dirty="0" smtClean="0"/>
              <a:t>Pope Francis October 2015</a:t>
            </a:r>
            <a:endParaRPr lang="en-GB" sz="2000" b="1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of </a:t>
            </a:r>
            <a:r>
              <a:rPr lang="en-GB" sz="4000" dirty="0" smtClean="0"/>
              <a:t>Respondents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u="sng" dirty="0" smtClean="0"/>
              <a:t>Who are we referring to</a:t>
            </a:r>
            <a:r>
              <a:rPr lang="en-GB" dirty="0" smtClean="0"/>
              <a:t>?</a:t>
            </a:r>
          </a:p>
          <a:p>
            <a:pPr>
              <a:buNone/>
            </a:pPr>
            <a:r>
              <a:rPr lang="en-GB" dirty="0" smtClean="0"/>
              <a:t>Just as not all victims are alike not all individuals who commit sex offences are alike</a:t>
            </a:r>
          </a:p>
          <a:p>
            <a:r>
              <a:rPr lang="en-GB" b="1" u="sng" dirty="0" smtClean="0"/>
              <a:t>What is his/her legal position</a:t>
            </a:r>
            <a:r>
              <a:rPr lang="en-GB" b="1" dirty="0" smtClean="0"/>
              <a:t>?</a:t>
            </a:r>
          </a:p>
          <a:p>
            <a:r>
              <a:rPr lang="en-GB" dirty="0" smtClean="0"/>
              <a:t>Has he/she been convicted.</a:t>
            </a:r>
          </a:p>
          <a:p>
            <a:r>
              <a:rPr lang="en-GB" dirty="0" smtClean="0"/>
              <a:t> Is he/she awaiting trial.</a:t>
            </a:r>
          </a:p>
          <a:p>
            <a:r>
              <a:rPr lang="en-GB" dirty="0" smtClean="0"/>
              <a:t> Has he/she been found “not guilty” in the criminal court but there remains credible concerns.</a:t>
            </a:r>
          </a:p>
          <a:p>
            <a:r>
              <a:rPr lang="en-GB" dirty="0" smtClean="0"/>
              <a:t>He/she has had credible allegations made against him/her and there is now canonical process. 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of </a:t>
            </a:r>
            <a:r>
              <a:rPr lang="en-GB" sz="4000" dirty="0" smtClean="0"/>
              <a:t>Respondents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Initial meeting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Intensity of intervention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Seriousness of allegations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Preparing for Court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Examples from Practice</a:t>
            </a:r>
            <a:endParaRPr lang="en-GB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GB" b="1" u="sng" dirty="0" smtClean="0"/>
          </a:p>
          <a:p>
            <a:r>
              <a:rPr lang="en-GB" dirty="0" smtClean="0"/>
              <a:t>“The aim of assessment is to gather sufficient information to determine the presence of risk and protective factors and to formulate an understanding so as to inform risk management”.</a:t>
            </a:r>
          </a:p>
          <a:p>
            <a:r>
              <a:rPr lang="en-GB" b="1" u="sng" dirty="0" smtClean="0"/>
              <a:t>Risk Assessment Instruments</a:t>
            </a:r>
            <a:r>
              <a:rPr lang="en-GB" u="sng" dirty="0" smtClean="0"/>
              <a:t>. </a:t>
            </a:r>
          </a:p>
          <a:p>
            <a:r>
              <a:rPr lang="en-GB" dirty="0" smtClean="0"/>
              <a:t>Informing the management plan aiding and evaluating interventions</a:t>
            </a:r>
          </a:p>
          <a:p>
            <a:r>
              <a:rPr lang="en-GB" b="1" u="sng" dirty="0" smtClean="0"/>
              <a:t>Bringing it all together- </a:t>
            </a:r>
            <a:r>
              <a:rPr lang="en-GB" dirty="0" smtClean="0"/>
              <a:t>“the most important part of the assessment is not the tool used, but the interpretation of the factors identified. (Hart 2011) 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Risk Assessment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b="1" u="sng" dirty="0" smtClean="0"/>
          </a:p>
          <a:p>
            <a:r>
              <a:rPr lang="en-GB" dirty="0" smtClean="0"/>
              <a:t>Individualised and evidence based</a:t>
            </a:r>
          </a:p>
          <a:p>
            <a:r>
              <a:rPr lang="en-GB" dirty="0" smtClean="0"/>
              <a:t>Include key factors</a:t>
            </a:r>
          </a:p>
          <a:p>
            <a:r>
              <a:rPr lang="en-GB" dirty="0" smtClean="0"/>
              <a:t>Attitude to allegations</a:t>
            </a:r>
          </a:p>
          <a:p>
            <a:r>
              <a:rPr lang="en-GB" dirty="0" smtClean="0"/>
              <a:t>Response to restrictions</a:t>
            </a:r>
          </a:p>
          <a:p>
            <a:r>
              <a:rPr lang="en-GB" dirty="0" smtClean="0"/>
              <a:t>Reviewed and adjusted to changes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Management Plan</a:t>
            </a:r>
            <a:endParaRPr lang="en-GB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b="1" dirty="0" smtClean="0"/>
              <a:t> </a:t>
            </a:r>
            <a:endParaRPr lang="en-GB" dirty="0" smtClean="0"/>
          </a:p>
          <a:p>
            <a:r>
              <a:rPr lang="en-GB" b="1" u="sng" dirty="0" smtClean="0"/>
              <a:t>Purpose of visits</a:t>
            </a:r>
          </a:p>
          <a:p>
            <a:r>
              <a:rPr lang="en-GB" dirty="0" smtClean="0"/>
              <a:t>Observation</a:t>
            </a:r>
          </a:p>
          <a:p>
            <a:r>
              <a:rPr lang="en-GB" dirty="0" smtClean="0"/>
              <a:t>Information gathering</a:t>
            </a:r>
          </a:p>
          <a:p>
            <a:r>
              <a:rPr lang="en-GB" dirty="0" smtClean="0"/>
              <a:t>Support </a:t>
            </a:r>
          </a:p>
          <a:p>
            <a:r>
              <a:rPr lang="en-GB" dirty="0" smtClean="0"/>
              <a:t>Reacting to new situations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 </a:t>
            </a:r>
            <a:r>
              <a:rPr lang="en-GB" b="1" u="sng" dirty="0" smtClean="0"/>
              <a:t>Frequency of visits </a:t>
            </a:r>
          </a:p>
          <a:p>
            <a:pPr>
              <a:buNone/>
            </a:pPr>
            <a:endParaRPr lang="en-GB" u="sng" dirty="0" smtClean="0"/>
          </a:p>
          <a:p>
            <a:pPr>
              <a:buNone/>
            </a:pPr>
            <a:r>
              <a:rPr lang="en-GB" u="sng" dirty="0" smtClean="0"/>
              <a:t> 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smtClean="0"/>
              <a:t>Management of Respondents</a:t>
            </a:r>
            <a:br>
              <a:rPr lang="en-GB" sz="4000" dirty="0" smtClean="0"/>
            </a:br>
            <a:r>
              <a:rPr lang="en-GB" sz="4000" dirty="0" smtClean="0"/>
              <a:t>Monitoring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3849</TotalTime>
  <Words>463</Words>
  <Application>Microsoft Office PowerPoint</Application>
  <PresentationFormat>On-screen Show (4:3)</PresentationFormat>
  <Paragraphs>109</Paragraphs>
  <Slides>15</Slides>
  <Notes>3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Management of Respondents</vt:lpstr>
      <vt:lpstr>Management of Respondents</vt:lpstr>
      <vt:lpstr>Management of Respondents</vt:lpstr>
      <vt:lpstr>Management of Respondents</vt:lpstr>
      <vt:lpstr>Management of Respondents</vt:lpstr>
      <vt:lpstr>Management of Respondents Examples from Practice</vt:lpstr>
      <vt:lpstr>Management of Respondents Risk Assessment</vt:lpstr>
      <vt:lpstr>Management of Respondents Management Plan</vt:lpstr>
      <vt:lpstr>Management of Respondents Monitoring</vt:lpstr>
      <vt:lpstr>Management of Respondents Motivation</vt:lpstr>
      <vt:lpstr>PowerPoint Presentation</vt:lpstr>
      <vt:lpstr>Management of Respondents Accommodation</vt:lpstr>
      <vt:lpstr>Management of Respondents Summary</vt:lpstr>
      <vt:lpstr>Management of Respondents Summary</vt:lpstr>
      <vt:lpstr>Management of Respondents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Noel O'Donnell</dc:creator>
  <cp:lastModifiedBy>Imelda</cp:lastModifiedBy>
  <cp:revision>252</cp:revision>
  <dcterms:created xsi:type="dcterms:W3CDTF">2016-09-11T14:02:35Z</dcterms:created>
  <dcterms:modified xsi:type="dcterms:W3CDTF">2016-10-06T10:02:13Z</dcterms:modified>
</cp:coreProperties>
</file>