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313" r:id="rId3"/>
    <p:sldId id="365" r:id="rId4"/>
    <p:sldId id="312" r:id="rId5"/>
    <p:sldId id="417" r:id="rId6"/>
    <p:sldId id="416" r:id="rId7"/>
    <p:sldId id="412" r:id="rId8"/>
    <p:sldId id="442" r:id="rId9"/>
    <p:sldId id="443" r:id="rId10"/>
    <p:sldId id="444" r:id="rId11"/>
    <p:sldId id="445" r:id="rId12"/>
    <p:sldId id="446" r:id="rId13"/>
    <p:sldId id="447" r:id="rId14"/>
    <p:sldId id="448" r:id="rId15"/>
    <p:sldId id="449" r:id="rId16"/>
    <p:sldId id="450" r:id="rId17"/>
    <p:sldId id="451" r:id="rId18"/>
    <p:sldId id="452" r:id="rId19"/>
    <p:sldId id="453" r:id="rId20"/>
    <p:sldId id="454" r:id="rId21"/>
    <p:sldId id="455" r:id="rId22"/>
    <p:sldId id="456" r:id="rId23"/>
    <p:sldId id="457" r:id="rId24"/>
    <p:sldId id="458" r:id="rId25"/>
    <p:sldId id="470" r:id="rId26"/>
    <p:sldId id="460" r:id="rId27"/>
    <p:sldId id="461" r:id="rId28"/>
    <p:sldId id="462" r:id="rId29"/>
    <p:sldId id="463" r:id="rId30"/>
    <p:sldId id="386" r:id="rId31"/>
    <p:sldId id="435" r:id="rId32"/>
    <p:sldId id="467" r:id="rId33"/>
    <p:sldId id="468" r:id="rId34"/>
    <p:sldId id="469" r:id="rId35"/>
    <p:sldId id="437" r:id="rId36"/>
    <p:sldId id="466" r:id="rId37"/>
    <p:sldId id="439" r:id="rId38"/>
    <p:sldId id="440" r:id="rId39"/>
    <p:sldId id="441" r:id="rId40"/>
    <p:sldId id="464" r:id="rId41"/>
    <p:sldId id="465" r:id="rId42"/>
    <p:sldId id="395"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4660"/>
  </p:normalViewPr>
  <p:slideViewPr>
    <p:cSldViewPr snapToObjects="1" showGuides="1">
      <p:cViewPr>
        <p:scale>
          <a:sx n="81" d="100"/>
          <a:sy n="81" d="100"/>
        </p:scale>
        <p:origin x="3144" y="1264"/>
      </p:cViewPr>
      <p:guideLst>
        <p:guide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82A426-FC1A-624A-B62D-1EEE5B9E7BD7}" type="datetimeFigureOut">
              <a:rPr lang="en-US" smtClean="0"/>
              <a:t>3/9/17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A5CD-A433-7445-BB83-257BBD0D174F}" type="slidenum">
              <a:rPr lang="en-GB" smtClean="0"/>
              <a:t>‹#›</a:t>
            </a:fld>
            <a:endParaRPr lang="en-GB"/>
          </a:p>
        </p:txBody>
      </p:sp>
    </p:spTree>
    <p:extLst>
      <p:ext uri="{BB962C8B-B14F-4D97-AF65-F5344CB8AC3E}">
        <p14:creationId xmlns:p14="http://schemas.microsoft.com/office/powerpoint/2010/main" val="1879500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10</a:t>
            </a:fld>
            <a:endParaRPr lang="en-GB"/>
          </a:p>
        </p:txBody>
      </p:sp>
    </p:spTree>
    <p:extLst>
      <p:ext uri="{BB962C8B-B14F-4D97-AF65-F5344CB8AC3E}">
        <p14:creationId xmlns:p14="http://schemas.microsoft.com/office/powerpoint/2010/main" val="2279398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11</a:t>
            </a:fld>
            <a:endParaRPr lang="en-GB"/>
          </a:p>
        </p:txBody>
      </p:sp>
    </p:spTree>
    <p:extLst>
      <p:ext uri="{BB962C8B-B14F-4D97-AF65-F5344CB8AC3E}">
        <p14:creationId xmlns:p14="http://schemas.microsoft.com/office/powerpoint/2010/main" val="979085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12</a:t>
            </a:fld>
            <a:endParaRPr lang="en-GB"/>
          </a:p>
        </p:txBody>
      </p:sp>
    </p:spTree>
    <p:extLst>
      <p:ext uri="{BB962C8B-B14F-4D97-AF65-F5344CB8AC3E}">
        <p14:creationId xmlns:p14="http://schemas.microsoft.com/office/powerpoint/2010/main" val="1641870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13</a:t>
            </a:fld>
            <a:endParaRPr lang="en-GB"/>
          </a:p>
        </p:txBody>
      </p:sp>
    </p:spTree>
    <p:extLst>
      <p:ext uri="{BB962C8B-B14F-4D97-AF65-F5344CB8AC3E}">
        <p14:creationId xmlns:p14="http://schemas.microsoft.com/office/powerpoint/2010/main" val="848604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33869B18-4382-4193-8CE6-CC1B8F54F69A}" type="slidenum">
              <a:rPr lang="en-IE" smtClean="0"/>
              <a:t>14</a:t>
            </a:fld>
            <a:endParaRPr lang="en-IE"/>
          </a:p>
        </p:txBody>
      </p:sp>
    </p:spTree>
    <p:extLst>
      <p:ext uri="{BB962C8B-B14F-4D97-AF65-F5344CB8AC3E}">
        <p14:creationId xmlns:p14="http://schemas.microsoft.com/office/powerpoint/2010/main" val="2516503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15</a:t>
            </a:fld>
            <a:endParaRPr lang="en-GB"/>
          </a:p>
        </p:txBody>
      </p:sp>
    </p:spTree>
    <p:extLst>
      <p:ext uri="{BB962C8B-B14F-4D97-AF65-F5344CB8AC3E}">
        <p14:creationId xmlns:p14="http://schemas.microsoft.com/office/powerpoint/2010/main" val="2644229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16</a:t>
            </a:fld>
            <a:endParaRPr lang="en-GB"/>
          </a:p>
        </p:txBody>
      </p:sp>
    </p:spTree>
    <p:extLst>
      <p:ext uri="{BB962C8B-B14F-4D97-AF65-F5344CB8AC3E}">
        <p14:creationId xmlns:p14="http://schemas.microsoft.com/office/powerpoint/2010/main" val="604094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17</a:t>
            </a:fld>
            <a:endParaRPr lang="en-GB"/>
          </a:p>
        </p:txBody>
      </p:sp>
    </p:spTree>
    <p:extLst>
      <p:ext uri="{BB962C8B-B14F-4D97-AF65-F5344CB8AC3E}">
        <p14:creationId xmlns:p14="http://schemas.microsoft.com/office/powerpoint/2010/main" val="2592939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18</a:t>
            </a:fld>
            <a:endParaRPr lang="en-GB"/>
          </a:p>
        </p:txBody>
      </p:sp>
    </p:spTree>
    <p:extLst>
      <p:ext uri="{BB962C8B-B14F-4D97-AF65-F5344CB8AC3E}">
        <p14:creationId xmlns:p14="http://schemas.microsoft.com/office/powerpoint/2010/main" val="347255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19</a:t>
            </a:fld>
            <a:endParaRPr lang="en-GB"/>
          </a:p>
        </p:txBody>
      </p:sp>
    </p:spTree>
    <p:extLst>
      <p:ext uri="{BB962C8B-B14F-4D97-AF65-F5344CB8AC3E}">
        <p14:creationId xmlns:p14="http://schemas.microsoft.com/office/powerpoint/2010/main" val="1430772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20</a:t>
            </a:fld>
            <a:endParaRPr lang="en-GB"/>
          </a:p>
        </p:txBody>
      </p:sp>
    </p:spTree>
    <p:extLst>
      <p:ext uri="{BB962C8B-B14F-4D97-AF65-F5344CB8AC3E}">
        <p14:creationId xmlns:p14="http://schemas.microsoft.com/office/powerpoint/2010/main" val="2335646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21</a:t>
            </a:fld>
            <a:endParaRPr lang="en-GB"/>
          </a:p>
        </p:txBody>
      </p:sp>
    </p:spTree>
    <p:extLst>
      <p:ext uri="{BB962C8B-B14F-4D97-AF65-F5344CB8AC3E}">
        <p14:creationId xmlns:p14="http://schemas.microsoft.com/office/powerpoint/2010/main" val="4068798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22</a:t>
            </a:fld>
            <a:endParaRPr lang="en-GB"/>
          </a:p>
        </p:txBody>
      </p:sp>
    </p:spTree>
    <p:extLst>
      <p:ext uri="{BB962C8B-B14F-4D97-AF65-F5344CB8AC3E}">
        <p14:creationId xmlns:p14="http://schemas.microsoft.com/office/powerpoint/2010/main" val="1261677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23</a:t>
            </a:fld>
            <a:endParaRPr lang="en-GB"/>
          </a:p>
        </p:txBody>
      </p:sp>
    </p:spTree>
    <p:extLst>
      <p:ext uri="{BB962C8B-B14F-4D97-AF65-F5344CB8AC3E}">
        <p14:creationId xmlns:p14="http://schemas.microsoft.com/office/powerpoint/2010/main" val="2951343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6CDE90A-8546-4CC1-A2D3-EBA26A021F21}" type="slidenum">
              <a:rPr lang="en-GB" sz="1200" smtClean="0"/>
              <a:pPr eaLnBrk="1" hangingPunct="1">
                <a:defRPr/>
              </a:pPr>
              <a:t>24</a:t>
            </a:fld>
            <a:endParaRPr lang="en-GB" sz="1200" dirty="0" smtClean="0"/>
          </a:p>
        </p:txBody>
      </p:sp>
      <p:sp>
        <p:nvSpPr>
          <p:cNvPr id="78850" name="Rectangle 2"/>
          <p:cNvSpPr>
            <a:spLocks noGrp="1" noRot="1" noChangeAspect="1" noChangeArrowheads="1" noTextEdit="1"/>
          </p:cNvSpPr>
          <p:nvPr>
            <p:ph type="sldImg"/>
          </p:nvPr>
        </p:nvSpPr>
        <p:spPr>
          <a:ln/>
          <a:extLst/>
        </p:spPr>
      </p:sp>
      <p:sp>
        <p:nvSpPr>
          <p:cNvPr id="78851" name="Rectangle 3"/>
          <p:cNvSpPr>
            <a:spLocks noGrp="1" noChangeArrowheads="1"/>
          </p:cNvSpPr>
          <p:nvPr>
            <p:ph type="body" idx="1"/>
          </p:nvPr>
        </p:nvSpPr>
        <p:spPr/>
        <p:txBody>
          <a:bodyPr/>
          <a:lstStyle/>
          <a:p>
            <a:pPr eaLnBrk="1" hangingPunct="1">
              <a:defRPr/>
            </a:pPr>
            <a:endParaRPr lang="en-GB" dirty="0" smtClean="0">
              <a:cs typeface="+mn-cs"/>
            </a:endParaRPr>
          </a:p>
        </p:txBody>
      </p:sp>
    </p:spTree>
    <p:extLst>
      <p:ext uri="{BB962C8B-B14F-4D97-AF65-F5344CB8AC3E}">
        <p14:creationId xmlns:p14="http://schemas.microsoft.com/office/powerpoint/2010/main" val="1265874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26</a:t>
            </a:fld>
            <a:endParaRPr lang="en-GB"/>
          </a:p>
        </p:txBody>
      </p:sp>
    </p:spTree>
    <p:extLst>
      <p:ext uri="{BB962C8B-B14F-4D97-AF65-F5344CB8AC3E}">
        <p14:creationId xmlns:p14="http://schemas.microsoft.com/office/powerpoint/2010/main" val="22569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27</a:t>
            </a:fld>
            <a:endParaRPr lang="en-GB"/>
          </a:p>
        </p:txBody>
      </p:sp>
    </p:spTree>
    <p:extLst>
      <p:ext uri="{BB962C8B-B14F-4D97-AF65-F5344CB8AC3E}">
        <p14:creationId xmlns:p14="http://schemas.microsoft.com/office/powerpoint/2010/main" val="698326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28</a:t>
            </a:fld>
            <a:endParaRPr lang="en-GB"/>
          </a:p>
        </p:txBody>
      </p:sp>
    </p:spTree>
    <p:extLst>
      <p:ext uri="{BB962C8B-B14F-4D97-AF65-F5344CB8AC3E}">
        <p14:creationId xmlns:p14="http://schemas.microsoft.com/office/powerpoint/2010/main" val="1630475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29</a:t>
            </a:fld>
            <a:endParaRPr lang="en-GB"/>
          </a:p>
        </p:txBody>
      </p:sp>
    </p:spTree>
    <p:extLst>
      <p:ext uri="{BB962C8B-B14F-4D97-AF65-F5344CB8AC3E}">
        <p14:creationId xmlns:p14="http://schemas.microsoft.com/office/powerpoint/2010/main" val="495197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30</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42DFE88-94E1-4163-B2CF-A1B1299076D8}" type="slidenum">
              <a:rPr lang="en-IE" smtClean="0"/>
              <a:t>3</a:t>
            </a:fld>
            <a:endParaRPr lang="en-IE"/>
          </a:p>
        </p:txBody>
      </p:sp>
    </p:spTree>
    <p:extLst>
      <p:ext uri="{BB962C8B-B14F-4D97-AF65-F5344CB8AC3E}">
        <p14:creationId xmlns:p14="http://schemas.microsoft.com/office/powerpoint/2010/main" val="540999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31</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35</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36</a:t>
            </a:fld>
            <a:endParaRPr lang="en-GB"/>
          </a:p>
        </p:txBody>
      </p:sp>
    </p:spTree>
    <p:extLst>
      <p:ext uri="{BB962C8B-B14F-4D97-AF65-F5344CB8AC3E}">
        <p14:creationId xmlns:p14="http://schemas.microsoft.com/office/powerpoint/2010/main" val="280559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37</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38</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39</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40</a:t>
            </a:fld>
            <a:endParaRPr lang="en-GB"/>
          </a:p>
        </p:txBody>
      </p:sp>
    </p:spTree>
    <p:extLst>
      <p:ext uri="{BB962C8B-B14F-4D97-AF65-F5344CB8AC3E}">
        <p14:creationId xmlns:p14="http://schemas.microsoft.com/office/powerpoint/2010/main" val="14704633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41</a:t>
            </a:fld>
            <a:endParaRPr lang="en-GB"/>
          </a:p>
        </p:txBody>
      </p:sp>
    </p:spTree>
    <p:extLst>
      <p:ext uri="{BB962C8B-B14F-4D97-AF65-F5344CB8AC3E}">
        <p14:creationId xmlns:p14="http://schemas.microsoft.com/office/powerpoint/2010/main" val="124191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42</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4</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5</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6</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7</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33869B18-4382-4193-8CE6-CC1B8F54F69A}" type="slidenum">
              <a:rPr lang="en-IE" smtClean="0"/>
              <a:t>8</a:t>
            </a:fld>
            <a:endParaRPr lang="en-IE"/>
          </a:p>
        </p:txBody>
      </p:sp>
    </p:spTree>
    <p:extLst>
      <p:ext uri="{BB962C8B-B14F-4D97-AF65-F5344CB8AC3E}">
        <p14:creationId xmlns:p14="http://schemas.microsoft.com/office/powerpoint/2010/main" val="2516503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9</a:t>
            </a:fld>
            <a:endParaRPr lang="en-GB"/>
          </a:p>
        </p:txBody>
      </p:sp>
    </p:spTree>
    <p:extLst>
      <p:ext uri="{BB962C8B-B14F-4D97-AF65-F5344CB8AC3E}">
        <p14:creationId xmlns:p14="http://schemas.microsoft.com/office/powerpoint/2010/main" val="1758787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D96CDCF-872E-4D2D-A167-6B0894BE5A3C}" type="slidenum">
              <a:rPr lang="en-GB"/>
              <a:pPr>
                <a:defRPr/>
              </a:pPr>
              <a:t>‹#›</a:t>
            </a:fld>
            <a:endParaRPr lang="en-GB" dirty="0"/>
          </a:p>
        </p:txBody>
      </p:sp>
    </p:spTree>
    <p:extLst>
      <p:ext uri="{BB962C8B-B14F-4D97-AF65-F5344CB8AC3E}">
        <p14:creationId xmlns:p14="http://schemas.microsoft.com/office/powerpoint/2010/main" val="38813064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bin"/><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8215064" cy="1077218"/>
          </a:xfrm>
          <a:prstGeom prst="rect">
            <a:avLst/>
          </a:prstGeom>
          <a:noFill/>
        </p:spPr>
        <p:txBody>
          <a:bodyPr wrap="square" rtlCol="0">
            <a:spAutoFit/>
          </a:bodyPr>
          <a:lstStyle/>
          <a:p>
            <a:r>
              <a:rPr lang="en-US" sz="3200" b="1" dirty="0" smtClean="0">
                <a:solidFill>
                  <a:srgbClr val="0B5323"/>
                </a:solidFill>
              </a:rPr>
              <a:t>Training for Advisors</a:t>
            </a:r>
          </a:p>
          <a:p>
            <a:r>
              <a:rPr lang="en-US" sz="3200" b="1" dirty="0" smtClean="0">
                <a:solidFill>
                  <a:srgbClr val="0B5323"/>
                </a:solidFill>
              </a:rPr>
              <a:t>18</a:t>
            </a:r>
            <a:r>
              <a:rPr lang="en-US" sz="3200" b="1" baseline="30000" dirty="0" smtClean="0">
                <a:solidFill>
                  <a:srgbClr val="0B5323"/>
                </a:solidFill>
              </a:rPr>
              <a:t>th</a:t>
            </a:r>
            <a:r>
              <a:rPr lang="en-US" sz="3200" b="1" dirty="0" smtClean="0">
                <a:solidFill>
                  <a:srgbClr val="0B5323"/>
                </a:solidFill>
              </a:rPr>
              <a:t>   January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676400"/>
            <a:ext cx="4718810" cy="646331"/>
          </a:xfrm>
          <a:prstGeom prst="rect">
            <a:avLst/>
          </a:prstGeom>
          <a:noFill/>
        </p:spPr>
        <p:txBody>
          <a:bodyPr wrap="none" rtlCol="0">
            <a:spAutoFit/>
          </a:bodyPr>
          <a:lstStyle/>
          <a:p>
            <a:r>
              <a:rPr lang="en-US" sz="3600" dirty="0" smtClean="0">
                <a:solidFill>
                  <a:srgbClr val="0B5323"/>
                </a:solidFill>
              </a:rPr>
              <a:t>Questions for Reflection</a:t>
            </a:r>
          </a:p>
        </p:txBody>
      </p:sp>
      <p:sp>
        <p:nvSpPr>
          <p:cNvPr id="3" name="TextBox 2"/>
          <p:cNvSpPr txBox="1"/>
          <p:nvPr/>
        </p:nvSpPr>
        <p:spPr>
          <a:xfrm>
            <a:off x="622146" y="2636912"/>
            <a:ext cx="7632822" cy="1938992"/>
          </a:xfrm>
          <a:prstGeom prst="rect">
            <a:avLst/>
          </a:prstGeom>
          <a:noFill/>
        </p:spPr>
        <p:txBody>
          <a:bodyPr wrap="square" rtlCol="0">
            <a:spAutoFit/>
          </a:bodyPr>
          <a:lstStyle/>
          <a:p>
            <a:pPr marL="457200" indent="-457200">
              <a:spcAft>
                <a:spcPts val="600"/>
              </a:spcAft>
              <a:buFont typeface="Arial"/>
              <a:buChar char="•"/>
            </a:pPr>
            <a:r>
              <a:rPr lang="en-US" sz="2200" dirty="0" smtClean="0"/>
              <a:t>Where is your copy of the safeguarding policy and associated procedures stored?</a:t>
            </a:r>
          </a:p>
          <a:p>
            <a:pPr marL="457200" indent="-457200">
              <a:spcAft>
                <a:spcPts val="600"/>
              </a:spcAft>
              <a:buFont typeface="Arial"/>
              <a:buChar char="•"/>
            </a:pPr>
            <a:r>
              <a:rPr lang="en-US" sz="2200" dirty="0" smtClean="0"/>
              <a:t>Would you know where to get the information you need in an emergency?</a:t>
            </a:r>
          </a:p>
          <a:p>
            <a:pPr marL="457200" indent="-457200">
              <a:spcAft>
                <a:spcPts val="600"/>
              </a:spcAft>
              <a:buFont typeface="Arial"/>
              <a:buChar char="•"/>
            </a:pPr>
            <a:endParaRPr lang="en-US" sz="2200" dirty="0" smtClean="0"/>
          </a:p>
        </p:txBody>
      </p:sp>
    </p:spTree>
    <p:extLst>
      <p:ext uri="{BB962C8B-B14F-4D97-AF65-F5344CB8AC3E}">
        <p14:creationId xmlns:p14="http://schemas.microsoft.com/office/powerpoint/2010/main" val="3112241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niall.moore\Desktop\New 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02" y="333375"/>
            <a:ext cx="2829249" cy="22286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1484784"/>
            <a:ext cx="6646178" cy="1077218"/>
          </a:xfrm>
          <a:prstGeom prst="rect">
            <a:avLst/>
          </a:prstGeom>
          <a:noFill/>
        </p:spPr>
        <p:txBody>
          <a:bodyPr wrap="none" rtlCol="0">
            <a:spAutoFit/>
          </a:bodyPr>
          <a:lstStyle/>
          <a:p>
            <a:r>
              <a:rPr lang="en-US" sz="3600" dirty="0" smtClean="0">
                <a:solidFill>
                  <a:srgbClr val="C00000"/>
                </a:solidFill>
              </a:rPr>
              <a:t>Standard 1</a:t>
            </a:r>
          </a:p>
          <a:p>
            <a:r>
              <a:rPr lang="en-US" sz="2800" dirty="0" smtClean="0">
                <a:solidFill>
                  <a:srgbClr val="C00000"/>
                </a:solidFill>
              </a:rPr>
              <a:t>Creating and Maintaining Safe Environments</a:t>
            </a:r>
            <a:endParaRPr lang="en-US" sz="2800" dirty="0">
              <a:solidFill>
                <a:srgbClr val="C00000"/>
              </a:solidFill>
            </a:endParaRPr>
          </a:p>
        </p:txBody>
      </p:sp>
      <p:sp>
        <p:nvSpPr>
          <p:cNvPr id="4" name="TextBox 3"/>
          <p:cNvSpPr txBox="1"/>
          <p:nvPr/>
        </p:nvSpPr>
        <p:spPr>
          <a:xfrm>
            <a:off x="609600" y="2562002"/>
            <a:ext cx="7632822" cy="3954929"/>
          </a:xfrm>
          <a:prstGeom prst="rect">
            <a:avLst/>
          </a:prstGeom>
          <a:noFill/>
        </p:spPr>
        <p:txBody>
          <a:bodyPr wrap="square" rtlCol="0">
            <a:spAutoFit/>
          </a:bodyPr>
          <a:lstStyle/>
          <a:p>
            <a:pPr>
              <a:spcAft>
                <a:spcPts val="600"/>
              </a:spcAft>
            </a:pPr>
            <a:r>
              <a:rPr lang="en-US" sz="2400" b="1" dirty="0"/>
              <a:t>Church </a:t>
            </a:r>
            <a:r>
              <a:rPr lang="en-US" sz="2400" b="1" dirty="0" smtClean="0"/>
              <a:t>bodies provide an environment for children that is welcoming, </a:t>
            </a:r>
            <a:r>
              <a:rPr lang="en-US" sz="2400" b="1" dirty="0" err="1" smtClean="0"/>
              <a:t>nuturing</a:t>
            </a:r>
            <a:r>
              <a:rPr lang="en-US" sz="2400" b="1" dirty="0" smtClean="0"/>
              <a:t> and safe. This may include: </a:t>
            </a:r>
          </a:p>
          <a:p>
            <a:pPr marL="457200" indent="-457200">
              <a:spcAft>
                <a:spcPts val="600"/>
              </a:spcAft>
              <a:buFont typeface="Arial"/>
              <a:buChar char="•"/>
            </a:pPr>
            <a:r>
              <a:rPr lang="en-US" sz="2400" dirty="0" smtClean="0"/>
              <a:t>Safe </a:t>
            </a:r>
            <a:r>
              <a:rPr lang="en-US" sz="2400" dirty="0"/>
              <a:t>recruitment and vetting practices.</a:t>
            </a:r>
          </a:p>
          <a:p>
            <a:pPr marL="457200" indent="-457200">
              <a:spcAft>
                <a:spcPts val="600"/>
              </a:spcAft>
              <a:buFont typeface="Arial"/>
              <a:buChar char="•"/>
            </a:pPr>
            <a:r>
              <a:rPr lang="en-US" sz="2400" dirty="0"/>
              <a:t>Appropriate Codes of </a:t>
            </a:r>
            <a:r>
              <a:rPr lang="en-US" sz="2400" dirty="0" err="1"/>
              <a:t>Behaviour</a:t>
            </a:r>
            <a:r>
              <a:rPr lang="en-US" sz="2400" dirty="0"/>
              <a:t> for adults/children.</a:t>
            </a:r>
          </a:p>
          <a:p>
            <a:pPr marL="457200" indent="-457200">
              <a:spcAft>
                <a:spcPts val="600"/>
              </a:spcAft>
              <a:buFont typeface="Arial"/>
              <a:buChar char="•"/>
            </a:pPr>
            <a:r>
              <a:rPr lang="en-US" sz="2400" dirty="0"/>
              <a:t>Safe environments and activities for </a:t>
            </a:r>
            <a:r>
              <a:rPr lang="en-US" sz="2400" dirty="0" smtClean="0"/>
              <a:t>all children.</a:t>
            </a:r>
          </a:p>
          <a:p>
            <a:pPr marL="457200" indent="-457200">
              <a:spcAft>
                <a:spcPts val="600"/>
              </a:spcAft>
              <a:buFont typeface="Arial"/>
              <a:buChar char="•"/>
            </a:pPr>
            <a:r>
              <a:rPr lang="en-US" sz="2400" dirty="0" smtClean="0"/>
              <a:t>Safe use of Church property by external groups.</a:t>
            </a:r>
          </a:p>
          <a:p>
            <a:pPr marL="457200" indent="-457200">
              <a:spcAft>
                <a:spcPts val="600"/>
              </a:spcAft>
              <a:buFont typeface="Arial"/>
              <a:buChar char="•"/>
            </a:pPr>
            <a:r>
              <a:rPr lang="en-US" sz="2400" dirty="0" smtClean="0"/>
              <a:t>Whistleblowing and complaints</a:t>
            </a:r>
          </a:p>
          <a:p>
            <a:pPr marL="457200" indent="-457200">
              <a:spcAft>
                <a:spcPts val="600"/>
              </a:spcAft>
              <a:buFont typeface="Arial"/>
              <a:buChar char="•"/>
            </a:pPr>
            <a:r>
              <a:rPr lang="en-US" sz="2400" dirty="0" smtClean="0"/>
              <a:t>Hazard assessment</a:t>
            </a:r>
          </a:p>
          <a:p>
            <a:pPr marL="457200" indent="-457200">
              <a:spcAft>
                <a:spcPts val="600"/>
              </a:spcAft>
              <a:buFont typeface="Arial"/>
              <a:buChar char="•"/>
            </a:pPr>
            <a:r>
              <a:rPr lang="en-US" sz="2400" dirty="0" smtClean="0"/>
              <a:t>Safe use of IT</a:t>
            </a:r>
            <a:endParaRPr lang="en-US" sz="2400" dirty="0"/>
          </a:p>
        </p:txBody>
      </p:sp>
    </p:spTree>
    <p:extLst>
      <p:ext uri="{BB962C8B-B14F-4D97-AF65-F5344CB8AC3E}">
        <p14:creationId xmlns:p14="http://schemas.microsoft.com/office/powerpoint/2010/main" val="2657873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676400"/>
            <a:ext cx="4718810" cy="646331"/>
          </a:xfrm>
          <a:prstGeom prst="rect">
            <a:avLst/>
          </a:prstGeom>
          <a:noFill/>
        </p:spPr>
        <p:txBody>
          <a:bodyPr wrap="none" rtlCol="0">
            <a:spAutoFit/>
          </a:bodyPr>
          <a:lstStyle/>
          <a:p>
            <a:r>
              <a:rPr lang="en-US" sz="3600" dirty="0" smtClean="0">
                <a:solidFill>
                  <a:srgbClr val="0B5323"/>
                </a:solidFill>
              </a:rPr>
              <a:t>Questions for Reflection</a:t>
            </a:r>
          </a:p>
        </p:txBody>
      </p:sp>
      <p:sp>
        <p:nvSpPr>
          <p:cNvPr id="3" name="TextBox 2"/>
          <p:cNvSpPr txBox="1"/>
          <p:nvPr/>
        </p:nvSpPr>
        <p:spPr>
          <a:xfrm>
            <a:off x="622146" y="2636912"/>
            <a:ext cx="7632822" cy="1184940"/>
          </a:xfrm>
          <a:prstGeom prst="rect">
            <a:avLst/>
          </a:prstGeom>
          <a:noFill/>
        </p:spPr>
        <p:txBody>
          <a:bodyPr wrap="square" rtlCol="0">
            <a:spAutoFit/>
          </a:bodyPr>
          <a:lstStyle/>
          <a:p>
            <a:pPr marL="342900" indent="-342900">
              <a:spcAft>
                <a:spcPts val="600"/>
              </a:spcAft>
              <a:buFont typeface="Arial"/>
              <a:buChar char="•"/>
            </a:pPr>
            <a:r>
              <a:rPr lang="en-US" sz="2200" dirty="0" smtClean="0"/>
              <a:t>Do you have safeguarding practices in place where children are involved?</a:t>
            </a:r>
          </a:p>
          <a:p>
            <a:pPr marL="342900" indent="-342900">
              <a:spcAft>
                <a:spcPts val="600"/>
              </a:spcAft>
              <a:buFont typeface="Arial" panose="020B0604020202020204" pitchFamily="34" charset="0"/>
              <a:buChar char="•"/>
            </a:pPr>
            <a:r>
              <a:rPr lang="en-US" sz="2200" dirty="0" smtClean="0"/>
              <a:t>Who checks that these safeguards are in place?</a:t>
            </a:r>
          </a:p>
        </p:txBody>
      </p:sp>
    </p:spTree>
    <p:extLst>
      <p:ext uri="{BB962C8B-B14F-4D97-AF65-F5344CB8AC3E}">
        <p14:creationId xmlns:p14="http://schemas.microsoft.com/office/powerpoint/2010/main" val="1640311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699808"/>
            <a:ext cx="8013822" cy="1938992"/>
          </a:xfrm>
          <a:prstGeom prst="rect">
            <a:avLst/>
          </a:prstGeom>
          <a:noFill/>
        </p:spPr>
        <p:txBody>
          <a:bodyPr wrap="square" rtlCol="0">
            <a:spAutoFit/>
          </a:bodyPr>
          <a:lstStyle/>
          <a:p>
            <a:pPr marL="457200" indent="-457200">
              <a:spcAft>
                <a:spcPts val="600"/>
              </a:spcAft>
              <a:buFont typeface="Arial"/>
              <a:buChar char="•"/>
            </a:pPr>
            <a:r>
              <a:rPr lang="en-US" sz="2200" dirty="0" smtClean="0"/>
              <a:t>Clear guidance to ensure a prompt response to allegations, suspicions, and concerns about a child’s safety or welfare.</a:t>
            </a:r>
          </a:p>
          <a:p>
            <a:pPr marL="457200" indent="-457200">
              <a:spcAft>
                <a:spcPts val="600"/>
              </a:spcAft>
              <a:buFont typeface="Arial"/>
              <a:buChar char="•"/>
            </a:pPr>
            <a:r>
              <a:rPr lang="en-US" sz="2200" dirty="0" smtClean="0"/>
              <a:t>All concerns are reported promptly to the statutory authorities.</a:t>
            </a:r>
          </a:p>
          <a:p>
            <a:pPr marL="457200" indent="-457200">
              <a:spcAft>
                <a:spcPts val="600"/>
              </a:spcAft>
              <a:buFont typeface="Arial"/>
              <a:buChar char="•"/>
            </a:pPr>
            <a:r>
              <a:rPr lang="en-US" sz="2200" dirty="0" smtClean="0"/>
              <a:t>Guiding principle: Safety of the child is the  paramount consideration.</a:t>
            </a:r>
            <a:endParaRPr lang="en-US" sz="2200" dirty="0"/>
          </a:p>
        </p:txBody>
      </p:sp>
      <p:pic>
        <p:nvPicPr>
          <p:cNvPr id="2050" name="Picture 2" descr="C:\Documents and Settings\niall.moore\Desktop\New 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158" y="323595"/>
            <a:ext cx="3409950" cy="2686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1988839"/>
            <a:ext cx="7251822" cy="1508105"/>
          </a:xfrm>
          <a:prstGeom prst="rect">
            <a:avLst/>
          </a:prstGeom>
          <a:noFill/>
        </p:spPr>
        <p:txBody>
          <a:bodyPr wrap="square" rtlCol="0">
            <a:spAutoFit/>
          </a:bodyPr>
          <a:lstStyle/>
          <a:p>
            <a:r>
              <a:rPr lang="en-US" sz="3600" dirty="0" smtClean="0">
                <a:solidFill>
                  <a:srgbClr val="FFC000"/>
                </a:solidFill>
              </a:rPr>
              <a:t>Standard 2</a:t>
            </a:r>
          </a:p>
          <a:p>
            <a:r>
              <a:rPr lang="en-US" sz="2800" dirty="0">
                <a:solidFill>
                  <a:srgbClr val="FFC000"/>
                </a:solidFill>
              </a:rPr>
              <a:t>Procedures for Responding to Child </a:t>
            </a:r>
            <a:r>
              <a:rPr lang="en-US" sz="2800" dirty="0" smtClean="0">
                <a:solidFill>
                  <a:srgbClr val="FFC000"/>
                </a:solidFill>
              </a:rPr>
              <a:t>Protection Suspicions, concerns, knowledge or allegations.</a:t>
            </a:r>
            <a:endParaRPr lang="en-US" sz="2800" dirty="0">
              <a:solidFill>
                <a:srgbClr val="FFC000"/>
              </a:solidFill>
            </a:endParaRPr>
          </a:p>
        </p:txBody>
      </p:sp>
    </p:spTree>
    <p:extLst>
      <p:ext uri="{BB962C8B-B14F-4D97-AF65-F5344CB8AC3E}">
        <p14:creationId xmlns:p14="http://schemas.microsoft.com/office/powerpoint/2010/main" val="943924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292495"/>
            <a:ext cx="7937622" cy="800219"/>
          </a:xfrm>
          <a:prstGeom prst="rect">
            <a:avLst/>
          </a:prstGeom>
          <a:noFill/>
        </p:spPr>
        <p:txBody>
          <a:bodyPr wrap="square" rtlCol="0">
            <a:spAutoFit/>
          </a:bodyPr>
          <a:lstStyle/>
          <a:p>
            <a:endParaRPr lang="en-US" dirty="0" smtClean="0"/>
          </a:p>
          <a:p>
            <a:endParaRPr lang="en-US" sz="2800" i="1" dirty="0"/>
          </a:p>
        </p:txBody>
      </p:sp>
      <p:graphicFrame>
        <p:nvGraphicFramePr>
          <p:cNvPr id="3" name="Object 2"/>
          <p:cNvGraphicFramePr>
            <a:graphicFrameLocks noChangeAspect="1"/>
          </p:cNvGraphicFramePr>
          <p:nvPr>
            <p:extLst>
              <p:ext uri="{D42A27DB-BD31-4B8C-83A1-F6EECF244321}">
                <p14:modId xmlns:p14="http://schemas.microsoft.com/office/powerpoint/2010/main" val="3093158044"/>
              </p:ext>
            </p:extLst>
          </p:nvPr>
        </p:nvGraphicFramePr>
        <p:xfrm>
          <a:off x="96167" y="26780"/>
          <a:ext cx="8964488" cy="6831219"/>
        </p:xfrm>
        <a:graphic>
          <a:graphicData uri="http://schemas.openxmlformats.org/presentationml/2006/ole">
            <mc:AlternateContent xmlns:mc="http://schemas.openxmlformats.org/markup-compatibility/2006">
              <mc:Choice xmlns:v="urn:schemas-microsoft-com:vml" Requires="v">
                <p:oleObj spid="_x0000_s1045" name="Acrobat Document" r:id="rId4" imgW="5486400" imgH="6591300" progId="Acrobat.Document.11">
                  <p:embed/>
                </p:oleObj>
              </mc:Choice>
              <mc:Fallback>
                <p:oleObj name="Acrobat Document" r:id="rId4" imgW="5486400" imgH="6591300" progId="Acrobat.Document.11">
                  <p:embed/>
                  <p:pic>
                    <p:nvPicPr>
                      <p:cNvPr id="0" name=""/>
                      <p:cNvPicPr/>
                      <p:nvPr/>
                    </p:nvPicPr>
                    <p:blipFill>
                      <a:blip r:embed="rId5"/>
                      <a:stretch>
                        <a:fillRect/>
                      </a:stretch>
                    </p:blipFill>
                    <p:spPr>
                      <a:xfrm>
                        <a:off x="96167" y="26780"/>
                        <a:ext cx="8964488" cy="6831219"/>
                      </a:xfrm>
                      <a:prstGeom prst="rect">
                        <a:avLst/>
                      </a:prstGeom>
                    </p:spPr>
                  </p:pic>
                </p:oleObj>
              </mc:Fallback>
            </mc:AlternateContent>
          </a:graphicData>
        </a:graphic>
      </p:graphicFrame>
    </p:spTree>
    <p:extLst>
      <p:ext uri="{BB962C8B-B14F-4D97-AF65-F5344CB8AC3E}">
        <p14:creationId xmlns:p14="http://schemas.microsoft.com/office/powerpoint/2010/main" val="992718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676400"/>
            <a:ext cx="4718810" cy="646331"/>
          </a:xfrm>
          <a:prstGeom prst="rect">
            <a:avLst/>
          </a:prstGeom>
          <a:noFill/>
        </p:spPr>
        <p:txBody>
          <a:bodyPr wrap="none" rtlCol="0">
            <a:spAutoFit/>
          </a:bodyPr>
          <a:lstStyle/>
          <a:p>
            <a:r>
              <a:rPr lang="en-US" sz="3600" dirty="0" smtClean="0">
                <a:solidFill>
                  <a:srgbClr val="0B5323"/>
                </a:solidFill>
              </a:rPr>
              <a:t>Questions for Reflection</a:t>
            </a:r>
          </a:p>
        </p:txBody>
      </p:sp>
      <p:sp>
        <p:nvSpPr>
          <p:cNvPr id="3" name="TextBox 2"/>
          <p:cNvSpPr txBox="1"/>
          <p:nvPr/>
        </p:nvSpPr>
        <p:spPr>
          <a:xfrm>
            <a:off x="622146" y="2636912"/>
            <a:ext cx="7632822" cy="1261884"/>
          </a:xfrm>
          <a:prstGeom prst="rect">
            <a:avLst/>
          </a:prstGeom>
          <a:noFill/>
        </p:spPr>
        <p:txBody>
          <a:bodyPr wrap="square" rtlCol="0">
            <a:spAutoFit/>
          </a:bodyPr>
          <a:lstStyle/>
          <a:p>
            <a:pPr marL="457200" indent="-457200">
              <a:spcAft>
                <a:spcPts val="600"/>
              </a:spcAft>
              <a:buFont typeface="Arial"/>
              <a:buChar char="•"/>
            </a:pPr>
            <a:r>
              <a:rPr lang="en-US" sz="2200" dirty="0" smtClean="0"/>
              <a:t>Did you know the process of responding to disclosures?</a:t>
            </a:r>
          </a:p>
          <a:p>
            <a:pPr marL="457200" indent="-457200">
              <a:spcAft>
                <a:spcPts val="600"/>
              </a:spcAft>
              <a:buFont typeface="Arial"/>
              <a:buChar char="•"/>
            </a:pPr>
            <a:r>
              <a:rPr lang="en-US" sz="2200" dirty="0" smtClean="0"/>
              <a:t>How is this process </a:t>
            </a:r>
            <a:r>
              <a:rPr lang="en-US" sz="2200" dirty="0"/>
              <a:t> </a:t>
            </a:r>
            <a:r>
              <a:rPr lang="en-US" sz="2200" dirty="0" smtClean="0"/>
              <a:t>communicated in your setting?</a:t>
            </a:r>
          </a:p>
          <a:p>
            <a:pPr marL="457200" indent="-457200">
              <a:spcAft>
                <a:spcPts val="600"/>
              </a:spcAft>
              <a:buFont typeface="Arial"/>
              <a:buChar char="•"/>
            </a:pPr>
            <a:endParaRPr lang="en-US" sz="2200" dirty="0" smtClean="0"/>
          </a:p>
        </p:txBody>
      </p:sp>
    </p:spTree>
    <p:extLst>
      <p:ext uri="{BB962C8B-B14F-4D97-AF65-F5344CB8AC3E}">
        <p14:creationId xmlns:p14="http://schemas.microsoft.com/office/powerpoint/2010/main" val="5947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2863096"/>
            <a:ext cx="3929281" cy="2123658"/>
          </a:xfrm>
          <a:prstGeom prst="rect">
            <a:avLst/>
          </a:prstGeom>
          <a:noFill/>
        </p:spPr>
        <p:txBody>
          <a:bodyPr wrap="none" rtlCol="0">
            <a:spAutoFit/>
          </a:bodyPr>
          <a:lstStyle/>
          <a:p>
            <a:r>
              <a:rPr lang="en-US" sz="2200" b="1" dirty="0" smtClean="0"/>
              <a:t>Complainant Support</a:t>
            </a:r>
          </a:p>
          <a:p>
            <a:pPr marL="342900" indent="-342900">
              <a:buFont typeface="Arial"/>
              <a:buChar char="•"/>
            </a:pPr>
            <a:r>
              <a:rPr lang="en-US" sz="2200" b="1" dirty="0" smtClean="0"/>
              <a:t>  </a:t>
            </a:r>
            <a:r>
              <a:rPr lang="en-US" sz="2200" dirty="0" smtClean="0"/>
              <a:t>Support Person</a:t>
            </a:r>
          </a:p>
          <a:p>
            <a:pPr marL="457200" indent="-457200">
              <a:buFont typeface="Arial"/>
              <a:buChar char="•"/>
            </a:pPr>
            <a:r>
              <a:rPr lang="en-US" sz="2200" dirty="0" smtClean="0"/>
              <a:t>Towards Healing </a:t>
            </a:r>
            <a:r>
              <a:rPr lang="en-US" sz="2200" dirty="0" err="1" smtClean="0"/>
              <a:t>Counselling</a:t>
            </a:r>
            <a:endParaRPr lang="en-US" sz="2200" dirty="0" smtClean="0"/>
          </a:p>
          <a:p>
            <a:pPr marL="457200" indent="-457200">
              <a:buFont typeface="Arial"/>
              <a:buChar char="•"/>
            </a:pPr>
            <a:r>
              <a:rPr lang="en-US" sz="2200" dirty="0" smtClean="0"/>
              <a:t>TUSLA </a:t>
            </a:r>
            <a:r>
              <a:rPr lang="en-US" sz="2200" dirty="0" err="1" smtClean="0"/>
              <a:t>Counselling</a:t>
            </a:r>
            <a:endParaRPr lang="en-US" sz="2200" dirty="0" smtClean="0"/>
          </a:p>
          <a:p>
            <a:pPr marL="457200" indent="-457200">
              <a:buFont typeface="Arial"/>
              <a:buChar char="•"/>
            </a:pPr>
            <a:r>
              <a:rPr lang="en-US" sz="2200" dirty="0" smtClean="0"/>
              <a:t>Pastoral Support</a:t>
            </a:r>
          </a:p>
          <a:p>
            <a:endParaRPr lang="en-US" sz="2200" dirty="0" smtClean="0"/>
          </a:p>
        </p:txBody>
      </p:sp>
      <p:sp>
        <p:nvSpPr>
          <p:cNvPr id="4" name="TextBox 3"/>
          <p:cNvSpPr txBox="1"/>
          <p:nvPr/>
        </p:nvSpPr>
        <p:spPr>
          <a:xfrm>
            <a:off x="5423022" y="2863096"/>
            <a:ext cx="2596259" cy="1446550"/>
          </a:xfrm>
          <a:prstGeom prst="rect">
            <a:avLst/>
          </a:prstGeom>
          <a:noFill/>
        </p:spPr>
        <p:txBody>
          <a:bodyPr wrap="none" rtlCol="0">
            <a:spAutoFit/>
          </a:bodyPr>
          <a:lstStyle/>
          <a:p>
            <a:r>
              <a:rPr lang="en-US" sz="2200" b="1" dirty="0" smtClean="0"/>
              <a:t>Respondent Support</a:t>
            </a:r>
          </a:p>
          <a:p>
            <a:pPr marL="457200" indent="-457200">
              <a:buFont typeface="Arial"/>
              <a:buChar char="•"/>
            </a:pPr>
            <a:r>
              <a:rPr lang="en-US" sz="2200" dirty="0" smtClean="0"/>
              <a:t>Supervision</a:t>
            </a:r>
          </a:p>
          <a:p>
            <a:pPr marL="457200" indent="-457200">
              <a:buFont typeface="Arial"/>
              <a:buChar char="•"/>
            </a:pPr>
            <a:r>
              <a:rPr lang="en-US" sz="2200" dirty="0" smtClean="0"/>
              <a:t>Advisor</a:t>
            </a:r>
          </a:p>
          <a:p>
            <a:pPr marL="457200" indent="-457200">
              <a:buFont typeface="Arial"/>
              <a:buChar char="•"/>
            </a:pPr>
            <a:r>
              <a:rPr lang="en-US" sz="2200" dirty="0" err="1" smtClean="0"/>
              <a:t>Counselling</a:t>
            </a:r>
            <a:endParaRPr lang="en-US" sz="2200" dirty="0"/>
          </a:p>
        </p:txBody>
      </p:sp>
      <p:pic>
        <p:nvPicPr>
          <p:cNvPr id="4098" name="Picture 2" descr="C:\Documents and Settings\niall.moore\Desktop\New 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404664"/>
            <a:ext cx="2520280" cy="226812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Documents and Settings\niall.moore\Desktop\New 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327420"/>
            <a:ext cx="2664296" cy="23705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1354991"/>
            <a:ext cx="6292300" cy="1508105"/>
          </a:xfrm>
          <a:prstGeom prst="rect">
            <a:avLst/>
          </a:prstGeom>
          <a:noFill/>
        </p:spPr>
        <p:txBody>
          <a:bodyPr wrap="none" rtlCol="0">
            <a:spAutoFit/>
          </a:bodyPr>
          <a:lstStyle/>
          <a:p>
            <a:r>
              <a:rPr lang="en-US" sz="3600" dirty="0" smtClean="0">
                <a:solidFill>
                  <a:srgbClr val="0B5323"/>
                </a:solidFill>
              </a:rPr>
              <a:t>Standard 3 and 4</a:t>
            </a:r>
          </a:p>
          <a:p>
            <a:r>
              <a:rPr lang="en-US" sz="2800" dirty="0" smtClean="0">
                <a:solidFill>
                  <a:srgbClr val="FF0066"/>
                </a:solidFill>
              </a:rPr>
              <a:t>Care of Complainant</a:t>
            </a:r>
          </a:p>
          <a:p>
            <a:r>
              <a:rPr lang="en-US" sz="2800" dirty="0" smtClean="0">
                <a:solidFill>
                  <a:srgbClr val="7030A0"/>
                </a:solidFill>
              </a:rPr>
              <a:t>Care and Management of the Respondent</a:t>
            </a:r>
            <a:endParaRPr lang="en-US" sz="2800" dirty="0">
              <a:solidFill>
                <a:srgbClr val="7030A0"/>
              </a:solidFill>
            </a:endParaRPr>
          </a:p>
        </p:txBody>
      </p:sp>
    </p:spTree>
    <p:extLst>
      <p:ext uri="{BB962C8B-B14F-4D97-AF65-F5344CB8AC3E}">
        <p14:creationId xmlns:p14="http://schemas.microsoft.com/office/powerpoint/2010/main" val="2950468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676400"/>
            <a:ext cx="4718810" cy="646331"/>
          </a:xfrm>
          <a:prstGeom prst="rect">
            <a:avLst/>
          </a:prstGeom>
          <a:noFill/>
        </p:spPr>
        <p:txBody>
          <a:bodyPr wrap="none" rtlCol="0">
            <a:spAutoFit/>
          </a:bodyPr>
          <a:lstStyle/>
          <a:p>
            <a:r>
              <a:rPr lang="en-US" sz="3600" dirty="0" smtClean="0">
                <a:solidFill>
                  <a:srgbClr val="0B5323"/>
                </a:solidFill>
              </a:rPr>
              <a:t>Questions for Reflection</a:t>
            </a:r>
          </a:p>
        </p:txBody>
      </p:sp>
      <p:sp>
        <p:nvSpPr>
          <p:cNvPr id="3" name="TextBox 2"/>
          <p:cNvSpPr txBox="1"/>
          <p:nvPr/>
        </p:nvSpPr>
        <p:spPr>
          <a:xfrm>
            <a:off x="609600" y="2678251"/>
            <a:ext cx="7632822" cy="430887"/>
          </a:xfrm>
          <a:prstGeom prst="rect">
            <a:avLst/>
          </a:prstGeom>
          <a:noFill/>
        </p:spPr>
        <p:txBody>
          <a:bodyPr wrap="square" rtlCol="0">
            <a:spAutoFit/>
          </a:bodyPr>
          <a:lstStyle/>
          <a:p>
            <a:pPr marL="342900" indent="-342900">
              <a:spcAft>
                <a:spcPts val="600"/>
              </a:spcAft>
              <a:buFont typeface="Arial" pitchFamily="34" charset="0"/>
              <a:buChar char="•"/>
            </a:pPr>
            <a:r>
              <a:rPr lang="en-US" sz="2200" dirty="0" smtClean="0"/>
              <a:t>What contact details do you need in your role?</a:t>
            </a:r>
          </a:p>
        </p:txBody>
      </p:sp>
    </p:spTree>
    <p:extLst>
      <p:ext uri="{BB962C8B-B14F-4D97-AF65-F5344CB8AC3E}">
        <p14:creationId xmlns:p14="http://schemas.microsoft.com/office/powerpoint/2010/main" val="1740608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021211"/>
            <a:ext cx="7099422" cy="2769989"/>
          </a:xfrm>
          <a:prstGeom prst="rect">
            <a:avLst/>
          </a:prstGeom>
          <a:noFill/>
        </p:spPr>
        <p:txBody>
          <a:bodyPr wrap="square" rtlCol="0">
            <a:spAutoFit/>
          </a:bodyPr>
          <a:lstStyle/>
          <a:p>
            <a:pPr marL="457200" indent="-457200">
              <a:spcAft>
                <a:spcPts val="1200"/>
              </a:spcAft>
              <a:buFont typeface="Arial"/>
              <a:buChar char="•"/>
            </a:pPr>
            <a:r>
              <a:rPr lang="en-US" sz="2200" dirty="0" smtClean="0"/>
              <a:t>Relevant training is available for all involved in any way with children to develop and maintain the necessary attitudes, skills and knowledge to keep children safe.</a:t>
            </a:r>
          </a:p>
          <a:p>
            <a:pPr marL="457200" indent="-457200">
              <a:spcAft>
                <a:spcPts val="1200"/>
              </a:spcAft>
              <a:buFont typeface="Arial"/>
              <a:buChar char="•"/>
            </a:pPr>
            <a:r>
              <a:rPr lang="en-US" sz="2200" dirty="0" smtClean="0"/>
              <a:t>To carry out this role confidently and effectively, they need to be aware of child protection issues.</a:t>
            </a:r>
          </a:p>
          <a:p>
            <a:pPr marL="457200" indent="-457200">
              <a:spcAft>
                <a:spcPts val="1200"/>
              </a:spcAft>
              <a:buFont typeface="Arial"/>
              <a:buChar char="•"/>
            </a:pPr>
            <a:r>
              <a:rPr lang="en-US" sz="2200" dirty="0" smtClean="0"/>
              <a:t>Everyone has a role to play in child protection and safeguarding.</a:t>
            </a:r>
          </a:p>
        </p:txBody>
      </p:sp>
      <p:pic>
        <p:nvPicPr>
          <p:cNvPr id="5122" name="Picture 2" descr="C:\Documents and Settings\niall.moore\Desktop\New 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399" y="333375"/>
            <a:ext cx="2816209" cy="22183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1676400"/>
            <a:ext cx="6955622" cy="1077218"/>
          </a:xfrm>
          <a:prstGeom prst="rect">
            <a:avLst/>
          </a:prstGeom>
          <a:noFill/>
        </p:spPr>
        <p:txBody>
          <a:bodyPr wrap="none" rtlCol="0">
            <a:spAutoFit/>
          </a:bodyPr>
          <a:lstStyle/>
          <a:p>
            <a:r>
              <a:rPr lang="en-US" sz="3600" dirty="0" smtClean="0">
                <a:solidFill>
                  <a:srgbClr val="92D050"/>
                </a:solidFill>
              </a:rPr>
              <a:t>Standard 5</a:t>
            </a:r>
          </a:p>
          <a:p>
            <a:r>
              <a:rPr lang="en-US" sz="2800" dirty="0" smtClean="0">
                <a:solidFill>
                  <a:srgbClr val="92D050"/>
                </a:solidFill>
              </a:rPr>
              <a:t>Training and Support for Keeping Children Safe</a:t>
            </a:r>
            <a:endParaRPr lang="en-US" sz="2800" dirty="0">
              <a:solidFill>
                <a:srgbClr val="92D050"/>
              </a:solidFill>
            </a:endParaRPr>
          </a:p>
        </p:txBody>
      </p:sp>
    </p:spTree>
    <p:extLst>
      <p:ext uri="{BB962C8B-B14F-4D97-AF65-F5344CB8AC3E}">
        <p14:creationId xmlns:p14="http://schemas.microsoft.com/office/powerpoint/2010/main" val="386785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676400"/>
            <a:ext cx="4718810" cy="646331"/>
          </a:xfrm>
          <a:prstGeom prst="rect">
            <a:avLst/>
          </a:prstGeom>
          <a:noFill/>
        </p:spPr>
        <p:txBody>
          <a:bodyPr wrap="none" rtlCol="0">
            <a:spAutoFit/>
          </a:bodyPr>
          <a:lstStyle/>
          <a:p>
            <a:r>
              <a:rPr lang="en-US" sz="3600" dirty="0" smtClean="0">
                <a:solidFill>
                  <a:srgbClr val="0B5323"/>
                </a:solidFill>
              </a:rPr>
              <a:t>Questions for Reflection</a:t>
            </a:r>
          </a:p>
        </p:txBody>
      </p:sp>
      <p:sp>
        <p:nvSpPr>
          <p:cNvPr id="3" name="TextBox 2"/>
          <p:cNvSpPr txBox="1"/>
          <p:nvPr/>
        </p:nvSpPr>
        <p:spPr>
          <a:xfrm>
            <a:off x="622146" y="2636912"/>
            <a:ext cx="7632822" cy="2015936"/>
          </a:xfrm>
          <a:prstGeom prst="rect">
            <a:avLst/>
          </a:prstGeom>
          <a:noFill/>
        </p:spPr>
        <p:txBody>
          <a:bodyPr wrap="square" rtlCol="0">
            <a:spAutoFit/>
          </a:bodyPr>
          <a:lstStyle/>
          <a:p>
            <a:pPr marL="457200" indent="-457200">
              <a:spcAft>
                <a:spcPts val="600"/>
              </a:spcAft>
              <a:buFont typeface="Arial"/>
              <a:buChar char="•"/>
            </a:pPr>
            <a:r>
              <a:rPr lang="en-US" sz="2200" dirty="0" smtClean="0"/>
              <a:t>Do you think you need to be trained?</a:t>
            </a:r>
            <a:endParaRPr lang="en-US" sz="2200" dirty="0"/>
          </a:p>
          <a:p>
            <a:pPr marL="457200" indent="-457200">
              <a:spcAft>
                <a:spcPts val="600"/>
              </a:spcAft>
              <a:buFont typeface="Arial"/>
              <a:buChar char="•"/>
            </a:pPr>
            <a:r>
              <a:rPr lang="en-US" sz="2200" dirty="0" smtClean="0"/>
              <a:t>What kind of training do you need?</a:t>
            </a:r>
          </a:p>
          <a:p>
            <a:pPr marL="457200" indent="-457200">
              <a:spcAft>
                <a:spcPts val="600"/>
              </a:spcAft>
              <a:buFont typeface="Arial"/>
              <a:buChar char="•"/>
            </a:pPr>
            <a:r>
              <a:rPr lang="en-US" sz="2200" dirty="0" smtClean="0"/>
              <a:t>How can you access training to </a:t>
            </a:r>
            <a:r>
              <a:rPr lang="en-US" sz="2200" dirty="0" err="1" smtClean="0"/>
              <a:t>fulfil</a:t>
            </a:r>
            <a:r>
              <a:rPr lang="en-US" sz="2200" dirty="0" smtClean="0"/>
              <a:t> gaps in your knowledge?</a:t>
            </a:r>
          </a:p>
          <a:p>
            <a:pPr marL="457200" indent="-457200">
              <a:spcAft>
                <a:spcPts val="600"/>
              </a:spcAft>
              <a:buFont typeface="Arial"/>
              <a:buChar char="•"/>
            </a:pPr>
            <a:r>
              <a:rPr lang="en-US" sz="2200" dirty="0" smtClean="0"/>
              <a:t>Do you feel supported in your role- who can you go to for support?</a:t>
            </a:r>
          </a:p>
        </p:txBody>
      </p:sp>
    </p:spTree>
    <p:extLst>
      <p:ext uri="{BB962C8B-B14F-4D97-AF65-F5344CB8AC3E}">
        <p14:creationId xmlns:p14="http://schemas.microsoft.com/office/powerpoint/2010/main" val="3692608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7206952" cy="1077218"/>
          </a:xfrm>
          <a:prstGeom prst="rect">
            <a:avLst/>
          </a:prstGeom>
          <a:noFill/>
        </p:spPr>
        <p:txBody>
          <a:bodyPr wrap="square" rtlCol="0">
            <a:spAutoFit/>
          </a:bodyPr>
          <a:lstStyle/>
          <a:p>
            <a:r>
              <a:rPr lang="en-US" sz="3200" b="1" dirty="0" smtClean="0">
                <a:solidFill>
                  <a:srgbClr val="0B5323"/>
                </a:solidFill>
              </a:rPr>
              <a:t>Welcome, Introductions and Prayer</a:t>
            </a:r>
          </a:p>
          <a:p>
            <a:endParaRPr lang="en-US" sz="3200" b="1" dirty="0">
              <a:solidFill>
                <a:srgbClr val="0B5323"/>
              </a:solidFill>
            </a:endParaRPr>
          </a:p>
        </p:txBody>
      </p:sp>
    </p:spTree>
    <p:extLst>
      <p:ext uri="{BB962C8B-B14F-4D97-AF65-F5344CB8AC3E}">
        <p14:creationId xmlns:p14="http://schemas.microsoft.com/office/powerpoint/2010/main" val="395729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2422" y="3311604"/>
            <a:ext cx="7924800" cy="769441"/>
          </a:xfrm>
          <a:prstGeom prst="rect">
            <a:avLst/>
          </a:prstGeom>
          <a:noFill/>
        </p:spPr>
        <p:txBody>
          <a:bodyPr wrap="square" rtlCol="0">
            <a:spAutoFit/>
          </a:bodyPr>
          <a:lstStyle/>
          <a:p>
            <a:r>
              <a:rPr lang="en-US" sz="2200" b="1" dirty="0" smtClean="0"/>
              <a:t>Importance of </a:t>
            </a:r>
            <a:r>
              <a:rPr lang="en-US" sz="2200" b="1" dirty="0" err="1" smtClean="0"/>
              <a:t>publicising</a:t>
            </a:r>
            <a:r>
              <a:rPr lang="en-US" sz="2200" b="1" dirty="0" smtClean="0"/>
              <a:t> Church’s safeguarding policy</a:t>
            </a:r>
          </a:p>
          <a:p>
            <a:r>
              <a:rPr lang="en-US" sz="2200" b="1" dirty="0" smtClean="0"/>
              <a:t>and procedures.</a:t>
            </a:r>
            <a:endParaRPr lang="en-US" sz="2200" b="1" dirty="0"/>
          </a:p>
        </p:txBody>
      </p:sp>
      <p:pic>
        <p:nvPicPr>
          <p:cNvPr id="6146" name="Picture 2" descr="C:\Documents and Settings\niall.moore\Desktop\New 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4123" y="332656"/>
            <a:ext cx="2859600" cy="22525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1777186"/>
            <a:ext cx="7703101" cy="1077218"/>
          </a:xfrm>
          <a:prstGeom prst="rect">
            <a:avLst/>
          </a:prstGeom>
          <a:noFill/>
        </p:spPr>
        <p:txBody>
          <a:bodyPr wrap="none" rtlCol="0">
            <a:spAutoFit/>
          </a:bodyPr>
          <a:lstStyle/>
          <a:p>
            <a:r>
              <a:rPr lang="en-US" sz="3600" dirty="0" smtClean="0">
                <a:solidFill>
                  <a:srgbClr val="006666"/>
                </a:solidFill>
              </a:rPr>
              <a:t>Standard 6</a:t>
            </a:r>
          </a:p>
          <a:p>
            <a:r>
              <a:rPr lang="en-US" sz="2800" dirty="0" smtClean="0">
                <a:solidFill>
                  <a:srgbClr val="006666"/>
                </a:solidFill>
              </a:rPr>
              <a:t>Communicating the Church’s Safeguarding Message</a:t>
            </a:r>
            <a:endParaRPr lang="en-US" sz="2800" dirty="0">
              <a:solidFill>
                <a:srgbClr val="006666"/>
              </a:solidFill>
            </a:endParaRPr>
          </a:p>
        </p:txBody>
      </p:sp>
    </p:spTree>
    <p:extLst>
      <p:ext uri="{BB962C8B-B14F-4D97-AF65-F5344CB8AC3E}">
        <p14:creationId xmlns:p14="http://schemas.microsoft.com/office/powerpoint/2010/main" val="4098548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676400"/>
            <a:ext cx="4718810" cy="646331"/>
          </a:xfrm>
          <a:prstGeom prst="rect">
            <a:avLst/>
          </a:prstGeom>
          <a:noFill/>
        </p:spPr>
        <p:txBody>
          <a:bodyPr wrap="none" rtlCol="0">
            <a:spAutoFit/>
          </a:bodyPr>
          <a:lstStyle/>
          <a:p>
            <a:r>
              <a:rPr lang="en-US" sz="3600" dirty="0" smtClean="0">
                <a:solidFill>
                  <a:srgbClr val="0B5323"/>
                </a:solidFill>
              </a:rPr>
              <a:t>Questions for Reflection</a:t>
            </a:r>
          </a:p>
        </p:txBody>
      </p:sp>
      <p:sp>
        <p:nvSpPr>
          <p:cNvPr id="3" name="TextBox 2"/>
          <p:cNvSpPr txBox="1"/>
          <p:nvPr/>
        </p:nvSpPr>
        <p:spPr>
          <a:xfrm>
            <a:off x="622146" y="2636912"/>
            <a:ext cx="7632822" cy="1523494"/>
          </a:xfrm>
          <a:prstGeom prst="rect">
            <a:avLst/>
          </a:prstGeom>
          <a:noFill/>
        </p:spPr>
        <p:txBody>
          <a:bodyPr wrap="square" rtlCol="0">
            <a:spAutoFit/>
          </a:bodyPr>
          <a:lstStyle/>
          <a:p>
            <a:pPr marL="457200" indent="-457200">
              <a:spcAft>
                <a:spcPts val="600"/>
              </a:spcAft>
              <a:buFont typeface="Arial"/>
              <a:buChar char="•"/>
            </a:pPr>
            <a:r>
              <a:rPr lang="en-US" sz="2200" dirty="0" smtClean="0"/>
              <a:t>How do you communicate the message of safeguarding in your work?</a:t>
            </a:r>
          </a:p>
          <a:p>
            <a:pPr marL="457200" indent="-457200">
              <a:spcAft>
                <a:spcPts val="600"/>
              </a:spcAft>
              <a:buFont typeface="Arial"/>
              <a:buChar char="•"/>
            </a:pPr>
            <a:r>
              <a:rPr lang="en-US" sz="2200" dirty="0" smtClean="0"/>
              <a:t>How does your Church body engage with children about safeguarding? </a:t>
            </a:r>
          </a:p>
        </p:txBody>
      </p:sp>
    </p:spTree>
    <p:extLst>
      <p:ext uri="{BB962C8B-B14F-4D97-AF65-F5344CB8AC3E}">
        <p14:creationId xmlns:p14="http://schemas.microsoft.com/office/powerpoint/2010/main" val="986626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2386786"/>
            <a:ext cx="7183698" cy="1077218"/>
          </a:xfrm>
          <a:prstGeom prst="rect">
            <a:avLst/>
          </a:prstGeom>
          <a:noFill/>
        </p:spPr>
        <p:txBody>
          <a:bodyPr wrap="none" rtlCol="0">
            <a:spAutoFit/>
          </a:bodyPr>
          <a:lstStyle/>
          <a:p>
            <a:r>
              <a:rPr lang="en-US" sz="3600" dirty="0" smtClean="0">
                <a:solidFill>
                  <a:srgbClr val="33CCCC"/>
                </a:solidFill>
              </a:rPr>
              <a:t>Standard 7</a:t>
            </a:r>
          </a:p>
          <a:p>
            <a:r>
              <a:rPr lang="en-US" sz="2800" dirty="0" smtClean="0">
                <a:solidFill>
                  <a:srgbClr val="33CCCC"/>
                </a:solidFill>
              </a:rPr>
              <a:t>Quality Assuring Compliance with the Standards</a:t>
            </a:r>
            <a:endParaRPr lang="en-US" sz="2800" dirty="0">
              <a:solidFill>
                <a:srgbClr val="33CCCC"/>
              </a:solidFill>
            </a:endParaRPr>
          </a:p>
        </p:txBody>
      </p:sp>
      <p:sp>
        <p:nvSpPr>
          <p:cNvPr id="4" name="TextBox 3"/>
          <p:cNvSpPr txBox="1"/>
          <p:nvPr/>
        </p:nvSpPr>
        <p:spPr>
          <a:xfrm>
            <a:off x="622422" y="3845004"/>
            <a:ext cx="7477970" cy="769441"/>
          </a:xfrm>
          <a:prstGeom prst="rect">
            <a:avLst/>
          </a:prstGeom>
          <a:noFill/>
        </p:spPr>
        <p:txBody>
          <a:bodyPr wrap="square" rtlCol="0">
            <a:spAutoFit/>
          </a:bodyPr>
          <a:lstStyle/>
          <a:p>
            <a:r>
              <a:rPr lang="en-US" sz="2200" dirty="0" smtClean="0"/>
              <a:t>Each </a:t>
            </a:r>
            <a:r>
              <a:rPr lang="en-US" sz="2200" smtClean="0"/>
              <a:t>Church body </a:t>
            </a:r>
            <a:r>
              <a:rPr lang="en-US" sz="2200" dirty="0" smtClean="0"/>
              <a:t>develops a plan of action to monitor the effectiveness of the steps it is taking to keep children safe.</a:t>
            </a:r>
            <a:endParaRPr lang="en-US" sz="2200" dirty="0"/>
          </a:p>
        </p:txBody>
      </p:sp>
      <p:pic>
        <p:nvPicPr>
          <p:cNvPr id="7170" name="Picture 2" descr="C:\Documents and Settings\niall.moore\Desktop\New 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556" y="404664"/>
            <a:ext cx="3409950"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572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676400"/>
            <a:ext cx="4718810" cy="646331"/>
          </a:xfrm>
          <a:prstGeom prst="rect">
            <a:avLst/>
          </a:prstGeom>
          <a:noFill/>
        </p:spPr>
        <p:txBody>
          <a:bodyPr wrap="none" rtlCol="0">
            <a:spAutoFit/>
          </a:bodyPr>
          <a:lstStyle/>
          <a:p>
            <a:r>
              <a:rPr lang="en-US" sz="3600" dirty="0" smtClean="0">
                <a:solidFill>
                  <a:srgbClr val="0B5323"/>
                </a:solidFill>
              </a:rPr>
              <a:t>Questions for Reflection</a:t>
            </a:r>
          </a:p>
        </p:txBody>
      </p:sp>
      <p:sp>
        <p:nvSpPr>
          <p:cNvPr id="3" name="TextBox 2"/>
          <p:cNvSpPr txBox="1"/>
          <p:nvPr/>
        </p:nvSpPr>
        <p:spPr>
          <a:xfrm>
            <a:off x="622146" y="2636912"/>
            <a:ext cx="7632822" cy="1677382"/>
          </a:xfrm>
          <a:prstGeom prst="rect">
            <a:avLst/>
          </a:prstGeom>
          <a:noFill/>
        </p:spPr>
        <p:txBody>
          <a:bodyPr wrap="square" rtlCol="0">
            <a:spAutoFit/>
          </a:bodyPr>
          <a:lstStyle/>
          <a:p>
            <a:pPr marL="457200" indent="-457200">
              <a:spcAft>
                <a:spcPts val="600"/>
              </a:spcAft>
              <a:buFont typeface="Arial"/>
              <a:buChar char="•"/>
            </a:pPr>
            <a:r>
              <a:rPr lang="en-US" sz="2200" dirty="0" smtClean="0"/>
              <a:t>How are the standards monitored?</a:t>
            </a:r>
          </a:p>
          <a:p>
            <a:pPr marL="457200" indent="-457200">
              <a:spcAft>
                <a:spcPts val="600"/>
              </a:spcAft>
              <a:buFont typeface="Arial"/>
              <a:buChar char="•"/>
            </a:pPr>
            <a:r>
              <a:rPr lang="en-US" sz="2200" dirty="0" smtClean="0"/>
              <a:t>Whose responsibility is it to monitor?</a:t>
            </a:r>
            <a:endParaRPr lang="en-US" sz="2200" dirty="0"/>
          </a:p>
          <a:p>
            <a:pPr marL="457200" indent="-457200">
              <a:spcAft>
                <a:spcPts val="600"/>
              </a:spcAft>
              <a:buFont typeface="Arial"/>
              <a:buChar char="•"/>
            </a:pPr>
            <a:r>
              <a:rPr lang="en-US" sz="2200" dirty="0" smtClean="0"/>
              <a:t>How is it done?</a:t>
            </a:r>
          </a:p>
          <a:p>
            <a:pPr marL="457200" indent="-457200">
              <a:spcAft>
                <a:spcPts val="600"/>
              </a:spcAft>
              <a:buFont typeface="Arial"/>
              <a:buChar char="•"/>
            </a:pPr>
            <a:r>
              <a:rPr lang="en-US" sz="2200" dirty="0" smtClean="0"/>
              <a:t>How is it resourced?</a:t>
            </a:r>
          </a:p>
        </p:txBody>
      </p:sp>
    </p:spTree>
    <p:extLst>
      <p:ext uri="{BB962C8B-B14F-4D97-AF65-F5344CB8AC3E}">
        <p14:creationId xmlns:p14="http://schemas.microsoft.com/office/powerpoint/2010/main" val="206902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04664"/>
            <a:ext cx="8496944" cy="6048672"/>
          </a:xfrm>
          <a:prstGeom prst="rect">
            <a:avLst/>
          </a:prstGeom>
        </p:spPr>
      </p:pic>
    </p:spTree>
    <p:extLst>
      <p:ext uri="{BB962C8B-B14F-4D97-AF65-F5344CB8AC3E}">
        <p14:creationId xmlns:p14="http://schemas.microsoft.com/office/powerpoint/2010/main" val="2259000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87" t="30449" r="10937" b="23237"/>
          <a:stretch/>
        </p:blipFill>
        <p:spPr bwMode="auto">
          <a:xfrm>
            <a:off x="323528" y="2227385"/>
            <a:ext cx="8229600" cy="3387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4855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3923928" y="2780928"/>
            <a:ext cx="1314655" cy="1077218"/>
          </a:xfrm>
          <a:prstGeom prst="rect">
            <a:avLst/>
          </a:prstGeom>
          <a:noFill/>
        </p:spPr>
        <p:txBody>
          <a:bodyPr wrap="none" rtlCol="0">
            <a:spAutoFit/>
          </a:bodyPr>
          <a:lstStyle/>
          <a:p>
            <a:endParaRPr lang="en-US" sz="3200" dirty="0" smtClean="0">
              <a:solidFill>
                <a:srgbClr val="0B5323"/>
              </a:solidFill>
            </a:endParaRPr>
          </a:p>
          <a:p>
            <a:r>
              <a:rPr lang="en-US" sz="3200" b="1" dirty="0" smtClean="0">
                <a:solidFill>
                  <a:schemeClr val="tx1">
                    <a:lumMod val="95000"/>
                    <a:lumOff val="5000"/>
                  </a:schemeClr>
                </a:solidFill>
              </a:rPr>
              <a:t>BREAK</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5846913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9792" y="2492896"/>
            <a:ext cx="4304383" cy="1077218"/>
          </a:xfrm>
          <a:prstGeom prst="rect">
            <a:avLst/>
          </a:prstGeom>
          <a:noFill/>
        </p:spPr>
        <p:txBody>
          <a:bodyPr wrap="none" rtlCol="0">
            <a:spAutoFit/>
          </a:bodyPr>
          <a:lstStyle/>
          <a:p>
            <a:endParaRPr lang="en-US" sz="3200" dirty="0" smtClean="0">
              <a:solidFill>
                <a:srgbClr val="0B5323"/>
              </a:solidFill>
            </a:endParaRPr>
          </a:p>
          <a:p>
            <a:r>
              <a:rPr lang="en-US" sz="3200" b="1" dirty="0" smtClean="0">
                <a:solidFill>
                  <a:schemeClr val="tx1">
                    <a:lumMod val="95000"/>
                    <a:lumOff val="5000"/>
                  </a:schemeClr>
                </a:solidFill>
              </a:rPr>
              <a:t>Boundaries and Support</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366750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0"/>
            <a:ext cx="4608512" cy="1077218"/>
          </a:xfrm>
          <a:prstGeom prst="rect">
            <a:avLst/>
          </a:prstGeom>
          <a:noFill/>
        </p:spPr>
        <p:txBody>
          <a:bodyPr wrap="square" rtlCol="0">
            <a:spAutoFit/>
          </a:bodyPr>
          <a:lstStyle/>
          <a:p>
            <a:pPr algn="ctr"/>
            <a:endParaRPr lang="en-US" sz="3200" dirty="0" smtClean="0">
              <a:solidFill>
                <a:srgbClr val="0B5323"/>
              </a:solidFill>
            </a:endParaRPr>
          </a:p>
          <a:p>
            <a:pPr algn="ctr"/>
            <a:r>
              <a:rPr lang="en-US" sz="3200" b="1" dirty="0" smtClean="0">
                <a:solidFill>
                  <a:schemeClr val="tx1">
                    <a:lumMod val="95000"/>
                    <a:lumOff val="5000"/>
                  </a:schemeClr>
                </a:solidFill>
              </a:rPr>
              <a:t>Your Role</a:t>
            </a:r>
            <a:endParaRPr lang="en-US" sz="3200" b="1" dirty="0">
              <a:solidFill>
                <a:schemeClr val="tx1">
                  <a:lumMod val="95000"/>
                  <a:lumOff val="5000"/>
                </a:schemeClr>
              </a:solidFill>
            </a:endParaRPr>
          </a:p>
        </p:txBody>
      </p:sp>
      <p:sp>
        <p:nvSpPr>
          <p:cNvPr id="3" name="TextBox 2"/>
          <p:cNvSpPr txBox="1"/>
          <p:nvPr/>
        </p:nvSpPr>
        <p:spPr>
          <a:xfrm>
            <a:off x="179512" y="1700808"/>
            <a:ext cx="8424936" cy="3046988"/>
          </a:xfrm>
          <a:prstGeom prst="rect">
            <a:avLst/>
          </a:prstGeom>
          <a:noFill/>
        </p:spPr>
        <p:txBody>
          <a:bodyPr wrap="square" rtlCol="0">
            <a:spAutoFit/>
          </a:bodyPr>
          <a:lstStyle/>
          <a:p>
            <a:pPr algn="ctr"/>
            <a:endParaRPr lang="en-US" sz="3200" dirty="0" smtClean="0">
              <a:solidFill>
                <a:srgbClr val="0B5323"/>
              </a:solidFill>
            </a:endParaRPr>
          </a:p>
          <a:p>
            <a:r>
              <a:rPr lang="en-US" sz="3200" b="1" dirty="0" smtClean="0">
                <a:solidFill>
                  <a:schemeClr val="tx1">
                    <a:lumMod val="95000"/>
                    <a:lumOff val="5000"/>
                  </a:schemeClr>
                </a:solidFill>
              </a:rPr>
              <a:t>Your role isn’t:</a:t>
            </a:r>
          </a:p>
          <a:p>
            <a:endParaRPr lang="en-US" sz="3200" b="1" dirty="0">
              <a:solidFill>
                <a:schemeClr val="tx1">
                  <a:lumMod val="95000"/>
                  <a:lumOff val="5000"/>
                </a:schemeClr>
              </a:solidFill>
            </a:endParaRPr>
          </a:p>
          <a:p>
            <a:pPr marL="457200" indent="-457200">
              <a:buFont typeface="Arial"/>
              <a:buChar char="•"/>
            </a:pPr>
            <a:r>
              <a:rPr lang="en-US" sz="3200" dirty="0" smtClean="0">
                <a:solidFill>
                  <a:schemeClr val="tx1">
                    <a:lumMod val="95000"/>
                    <a:lumOff val="5000"/>
                  </a:schemeClr>
                </a:solidFill>
              </a:rPr>
              <a:t>To be a </a:t>
            </a:r>
            <a:r>
              <a:rPr lang="en-US" sz="3200" dirty="0" err="1" smtClean="0">
                <a:solidFill>
                  <a:schemeClr val="tx1">
                    <a:lumMod val="95000"/>
                    <a:lumOff val="5000"/>
                  </a:schemeClr>
                </a:solidFill>
              </a:rPr>
              <a:t>counsellor</a:t>
            </a:r>
            <a:endParaRPr lang="en-US" sz="3200" dirty="0" smtClean="0">
              <a:solidFill>
                <a:schemeClr val="tx1">
                  <a:lumMod val="95000"/>
                  <a:lumOff val="5000"/>
                </a:schemeClr>
              </a:solidFill>
            </a:endParaRPr>
          </a:p>
          <a:p>
            <a:pPr marL="457200" indent="-457200">
              <a:buFont typeface="Arial"/>
              <a:buChar char="•"/>
            </a:pPr>
            <a:r>
              <a:rPr lang="en-US" sz="3200" dirty="0" smtClean="0">
                <a:solidFill>
                  <a:schemeClr val="tx1">
                    <a:lumMod val="95000"/>
                    <a:lumOff val="5000"/>
                  </a:schemeClr>
                </a:solidFill>
              </a:rPr>
              <a:t>To be a spiritual director</a:t>
            </a:r>
          </a:p>
          <a:p>
            <a:pPr marL="457200" indent="-457200">
              <a:buFont typeface="Arial"/>
              <a:buChar char="•"/>
            </a:pPr>
            <a:r>
              <a:rPr lang="en-US" sz="3200" dirty="0" smtClean="0">
                <a:solidFill>
                  <a:schemeClr val="tx1">
                    <a:lumMod val="95000"/>
                    <a:lumOff val="5000"/>
                  </a:schemeClr>
                </a:solidFill>
              </a:rPr>
              <a:t>To be the case manager</a:t>
            </a:r>
          </a:p>
        </p:txBody>
      </p:sp>
    </p:spTree>
    <p:extLst>
      <p:ext uri="{BB962C8B-B14F-4D97-AF65-F5344CB8AC3E}">
        <p14:creationId xmlns:p14="http://schemas.microsoft.com/office/powerpoint/2010/main" val="924152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0"/>
            <a:ext cx="4608512" cy="1077218"/>
          </a:xfrm>
          <a:prstGeom prst="rect">
            <a:avLst/>
          </a:prstGeom>
          <a:noFill/>
        </p:spPr>
        <p:txBody>
          <a:bodyPr wrap="square" rtlCol="0">
            <a:spAutoFit/>
          </a:bodyPr>
          <a:lstStyle/>
          <a:p>
            <a:pPr algn="ctr"/>
            <a:endParaRPr lang="en-US" sz="3200" dirty="0" smtClean="0">
              <a:solidFill>
                <a:srgbClr val="0B5323"/>
              </a:solidFill>
            </a:endParaRPr>
          </a:p>
          <a:p>
            <a:pPr algn="ctr"/>
            <a:r>
              <a:rPr lang="en-US" sz="3200" b="1" dirty="0" smtClean="0">
                <a:solidFill>
                  <a:schemeClr val="tx1">
                    <a:lumMod val="95000"/>
                    <a:lumOff val="5000"/>
                  </a:schemeClr>
                </a:solidFill>
              </a:rPr>
              <a:t>Your Role</a:t>
            </a:r>
            <a:endParaRPr lang="en-US" sz="3200" b="1" dirty="0">
              <a:solidFill>
                <a:schemeClr val="tx1">
                  <a:lumMod val="95000"/>
                  <a:lumOff val="5000"/>
                </a:schemeClr>
              </a:solidFill>
            </a:endParaRPr>
          </a:p>
        </p:txBody>
      </p:sp>
      <p:sp>
        <p:nvSpPr>
          <p:cNvPr id="3" name="TextBox 2"/>
          <p:cNvSpPr txBox="1"/>
          <p:nvPr/>
        </p:nvSpPr>
        <p:spPr>
          <a:xfrm>
            <a:off x="179512" y="1700808"/>
            <a:ext cx="8424936" cy="3046988"/>
          </a:xfrm>
          <a:prstGeom prst="rect">
            <a:avLst/>
          </a:prstGeom>
          <a:noFill/>
        </p:spPr>
        <p:txBody>
          <a:bodyPr wrap="square" rtlCol="0">
            <a:spAutoFit/>
          </a:bodyPr>
          <a:lstStyle/>
          <a:p>
            <a:pPr algn="ctr"/>
            <a:endParaRPr lang="en-US" sz="3200" dirty="0" smtClean="0">
              <a:solidFill>
                <a:schemeClr val="tx1">
                  <a:lumMod val="95000"/>
                  <a:lumOff val="5000"/>
                </a:schemeClr>
              </a:solidFill>
            </a:endParaRPr>
          </a:p>
          <a:p>
            <a:pPr algn="ctr"/>
            <a:endParaRPr lang="en-US" sz="3200" dirty="0">
              <a:solidFill>
                <a:schemeClr val="tx1">
                  <a:lumMod val="95000"/>
                  <a:lumOff val="5000"/>
                </a:schemeClr>
              </a:solidFill>
            </a:endParaRPr>
          </a:p>
          <a:p>
            <a:pPr algn="ctr"/>
            <a:r>
              <a:rPr lang="en-US" sz="3200" dirty="0" smtClean="0">
                <a:solidFill>
                  <a:schemeClr val="tx1">
                    <a:lumMod val="95000"/>
                    <a:lumOff val="5000"/>
                  </a:schemeClr>
                </a:solidFill>
              </a:rPr>
              <a:t>Knowing the role- where do you see the potential for boundaries to be blurred?</a:t>
            </a:r>
          </a:p>
          <a:p>
            <a:pPr algn="ctr"/>
            <a:endParaRPr lang="en-US" sz="3200" dirty="0">
              <a:solidFill>
                <a:schemeClr val="tx1">
                  <a:lumMod val="95000"/>
                  <a:lumOff val="5000"/>
                </a:schemeClr>
              </a:solidFill>
            </a:endParaRPr>
          </a:p>
          <a:p>
            <a:pPr algn="ctr"/>
            <a:r>
              <a:rPr lang="en-US" sz="3200" dirty="0" smtClean="0">
                <a:solidFill>
                  <a:schemeClr val="tx1">
                    <a:lumMod val="95000"/>
                    <a:lumOff val="5000"/>
                  </a:schemeClr>
                </a:solidFill>
              </a:rPr>
              <a:t>How could you prevent this?</a:t>
            </a:r>
          </a:p>
        </p:txBody>
      </p:sp>
    </p:spTree>
    <p:extLst>
      <p:ext uri="{BB962C8B-B14F-4D97-AF65-F5344CB8AC3E}">
        <p14:creationId xmlns:p14="http://schemas.microsoft.com/office/powerpoint/2010/main" val="1934898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835021"/>
            <a:ext cx="3285836" cy="646331"/>
          </a:xfrm>
          <a:prstGeom prst="rect">
            <a:avLst/>
          </a:prstGeom>
          <a:noFill/>
        </p:spPr>
        <p:txBody>
          <a:bodyPr wrap="none" rtlCol="0">
            <a:spAutoFit/>
          </a:bodyPr>
          <a:lstStyle/>
          <a:p>
            <a:r>
              <a:rPr lang="en-US" sz="3600" smtClean="0">
                <a:solidFill>
                  <a:srgbClr val="0B5323"/>
                </a:solidFill>
              </a:rPr>
              <a:t>Aims for the Day</a:t>
            </a:r>
            <a:endParaRPr lang="en-US" sz="3600">
              <a:solidFill>
                <a:srgbClr val="0B5323"/>
              </a:solidFill>
            </a:endParaRPr>
          </a:p>
        </p:txBody>
      </p:sp>
      <p:sp>
        <p:nvSpPr>
          <p:cNvPr id="6" name="TextBox 5"/>
          <p:cNvSpPr txBox="1"/>
          <p:nvPr/>
        </p:nvSpPr>
        <p:spPr>
          <a:xfrm>
            <a:off x="609600" y="2978021"/>
            <a:ext cx="8013822" cy="1938992"/>
          </a:xfrm>
          <a:prstGeom prst="rect">
            <a:avLst/>
          </a:prstGeom>
          <a:noFill/>
        </p:spPr>
        <p:txBody>
          <a:bodyPr wrap="square" rtlCol="0">
            <a:spAutoFit/>
          </a:bodyPr>
          <a:lstStyle/>
          <a:p>
            <a:pPr marL="457200" indent="-457200">
              <a:spcAft>
                <a:spcPts val="600"/>
              </a:spcAft>
              <a:buFont typeface="Arial"/>
              <a:buChar char="•"/>
            </a:pPr>
            <a:r>
              <a:rPr lang="en-US" sz="2200" dirty="0" smtClean="0"/>
              <a:t>To identify and discuss your understanding of the role and what motivates and challenges you.</a:t>
            </a:r>
          </a:p>
          <a:p>
            <a:pPr marL="457200" indent="-457200">
              <a:spcAft>
                <a:spcPts val="600"/>
              </a:spcAft>
              <a:buFont typeface="Arial"/>
              <a:buChar char="•"/>
            </a:pPr>
            <a:r>
              <a:rPr lang="en-US" sz="2200" dirty="0" smtClean="0"/>
              <a:t>To identify what we expect the Advisor to do</a:t>
            </a:r>
          </a:p>
          <a:p>
            <a:pPr marL="457200" indent="-457200">
              <a:spcAft>
                <a:spcPts val="600"/>
              </a:spcAft>
              <a:buFont typeface="Arial"/>
              <a:buChar char="•"/>
            </a:pPr>
            <a:r>
              <a:rPr lang="en-US" sz="2200" dirty="0" smtClean="0"/>
              <a:t>To give you practical experience and advice on how to carry out the role</a:t>
            </a:r>
          </a:p>
        </p:txBody>
      </p:sp>
    </p:spTree>
    <p:extLst>
      <p:ext uri="{BB962C8B-B14F-4D97-AF65-F5344CB8AC3E}">
        <p14:creationId xmlns:p14="http://schemas.microsoft.com/office/powerpoint/2010/main" val="4211510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2708920"/>
            <a:ext cx="6014788" cy="1077218"/>
          </a:xfrm>
          <a:prstGeom prst="rect">
            <a:avLst/>
          </a:prstGeom>
          <a:noFill/>
        </p:spPr>
        <p:txBody>
          <a:bodyPr wrap="none" rtlCol="0">
            <a:spAutoFit/>
          </a:bodyPr>
          <a:lstStyle/>
          <a:p>
            <a:endParaRPr lang="en-US" sz="3200" dirty="0" smtClean="0">
              <a:solidFill>
                <a:srgbClr val="0B5323"/>
              </a:solidFill>
            </a:endParaRPr>
          </a:p>
          <a:p>
            <a:r>
              <a:rPr lang="en-US" sz="3200" b="1" dirty="0" smtClean="0">
                <a:solidFill>
                  <a:schemeClr val="tx1">
                    <a:lumMod val="95000"/>
                    <a:lumOff val="5000"/>
                  </a:schemeClr>
                </a:solidFill>
              </a:rPr>
              <a:t>Keeping the Respondent Informed</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2534633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7696" y="31841"/>
            <a:ext cx="6014788" cy="1077218"/>
          </a:xfrm>
          <a:prstGeom prst="rect">
            <a:avLst/>
          </a:prstGeom>
          <a:noFill/>
        </p:spPr>
        <p:txBody>
          <a:bodyPr wrap="none" rtlCol="0">
            <a:spAutoFit/>
          </a:bodyPr>
          <a:lstStyle/>
          <a:p>
            <a:endParaRPr lang="en-US" sz="3200" dirty="0" smtClean="0">
              <a:solidFill>
                <a:srgbClr val="0B5323"/>
              </a:solidFill>
            </a:endParaRPr>
          </a:p>
          <a:p>
            <a:r>
              <a:rPr lang="en-US" sz="3200" b="1" dirty="0" smtClean="0">
                <a:solidFill>
                  <a:schemeClr val="tx1">
                    <a:lumMod val="95000"/>
                    <a:lumOff val="5000"/>
                  </a:schemeClr>
                </a:solidFill>
              </a:rPr>
              <a:t>Keeping the Respondent Informed</a:t>
            </a:r>
            <a:endParaRPr lang="en-US" sz="3200" b="1" dirty="0">
              <a:solidFill>
                <a:schemeClr val="tx1">
                  <a:lumMod val="95000"/>
                  <a:lumOff val="5000"/>
                </a:schemeClr>
              </a:solidFill>
            </a:endParaRPr>
          </a:p>
        </p:txBody>
      </p:sp>
      <p:sp>
        <p:nvSpPr>
          <p:cNvPr id="5" name="TextBox 4"/>
          <p:cNvSpPr txBox="1"/>
          <p:nvPr/>
        </p:nvSpPr>
        <p:spPr>
          <a:xfrm>
            <a:off x="179512" y="2348880"/>
            <a:ext cx="9538637" cy="4031873"/>
          </a:xfrm>
          <a:prstGeom prst="rect">
            <a:avLst/>
          </a:prstGeom>
          <a:noFill/>
        </p:spPr>
        <p:txBody>
          <a:bodyPr wrap="none" rtlCol="0">
            <a:spAutoFit/>
          </a:bodyPr>
          <a:lstStyle/>
          <a:p>
            <a:pPr marL="457200" indent="-457200">
              <a:buFont typeface="Arial" pitchFamily="34" charset="0"/>
              <a:buChar char="•"/>
            </a:pPr>
            <a:r>
              <a:rPr lang="en-US" sz="3200" dirty="0" smtClean="0">
                <a:solidFill>
                  <a:schemeClr val="tx1">
                    <a:lumMod val="95000"/>
                    <a:lumOff val="5000"/>
                  </a:schemeClr>
                </a:solidFill>
              </a:rPr>
              <a:t>It is part of your role to keep the respondent</a:t>
            </a:r>
            <a:endParaRPr lang="en-US" sz="3200" dirty="0">
              <a:solidFill>
                <a:schemeClr val="tx1">
                  <a:lumMod val="95000"/>
                  <a:lumOff val="5000"/>
                </a:schemeClr>
              </a:solidFill>
            </a:endParaRPr>
          </a:p>
          <a:p>
            <a:r>
              <a:rPr lang="en-US" sz="3200" dirty="0" smtClean="0">
                <a:solidFill>
                  <a:schemeClr val="tx1">
                    <a:lumMod val="95000"/>
                    <a:lumOff val="5000"/>
                  </a:schemeClr>
                </a:solidFill>
              </a:rPr>
              <a:t>	up to date with the process of their case and provide</a:t>
            </a:r>
          </a:p>
          <a:p>
            <a:r>
              <a:rPr lang="en-US" sz="3200" dirty="0" smtClean="0">
                <a:solidFill>
                  <a:schemeClr val="tx1">
                    <a:lumMod val="95000"/>
                    <a:lumOff val="5000"/>
                  </a:schemeClr>
                </a:solidFill>
              </a:rPr>
              <a:t>	them with appropriate support or counseling.</a:t>
            </a:r>
          </a:p>
          <a:p>
            <a:pPr marL="457200" indent="-457200">
              <a:buFont typeface="Arial" pitchFamily="34" charset="0"/>
              <a:buChar char="•"/>
            </a:pPr>
            <a:r>
              <a:rPr lang="en-US" sz="3200" dirty="0" smtClean="0">
                <a:solidFill>
                  <a:schemeClr val="tx1">
                    <a:lumMod val="95000"/>
                    <a:lumOff val="5000"/>
                  </a:schemeClr>
                </a:solidFill>
              </a:rPr>
              <a:t>To do  this you need to understand the process of </a:t>
            </a:r>
          </a:p>
          <a:p>
            <a:r>
              <a:rPr lang="en-US" sz="3200" dirty="0" smtClean="0">
                <a:solidFill>
                  <a:schemeClr val="tx1">
                    <a:lumMod val="95000"/>
                    <a:lumOff val="5000"/>
                  </a:schemeClr>
                </a:solidFill>
              </a:rPr>
              <a:t>	case management which you can attend training on.  </a:t>
            </a:r>
          </a:p>
          <a:p>
            <a:pPr marL="457200" indent="-457200">
              <a:buFont typeface="Arial" pitchFamily="34" charset="0"/>
              <a:buChar char="•"/>
            </a:pPr>
            <a:r>
              <a:rPr lang="en-US" sz="3200" dirty="0" smtClean="0">
                <a:solidFill>
                  <a:schemeClr val="tx1">
                    <a:lumMod val="95000"/>
                    <a:lumOff val="5000"/>
                  </a:schemeClr>
                </a:solidFill>
              </a:rPr>
              <a:t>But you should also be kept informed of the case by</a:t>
            </a:r>
          </a:p>
          <a:p>
            <a:r>
              <a:rPr lang="en-US" sz="3200" smtClean="0">
                <a:solidFill>
                  <a:schemeClr val="tx1">
                    <a:lumMod val="95000"/>
                    <a:lumOff val="5000"/>
                  </a:schemeClr>
                </a:solidFill>
              </a:rPr>
              <a:t>	the </a:t>
            </a:r>
            <a:r>
              <a:rPr lang="en-US" sz="3200" dirty="0" smtClean="0">
                <a:solidFill>
                  <a:schemeClr val="tx1">
                    <a:lumMod val="95000"/>
                    <a:lumOff val="5000"/>
                  </a:schemeClr>
                </a:solidFill>
              </a:rPr>
              <a:t>DLP through supervision.</a:t>
            </a:r>
          </a:p>
          <a:p>
            <a:endParaRPr lang="en-US" sz="3200" dirty="0">
              <a:solidFill>
                <a:schemeClr val="tx1">
                  <a:lumMod val="95000"/>
                  <a:lumOff val="5000"/>
                </a:schemeClr>
              </a:solidFill>
            </a:endParaRPr>
          </a:p>
        </p:txBody>
      </p:sp>
    </p:spTree>
    <p:extLst>
      <p:ext uri="{BB962C8B-B14F-4D97-AF65-F5344CB8AC3E}">
        <p14:creationId xmlns:p14="http://schemas.microsoft.com/office/powerpoint/2010/main" val="15675358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773996"/>
            <a:ext cx="7380312" cy="5579948"/>
          </a:xfrm>
          <a:prstGeom prst="rect">
            <a:avLst/>
          </a:prstGeom>
        </p:spPr>
      </p:pic>
      <p:sp>
        <p:nvSpPr>
          <p:cNvPr id="3" name="TextBox 2"/>
          <p:cNvSpPr txBox="1"/>
          <p:nvPr/>
        </p:nvSpPr>
        <p:spPr>
          <a:xfrm>
            <a:off x="1187624" y="404664"/>
            <a:ext cx="7488832" cy="369332"/>
          </a:xfrm>
          <a:prstGeom prst="rect">
            <a:avLst/>
          </a:prstGeom>
          <a:solidFill>
            <a:schemeClr val="bg1"/>
          </a:solidFill>
        </p:spPr>
        <p:txBody>
          <a:bodyPr wrap="square" rtlCol="0">
            <a:spAutoFit/>
          </a:bodyPr>
          <a:lstStyle/>
          <a:p>
            <a:pPr algn="ctr"/>
            <a:r>
              <a:rPr lang="en-GB" b="1" dirty="0" smtClean="0"/>
              <a:t>Step 1:  This is the same for both religious and clerics</a:t>
            </a:r>
            <a:endParaRPr lang="en-GB" b="1" dirty="0"/>
          </a:p>
        </p:txBody>
      </p:sp>
    </p:spTree>
    <p:extLst>
      <p:ext uri="{BB962C8B-B14F-4D97-AF65-F5344CB8AC3E}">
        <p14:creationId xmlns:p14="http://schemas.microsoft.com/office/powerpoint/2010/main" val="2130617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773996"/>
            <a:ext cx="9036496" cy="6084004"/>
          </a:xfrm>
          <a:prstGeom prst="rect">
            <a:avLst/>
          </a:prstGeom>
        </p:spPr>
      </p:pic>
      <p:sp>
        <p:nvSpPr>
          <p:cNvPr id="3" name="TextBox 2"/>
          <p:cNvSpPr txBox="1"/>
          <p:nvPr/>
        </p:nvSpPr>
        <p:spPr>
          <a:xfrm>
            <a:off x="323528" y="404664"/>
            <a:ext cx="8352928" cy="369332"/>
          </a:xfrm>
          <a:prstGeom prst="rect">
            <a:avLst/>
          </a:prstGeom>
          <a:solidFill>
            <a:schemeClr val="bg1"/>
          </a:solidFill>
        </p:spPr>
        <p:txBody>
          <a:bodyPr wrap="square" rtlCol="0">
            <a:spAutoFit/>
          </a:bodyPr>
          <a:lstStyle/>
          <a:p>
            <a:pPr algn="ctr"/>
            <a:r>
              <a:rPr lang="en-GB" b="1" dirty="0" smtClean="0"/>
              <a:t>Step 2</a:t>
            </a:r>
            <a:r>
              <a:rPr lang="en-GB" b="1" smtClean="0"/>
              <a:t>:  For </a:t>
            </a:r>
            <a:r>
              <a:rPr lang="en-GB" b="1" dirty="0" smtClean="0"/>
              <a:t>clerics</a:t>
            </a:r>
            <a:endParaRPr lang="en-GB" b="1" dirty="0"/>
          </a:p>
        </p:txBody>
      </p:sp>
    </p:spTree>
    <p:extLst>
      <p:ext uri="{BB962C8B-B14F-4D97-AF65-F5344CB8AC3E}">
        <p14:creationId xmlns:p14="http://schemas.microsoft.com/office/powerpoint/2010/main" val="12293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3996"/>
            <a:ext cx="9144000" cy="6084004"/>
          </a:xfrm>
          <a:prstGeom prst="rect">
            <a:avLst/>
          </a:prstGeom>
        </p:spPr>
      </p:pic>
      <p:sp>
        <p:nvSpPr>
          <p:cNvPr id="3" name="TextBox 2"/>
          <p:cNvSpPr txBox="1"/>
          <p:nvPr/>
        </p:nvSpPr>
        <p:spPr>
          <a:xfrm>
            <a:off x="251520" y="404664"/>
            <a:ext cx="8352928" cy="369332"/>
          </a:xfrm>
          <a:prstGeom prst="rect">
            <a:avLst/>
          </a:prstGeom>
          <a:solidFill>
            <a:schemeClr val="bg1"/>
          </a:solidFill>
        </p:spPr>
        <p:txBody>
          <a:bodyPr wrap="square" rtlCol="0">
            <a:spAutoFit/>
          </a:bodyPr>
          <a:lstStyle/>
          <a:p>
            <a:pPr algn="ctr"/>
            <a:r>
              <a:rPr lang="en-GB" b="1" dirty="0" smtClean="0"/>
              <a:t>Step 2 (alternative):  For non ordained religious</a:t>
            </a:r>
            <a:endParaRPr lang="en-GB" b="1" dirty="0"/>
          </a:p>
        </p:txBody>
      </p:sp>
    </p:spTree>
    <p:extLst>
      <p:ext uri="{BB962C8B-B14F-4D97-AF65-F5344CB8AC3E}">
        <p14:creationId xmlns:p14="http://schemas.microsoft.com/office/powerpoint/2010/main" val="1683415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7696" y="31841"/>
            <a:ext cx="6014788" cy="1077218"/>
          </a:xfrm>
          <a:prstGeom prst="rect">
            <a:avLst/>
          </a:prstGeom>
          <a:noFill/>
        </p:spPr>
        <p:txBody>
          <a:bodyPr wrap="none" rtlCol="0">
            <a:spAutoFit/>
          </a:bodyPr>
          <a:lstStyle/>
          <a:p>
            <a:endParaRPr lang="en-US" sz="3200" dirty="0" smtClean="0">
              <a:solidFill>
                <a:srgbClr val="0B5323"/>
              </a:solidFill>
            </a:endParaRPr>
          </a:p>
          <a:p>
            <a:r>
              <a:rPr lang="en-US" sz="3200" b="1" dirty="0" smtClean="0">
                <a:solidFill>
                  <a:schemeClr val="tx1">
                    <a:lumMod val="95000"/>
                    <a:lumOff val="5000"/>
                  </a:schemeClr>
                </a:solidFill>
              </a:rPr>
              <a:t>Keeping the Respondent Informed</a:t>
            </a:r>
            <a:endParaRPr lang="en-US" sz="3200" b="1" dirty="0">
              <a:solidFill>
                <a:schemeClr val="tx1">
                  <a:lumMod val="95000"/>
                  <a:lumOff val="5000"/>
                </a:schemeClr>
              </a:solidFill>
            </a:endParaRPr>
          </a:p>
        </p:txBody>
      </p:sp>
      <p:sp>
        <p:nvSpPr>
          <p:cNvPr id="5" name="TextBox 4"/>
          <p:cNvSpPr txBox="1"/>
          <p:nvPr/>
        </p:nvSpPr>
        <p:spPr>
          <a:xfrm>
            <a:off x="179512" y="1628800"/>
            <a:ext cx="9048631" cy="4031873"/>
          </a:xfrm>
          <a:prstGeom prst="rect">
            <a:avLst/>
          </a:prstGeom>
          <a:noFill/>
        </p:spPr>
        <p:txBody>
          <a:bodyPr wrap="none" rtlCol="0">
            <a:spAutoFit/>
          </a:bodyPr>
          <a:lstStyle/>
          <a:p>
            <a:r>
              <a:rPr lang="en-US" sz="3200" dirty="0" smtClean="0">
                <a:solidFill>
                  <a:schemeClr val="tx1">
                    <a:lumMod val="95000"/>
                    <a:lumOff val="5000"/>
                  </a:schemeClr>
                </a:solidFill>
              </a:rPr>
              <a:t>During your meetings with respondent they may </a:t>
            </a:r>
          </a:p>
          <a:p>
            <a:r>
              <a:rPr lang="en-US" sz="3200" dirty="0" smtClean="0">
                <a:solidFill>
                  <a:schemeClr val="tx1">
                    <a:lumMod val="95000"/>
                    <a:lumOff val="5000"/>
                  </a:schemeClr>
                </a:solidFill>
              </a:rPr>
              <a:t>require support:</a:t>
            </a:r>
          </a:p>
          <a:p>
            <a:pPr marL="457200" indent="-457200">
              <a:buFont typeface="Arial"/>
              <a:buChar char="•"/>
            </a:pPr>
            <a:r>
              <a:rPr lang="en-US" sz="3200" dirty="0" smtClean="0">
                <a:solidFill>
                  <a:schemeClr val="tx1">
                    <a:lumMod val="95000"/>
                    <a:lumOff val="5000"/>
                  </a:schemeClr>
                </a:solidFill>
              </a:rPr>
              <a:t>If it’s about </a:t>
            </a:r>
            <a:r>
              <a:rPr lang="en-GB" sz="3200" dirty="0" smtClean="0">
                <a:solidFill>
                  <a:schemeClr val="tx1">
                    <a:lumMod val="95000"/>
                    <a:lumOff val="5000"/>
                  </a:schemeClr>
                </a:solidFill>
              </a:rPr>
              <a:t>counselling</a:t>
            </a:r>
            <a:r>
              <a:rPr lang="en-US" sz="3200" dirty="0" smtClean="0">
                <a:solidFill>
                  <a:schemeClr val="tx1">
                    <a:lumMod val="95000"/>
                    <a:lumOff val="5000"/>
                  </a:schemeClr>
                </a:solidFill>
              </a:rPr>
              <a:t> discuss with the DLP</a:t>
            </a:r>
          </a:p>
          <a:p>
            <a:pPr marL="457200" indent="-457200">
              <a:buFont typeface="Arial"/>
              <a:buChar char="•"/>
            </a:pPr>
            <a:r>
              <a:rPr lang="en-US" sz="3200" dirty="0" smtClean="0">
                <a:solidFill>
                  <a:schemeClr val="tx1">
                    <a:lumMod val="95000"/>
                    <a:lumOff val="5000"/>
                  </a:schemeClr>
                </a:solidFill>
              </a:rPr>
              <a:t>If it’s about practical things discuss with the DLP</a:t>
            </a:r>
          </a:p>
          <a:p>
            <a:pPr marL="457200" indent="-457200">
              <a:buFont typeface="Arial"/>
              <a:buChar char="•"/>
            </a:pPr>
            <a:r>
              <a:rPr lang="en-US" sz="3200" dirty="0" smtClean="0">
                <a:solidFill>
                  <a:schemeClr val="tx1">
                    <a:lumMod val="95000"/>
                    <a:lumOff val="5000"/>
                  </a:schemeClr>
                </a:solidFill>
              </a:rPr>
              <a:t>Its important you document and record these </a:t>
            </a:r>
          </a:p>
          <a:p>
            <a:r>
              <a:rPr lang="en-US" sz="3200" dirty="0" smtClean="0">
                <a:solidFill>
                  <a:schemeClr val="tx1">
                    <a:lumMod val="95000"/>
                    <a:lumOff val="5000"/>
                  </a:schemeClr>
                </a:solidFill>
              </a:rPr>
              <a:t>	requests and pass to the DLP to put in the case file</a:t>
            </a:r>
          </a:p>
          <a:p>
            <a:endParaRPr lang="en-US" sz="3200" dirty="0">
              <a:solidFill>
                <a:schemeClr val="tx1">
                  <a:lumMod val="95000"/>
                  <a:lumOff val="5000"/>
                </a:schemeClr>
              </a:solidFill>
            </a:endParaRPr>
          </a:p>
          <a:p>
            <a:r>
              <a:rPr lang="en-US" sz="3200" b="1" dirty="0" smtClean="0">
                <a:solidFill>
                  <a:schemeClr val="tx1">
                    <a:lumMod val="95000"/>
                    <a:lumOff val="5000"/>
                  </a:schemeClr>
                </a:solidFill>
              </a:rPr>
              <a:t>Refer to Handout</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32684737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8" y="2780928"/>
            <a:ext cx="1364220" cy="1077218"/>
          </a:xfrm>
          <a:prstGeom prst="rect">
            <a:avLst/>
          </a:prstGeom>
          <a:noFill/>
        </p:spPr>
        <p:txBody>
          <a:bodyPr wrap="none" rtlCol="0">
            <a:spAutoFit/>
          </a:bodyPr>
          <a:lstStyle/>
          <a:p>
            <a:endParaRPr lang="en-US" sz="3200" dirty="0" smtClean="0">
              <a:solidFill>
                <a:srgbClr val="0B5323"/>
              </a:solidFill>
            </a:endParaRPr>
          </a:p>
          <a:p>
            <a:r>
              <a:rPr lang="en-US" sz="3200" b="1" dirty="0" smtClean="0">
                <a:solidFill>
                  <a:schemeClr val="tx1">
                    <a:lumMod val="95000"/>
                    <a:lumOff val="5000"/>
                  </a:schemeClr>
                </a:solidFill>
              </a:rPr>
              <a:t>LUNCH</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1322852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3808" y="2780928"/>
            <a:ext cx="3285900" cy="584775"/>
          </a:xfrm>
          <a:prstGeom prst="rect">
            <a:avLst/>
          </a:prstGeom>
          <a:noFill/>
        </p:spPr>
        <p:txBody>
          <a:bodyPr wrap="none" rtlCol="0">
            <a:spAutoFit/>
          </a:bodyPr>
          <a:lstStyle/>
          <a:p>
            <a:r>
              <a:rPr lang="en-US" sz="3200" b="1" dirty="0" smtClean="0">
                <a:solidFill>
                  <a:schemeClr val="tx1">
                    <a:lumMod val="95000"/>
                    <a:lumOff val="5000"/>
                  </a:schemeClr>
                </a:solidFill>
              </a:rPr>
              <a:t>Recording Contact</a:t>
            </a:r>
          </a:p>
        </p:txBody>
      </p:sp>
    </p:spTree>
    <p:extLst>
      <p:ext uri="{BB962C8B-B14F-4D97-AF65-F5344CB8AC3E}">
        <p14:creationId xmlns:p14="http://schemas.microsoft.com/office/powerpoint/2010/main" val="1874852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9164" y="2780928"/>
            <a:ext cx="1810712" cy="584776"/>
          </a:xfrm>
          <a:prstGeom prst="rect">
            <a:avLst/>
          </a:prstGeom>
          <a:noFill/>
        </p:spPr>
        <p:txBody>
          <a:bodyPr wrap="none" rtlCol="0">
            <a:spAutoFit/>
          </a:bodyPr>
          <a:lstStyle/>
          <a:p>
            <a:r>
              <a:rPr lang="en-US" sz="3200" b="1" dirty="0" smtClean="0">
                <a:solidFill>
                  <a:schemeClr val="tx1">
                    <a:lumMod val="95000"/>
                    <a:lumOff val="5000"/>
                  </a:schemeClr>
                </a:solidFill>
              </a:rPr>
              <a:t>Scenarios</a:t>
            </a:r>
          </a:p>
        </p:txBody>
      </p:sp>
    </p:spTree>
    <p:extLst>
      <p:ext uri="{BB962C8B-B14F-4D97-AF65-F5344CB8AC3E}">
        <p14:creationId xmlns:p14="http://schemas.microsoft.com/office/powerpoint/2010/main" val="2382687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9872" y="404664"/>
            <a:ext cx="2866089" cy="584776"/>
          </a:xfrm>
          <a:prstGeom prst="rect">
            <a:avLst/>
          </a:prstGeom>
          <a:noFill/>
        </p:spPr>
        <p:txBody>
          <a:bodyPr wrap="none" rtlCol="0">
            <a:spAutoFit/>
          </a:bodyPr>
          <a:lstStyle/>
          <a:p>
            <a:r>
              <a:rPr lang="en-US" sz="3200" b="1" dirty="0" smtClean="0">
                <a:solidFill>
                  <a:schemeClr val="tx1">
                    <a:lumMod val="95000"/>
                    <a:lumOff val="5000"/>
                  </a:schemeClr>
                </a:solidFill>
              </a:rPr>
              <a:t>What to Record</a:t>
            </a:r>
          </a:p>
        </p:txBody>
      </p:sp>
      <p:sp>
        <p:nvSpPr>
          <p:cNvPr id="3" name="TextBox 2"/>
          <p:cNvSpPr txBox="1"/>
          <p:nvPr/>
        </p:nvSpPr>
        <p:spPr>
          <a:xfrm>
            <a:off x="251520" y="1412776"/>
            <a:ext cx="8712968" cy="5262979"/>
          </a:xfrm>
          <a:prstGeom prst="rect">
            <a:avLst/>
          </a:prstGeom>
          <a:noFill/>
        </p:spPr>
        <p:txBody>
          <a:bodyPr wrap="square" rtlCol="0">
            <a:spAutoFit/>
          </a:bodyPr>
          <a:lstStyle/>
          <a:p>
            <a:r>
              <a:rPr lang="en-US" sz="2800" dirty="0" smtClean="0">
                <a:solidFill>
                  <a:schemeClr val="tx1">
                    <a:lumMod val="95000"/>
                    <a:lumOff val="5000"/>
                  </a:schemeClr>
                </a:solidFill>
              </a:rPr>
              <a:t>During your meetings </a:t>
            </a:r>
            <a:r>
              <a:rPr lang="en-US" sz="2800" smtClean="0">
                <a:solidFill>
                  <a:schemeClr val="tx1">
                    <a:lumMod val="95000"/>
                    <a:lumOff val="5000"/>
                  </a:schemeClr>
                </a:solidFill>
              </a:rPr>
              <a:t>with </a:t>
            </a:r>
            <a:r>
              <a:rPr lang="en-US" sz="2800" smtClean="0">
                <a:solidFill>
                  <a:schemeClr val="tx1">
                    <a:lumMod val="95000"/>
                    <a:lumOff val="5000"/>
                  </a:schemeClr>
                </a:solidFill>
              </a:rPr>
              <a:t>the respondent </a:t>
            </a:r>
            <a:r>
              <a:rPr lang="en-US" sz="2800" dirty="0" smtClean="0">
                <a:solidFill>
                  <a:schemeClr val="tx1">
                    <a:lumMod val="95000"/>
                    <a:lumOff val="5000"/>
                  </a:schemeClr>
                </a:solidFill>
              </a:rPr>
              <a:t>a number of </a:t>
            </a:r>
            <a:endParaRPr lang="en-US" sz="2800" dirty="0">
              <a:solidFill>
                <a:schemeClr val="tx1">
                  <a:lumMod val="95000"/>
                  <a:lumOff val="5000"/>
                </a:schemeClr>
              </a:solidFill>
            </a:endParaRPr>
          </a:p>
          <a:p>
            <a:r>
              <a:rPr lang="en-US" sz="2800" dirty="0" smtClean="0">
                <a:solidFill>
                  <a:schemeClr val="tx1">
                    <a:lumMod val="95000"/>
                    <a:lumOff val="5000"/>
                  </a:schemeClr>
                </a:solidFill>
              </a:rPr>
              <a:t>Issues may come up, you should record:</a:t>
            </a:r>
          </a:p>
          <a:p>
            <a:pPr marL="457200" indent="-457200">
              <a:buFont typeface="Arial"/>
              <a:buChar char="•"/>
            </a:pPr>
            <a:r>
              <a:rPr lang="en-US" sz="2800" dirty="0" smtClean="0">
                <a:solidFill>
                  <a:schemeClr val="tx1">
                    <a:lumMod val="95000"/>
                    <a:lumOff val="5000"/>
                  </a:schemeClr>
                </a:solidFill>
              </a:rPr>
              <a:t>Dates times and locations of meetings</a:t>
            </a:r>
          </a:p>
          <a:p>
            <a:pPr marL="457200" indent="-457200">
              <a:buFont typeface="Arial"/>
              <a:buChar char="•"/>
            </a:pPr>
            <a:r>
              <a:rPr lang="en-US" sz="2800" dirty="0" smtClean="0">
                <a:solidFill>
                  <a:schemeClr val="tx1">
                    <a:lumMod val="95000"/>
                    <a:lumOff val="5000"/>
                  </a:schemeClr>
                </a:solidFill>
              </a:rPr>
              <a:t>Any requests for support</a:t>
            </a:r>
          </a:p>
          <a:p>
            <a:pPr marL="457200" indent="-457200">
              <a:buFont typeface="Arial"/>
              <a:buChar char="•"/>
            </a:pPr>
            <a:r>
              <a:rPr lang="en-US" sz="2800" dirty="0" smtClean="0">
                <a:solidFill>
                  <a:schemeClr val="tx1">
                    <a:lumMod val="95000"/>
                    <a:lumOff val="5000"/>
                  </a:schemeClr>
                </a:solidFill>
              </a:rPr>
              <a:t>Any relevant child safeguarding issues that have arisen</a:t>
            </a:r>
          </a:p>
          <a:p>
            <a:pPr marL="457200" indent="-457200">
              <a:buFont typeface="Arial"/>
              <a:buChar char="•"/>
            </a:pPr>
            <a:r>
              <a:rPr lang="en-US" sz="2800" dirty="0" smtClean="0">
                <a:solidFill>
                  <a:schemeClr val="tx1">
                    <a:lumMod val="95000"/>
                    <a:lumOff val="5000"/>
                  </a:schemeClr>
                </a:solidFill>
              </a:rPr>
              <a:t>If the respondent has knowledge of a crime</a:t>
            </a:r>
          </a:p>
          <a:p>
            <a:pPr marL="457200" indent="-457200">
              <a:buFont typeface="Arial"/>
              <a:buChar char="•"/>
            </a:pPr>
            <a:r>
              <a:rPr lang="en-US" sz="2800" dirty="0" smtClean="0">
                <a:solidFill>
                  <a:schemeClr val="tx1">
                    <a:lumMod val="95000"/>
                    <a:lumOff val="5000"/>
                  </a:schemeClr>
                </a:solidFill>
              </a:rPr>
              <a:t>If the respondent is suffering from a mental health condition or is suicidal</a:t>
            </a:r>
          </a:p>
          <a:p>
            <a:pPr marL="457200" indent="-457200">
              <a:buFont typeface="Arial"/>
              <a:buChar char="•"/>
            </a:pPr>
            <a:endParaRPr lang="en-US" sz="2800" dirty="0" smtClean="0">
              <a:solidFill>
                <a:schemeClr val="tx1">
                  <a:lumMod val="95000"/>
                  <a:lumOff val="5000"/>
                </a:schemeClr>
              </a:solidFill>
            </a:endParaRPr>
          </a:p>
          <a:p>
            <a:r>
              <a:rPr lang="en-US" sz="2800" dirty="0" smtClean="0">
                <a:solidFill>
                  <a:schemeClr val="tx1">
                    <a:lumMod val="95000"/>
                    <a:lumOff val="5000"/>
                  </a:schemeClr>
                </a:solidFill>
              </a:rPr>
              <a:t>These should be passed to the DLP who will store them appropriately</a:t>
            </a:r>
            <a:endParaRPr lang="en-US" sz="2800" dirty="0">
              <a:solidFill>
                <a:schemeClr val="tx1">
                  <a:lumMod val="95000"/>
                  <a:lumOff val="5000"/>
                </a:schemeClr>
              </a:solidFill>
            </a:endParaRPr>
          </a:p>
          <a:p>
            <a:r>
              <a:rPr lang="en-US" sz="2800" b="1" dirty="0" smtClean="0">
                <a:solidFill>
                  <a:schemeClr val="tx1">
                    <a:lumMod val="95000"/>
                    <a:lumOff val="5000"/>
                  </a:schemeClr>
                </a:solidFill>
              </a:rPr>
              <a:t>Refer to Handout</a:t>
            </a:r>
            <a:endParaRPr lang="en-US" sz="2800" b="1" dirty="0">
              <a:solidFill>
                <a:schemeClr val="tx1">
                  <a:lumMod val="95000"/>
                  <a:lumOff val="5000"/>
                </a:schemeClr>
              </a:solidFill>
            </a:endParaRPr>
          </a:p>
        </p:txBody>
      </p:sp>
    </p:spTree>
    <p:extLst>
      <p:ext uri="{BB962C8B-B14F-4D97-AF65-F5344CB8AC3E}">
        <p14:creationId xmlns:p14="http://schemas.microsoft.com/office/powerpoint/2010/main" val="92801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0180" y="2348880"/>
            <a:ext cx="1849184" cy="1077218"/>
          </a:xfrm>
          <a:prstGeom prst="rect">
            <a:avLst/>
          </a:prstGeom>
          <a:noFill/>
        </p:spPr>
        <p:txBody>
          <a:bodyPr wrap="none" rtlCol="0">
            <a:spAutoFit/>
          </a:bodyPr>
          <a:lstStyle/>
          <a:p>
            <a:endParaRPr lang="en-US" sz="3200" dirty="0" smtClean="0">
              <a:solidFill>
                <a:srgbClr val="0B5323"/>
              </a:solidFill>
            </a:endParaRPr>
          </a:p>
          <a:p>
            <a:r>
              <a:rPr lang="en-US" sz="3200" b="1" dirty="0" smtClean="0">
                <a:solidFill>
                  <a:schemeClr val="tx1">
                    <a:lumMod val="95000"/>
                    <a:lumOff val="5000"/>
                  </a:schemeClr>
                </a:solidFill>
              </a:rPr>
              <a:t>Your Role</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11408550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3728" y="2852936"/>
            <a:ext cx="5191614" cy="584775"/>
          </a:xfrm>
          <a:prstGeom prst="rect">
            <a:avLst/>
          </a:prstGeom>
          <a:noFill/>
        </p:spPr>
        <p:txBody>
          <a:bodyPr wrap="none" rtlCol="0">
            <a:spAutoFit/>
          </a:bodyPr>
          <a:lstStyle/>
          <a:p>
            <a:r>
              <a:rPr lang="en-US" sz="3200" b="1" dirty="0" smtClean="0">
                <a:solidFill>
                  <a:schemeClr val="tx1">
                    <a:lumMod val="95000"/>
                    <a:lumOff val="5000"/>
                  </a:schemeClr>
                </a:solidFill>
              </a:rPr>
              <a:t>Issues that you are receiving</a:t>
            </a:r>
          </a:p>
        </p:txBody>
      </p:sp>
    </p:spTree>
    <p:extLst>
      <p:ext uri="{BB962C8B-B14F-4D97-AF65-F5344CB8AC3E}">
        <p14:creationId xmlns:p14="http://schemas.microsoft.com/office/powerpoint/2010/main" val="536862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700808"/>
            <a:ext cx="8424936" cy="2554545"/>
          </a:xfrm>
          <a:prstGeom prst="rect">
            <a:avLst/>
          </a:prstGeom>
          <a:noFill/>
        </p:spPr>
        <p:txBody>
          <a:bodyPr wrap="square" rtlCol="0">
            <a:spAutoFit/>
          </a:bodyPr>
          <a:lstStyle/>
          <a:p>
            <a:pPr algn="ctr"/>
            <a:r>
              <a:rPr lang="en-US" sz="3200" dirty="0" smtClean="0">
                <a:solidFill>
                  <a:schemeClr val="tx1">
                    <a:lumMod val="95000"/>
                    <a:lumOff val="5000"/>
                  </a:schemeClr>
                </a:solidFill>
              </a:rPr>
              <a:t>What are the main issues that you are receiving from people out of ministry?</a:t>
            </a:r>
          </a:p>
          <a:p>
            <a:pPr algn="ctr"/>
            <a:endParaRPr lang="en-US" sz="3200" dirty="0">
              <a:solidFill>
                <a:schemeClr val="tx1">
                  <a:lumMod val="95000"/>
                  <a:lumOff val="5000"/>
                </a:schemeClr>
              </a:solidFill>
            </a:endParaRPr>
          </a:p>
          <a:p>
            <a:pPr algn="ctr"/>
            <a:r>
              <a:rPr lang="en-US" sz="3200" dirty="0" smtClean="0">
                <a:solidFill>
                  <a:schemeClr val="tx1">
                    <a:lumMod val="95000"/>
                    <a:lumOff val="5000"/>
                  </a:schemeClr>
                </a:solidFill>
              </a:rPr>
              <a:t>How could the NBSCCCI help to address these issues?</a:t>
            </a:r>
          </a:p>
        </p:txBody>
      </p:sp>
    </p:spTree>
    <p:extLst>
      <p:ext uri="{BB962C8B-B14F-4D97-AF65-F5344CB8AC3E}">
        <p14:creationId xmlns:p14="http://schemas.microsoft.com/office/powerpoint/2010/main" val="311007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4296" y="2636912"/>
            <a:ext cx="4531625" cy="1077218"/>
          </a:xfrm>
          <a:prstGeom prst="rect">
            <a:avLst/>
          </a:prstGeom>
          <a:noFill/>
        </p:spPr>
        <p:txBody>
          <a:bodyPr wrap="none" rtlCol="0">
            <a:spAutoFit/>
          </a:bodyPr>
          <a:lstStyle/>
          <a:p>
            <a:pPr algn="ctr"/>
            <a:r>
              <a:rPr lang="en-US" sz="3200" b="1" smtClean="0">
                <a:solidFill>
                  <a:schemeClr val="tx1">
                    <a:lumMod val="95000"/>
                    <a:lumOff val="5000"/>
                  </a:schemeClr>
                </a:solidFill>
              </a:rPr>
              <a:t>Questions and Evaluation</a:t>
            </a:r>
          </a:p>
          <a:p>
            <a:endParaRPr lang="en-US" sz="3200">
              <a:solidFill>
                <a:schemeClr val="tx1">
                  <a:lumMod val="95000"/>
                  <a:lumOff val="5000"/>
                </a:schemeClr>
              </a:solidFill>
            </a:endParaRPr>
          </a:p>
        </p:txBody>
      </p:sp>
    </p:spTree>
    <p:extLst>
      <p:ext uri="{BB962C8B-B14F-4D97-AF65-F5344CB8AC3E}">
        <p14:creationId xmlns:p14="http://schemas.microsoft.com/office/powerpoint/2010/main" val="2091974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04664"/>
            <a:ext cx="8712968" cy="6120680"/>
          </a:xfrm>
          <a:prstGeom prst="rect">
            <a:avLst/>
          </a:prstGeom>
        </p:spPr>
      </p:pic>
    </p:spTree>
    <p:extLst>
      <p:ext uri="{BB962C8B-B14F-4D97-AF65-F5344CB8AC3E}">
        <p14:creationId xmlns:p14="http://schemas.microsoft.com/office/powerpoint/2010/main" val="2991742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0"/>
            <a:ext cx="4608512" cy="1077218"/>
          </a:xfrm>
          <a:prstGeom prst="rect">
            <a:avLst/>
          </a:prstGeom>
          <a:noFill/>
        </p:spPr>
        <p:txBody>
          <a:bodyPr wrap="square" rtlCol="0">
            <a:spAutoFit/>
          </a:bodyPr>
          <a:lstStyle/>
          <a:p>
            <a:pPr algn="ctr"/>
            <a:endParaRPr lang="en-US" sz="3200" dirty="0" smtClean="0">
              <a:solidFill>
                <a:srgbClr val="0B5323"/>
              </a:solidFill>
            </a:endParaRPr>
          </a:p>
          <a:p>
            <a:pPr algn="ctr"/>
            <a:r>
              <a:rPr lang="en-US" sz="3200" b="1" dirty="0" smtClean="0">
                <a:solidFill>
                  <a:schemeClr val="tx1">
                    <a:lumMod val="95000"/>
                    <a:lumOff val="5000"/>
                  </a:schemeClr>
                </a:solidFill>
              </a:rPr>
              <a:t>Your Role</a:t>
            </a:r>
            <a:endParaRPr lang="en-US" sz="3200" b="1" dirty="0">
              <a:solidFill>
                <a:schemeClr val="tx1">
                  <a:lumMod val="95000"/>
                  <a:lumOff val="5000"/>
                </a:schemeClr>
              </a:solidFill>
            </a:endParaRPr>
          </a:p>
        </p:txBody>
      </p:sp>
      <p:sp>
        <p:nvSpPr>
          <p:cNvPr id="3" name="TextBox 2"/>
          <p:cNvSpPr txBox="1"/>
          <p:nvPr/>
        </p:nvSpPr>
        <p:spPr>
          <a:xfrm>
            <a:off x="179512" y="1700808"/>
            <a:ext cx="8856984" cy="4647426"/>
          </a:xfrm>
          <a:prstGeom prst="rect">
            <a:avLst/>
          </a:prstGeom>
          <a:noFill/>
        </p:spPr>
        <p:txBody>
          <a:bodyPr wrap="square" rtlCol="0">
            <a:spAutoFit/>
          </a:bodyPr>
          <a:lstStyle/>
          <a:p>
            <a:r>
              <a:rPr lang="en-US" sz="3200" b="1" dirty="0" smtClean="0">
                <a:solidFill>
                  <a:schemeClr val="tx1">
                    <a:lumMod val="95000"/>
                    <a:lumOff val="5000"/>
                  </a:schemeClr>
                </a:solidFill>
              </a:rPr>
              <a:t>Your role is:</a:t>
            </a:r>
          </a:p>
          <a:p>
            <a:endParaRPr lang="en-US" sz="3200" b="1" dirty="0" smtClean="0">
              <a:solidFill>
                <a:schemeClr val="tx1">
                  <a:lumMod val="95000"/>
                  <a:lumOff val="5000"/>
                </a:schemeClr>
              </a:solidFill>
            </a:endParaRPr>
          </a:p>
          <a:p>
            <a:pPr marL="457200" lvl="0" indent="-457200">
              <a:buFont typeface="Arial"/>
              <a:buChar char="•"/>
            </a:pPr>
            <a:r>
              <a:rPr lang="en-GB" sz="2800" dirty="0"/>
              <a:t>Keeping the </a:t>
            </a:r>
            <a:r>
              <a:rPr lang="en-GB" sz="2800" dirty="0" smtClean="0"/>
              <a:t>respondent </a:t>
            </a:r>
            <a:r>
              <a:rPr lang="en-GB" sz="2800" dirty="0"/>
              <a:t>informed of the process of the case.</a:t>
            </a:r>
          </a:p>
          <a:p>
            <a:pPr marL="457200" lvl="0" indent="-457200">
              <a:buFont typeface="Arial"/>
              <a:buChar char="•"/>
            </a:pPr>
            <a:r>
              <a:rPr lang="en-GB" sz="2800" dirty="0"/>
              <a:t>Helping direct the </a:t>
            </a:r>
            <a:r>
              <a:rPr lang="en-GB" sz="2800" dirty="0" smtClean="0"/>
              <a:t>respondent </a:t>
            </a:r>
            <a:r>
              <a:rPr lang="en-GB" sz="2800" dirty="0"/>
              <a:t>to counselling and support.</a:t>
            </a:r>
          </a:p>
          <a:p>
            <a:pPr marL="457200" lvl="0" indent="-457200">
              <a:buFont typeface="Arial"/>
              <a:buChar char="•"/>
            </a:pPr>
            <a:r>
              <a:rPr lang="en-GB" sz="2800" dirty="0"/>
              <a:t>Recording any meetings or contact they have with the </a:t>
            </a:r>
            <a:r>
              <a:rPr lang="en-GB" sz="2800" dirty="0" smtClean="0"/>
              <a:t>respondent, </a:t>
            </a:r>
            <a:r>
              <a:rPr lang="en-GB" sz="2800" dirty="0"/>
              <a:t>and reporting to DLP as appropriate.</a:t>
            </a:r>
          </a:p>
          <a:p>
            <a:pPr marL="457200" lvl="0" indent="-457200">
              <a:buFont typeface="Arial"/>
              <a:buChar char="•"/>
            </a:pPr>
            <a:r>
              <a:rPr lang="en-GB" sz="2800" dirty="0"/>
              <a:t>Upholding the 7 standards in practice and behaviour</a:t>
            </a:r>
            <a:r>
              <a:rPr lang="en-GB" sz="3200" dirty="0"/>
              <a:t>.</a:t>
            </a:r>
          </a:p>
          <a:p>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1990356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2708920"/>
            <a:ext cx="2919790" cy="1077218"/>
          </a:xfrm>
          <a:prstGeom prst="rect">
            <a:avLst/>
          </a:prstGeom>
          <a:noFill/>
        </p:spPr>
        <p:txBody>
          <a:bodyPr wrap="none" rtlCol="0">
            <a:spAutoFit/>
          </a:bodyPr>
          <a:lstStyle/>
          <a:p>
            <a:endParaRPr lang="en-US" sz="3200" b="1" dirty="0" smtClean="0">
              <a:solidFill>
                <a:srgbClr val="0B5323"/>
              </a:solidFill>
            </a:endParaRPr>
          </a:p>
          <a:p>
            <a:r>
              <a:rPr lang="en-US" sz="3200" b="1" dirty="0" smtClean="0">
                <a:solidFill>
                  <a:schemeClr val="tx1">
                    <a:lumMod val="95000"/>
                    <a:lumOff val="5000"/>
                  </a:schemeClr>
                </a:solidFill>
              </a:rPr>
              <a:t>The 7 Standards</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961595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292495"/>
            <a:ext cx="7937622" cy="800219"/>
          </a:xfrm>
          <a:prstGeom prst="rect">
            <a:avLst/>
          </a:prstGeom>
          <a:noFill/>
        </p:spPr>
        <p:txBody>
          <a:bodyPr wrap="square" rtlCol="0">
            <a:spAutoFit/>
          </a:bodyPr>
          <a:lstStyle/>
          <a:p>
            <a:endParaRPr lang="en-US" dirty="0" smtClean="0"/>
          </a:p>
          <a:p>
            <a:endParaRPr lang="en-US" sz="2800" i="1" dirty="0"/>
          </a:p>
        </p:txBody>
      </p:sp>
      <p:sp>
        <p:nvSpPr>
          <p:cNvPr id="3" name="Rectangle 2"/>
          <p:cNvSpPr/>
          <p:nvPr/>
        </p:nvSpPr>
        <p:spPr>
          <a:xfrm>
            <a:off x="1187624" y="404664"/>
            <a:ext cx="7762702" cy="523220"/>
          </a:xfrm>
          <a:prstGeom prst="rect">
            <a:avLst/>
          </a:prstGeom>
        </p:spPr>
        <p:txBody>
          <a:bodyPr wrap="none">
            <a:spAutoFit/>
          </a:bodyPr>
          <a:lstStyle/>
          <a:p>
            <a:r>
              <a:rPr lang="en-US" sz="2800" dirty="0" smtClean="0">
                <a:solidFill>
                  <a:srgbClr val="0B5323"/>
                </a:solidFill>
                <a:latin typeface="+mj-lt"/>
              </a:rPr>
              <a:t>Overarching Policy for the Catholic Church in Ireland</a:t>
            </a:r>
            <a:endParaRPr lang="en-US" sz="2800" dirty="0">
              <a:solidFill>
                <a:srgbClr val="0B5323"/>
              </a:solidFill>
              <a:latin typeface="+mj-lt"/>
            </a:endParaRPr>
          </a:p>
        </p:txBody>
      </p:sp>
      <p:sp>
        <p:nvSpPr>
          <p:cNvPr id="4" name="TextBox 3"/>
          <p:cNvSpPr txBox="1"/>
          <p:nvPr/>
        </p:nvSpPr>
        <p:spPr>
          <a:xfrm>
            <a:off x="467544" y="1531479"/>
            <a:ext cx="7937622" cy="3785652"/>
          </a:xfrm>
          <a:prstGeom prst="rect">
            <a:avLst/>
          </a:prstGeom>
          <a:noFill/>
        </p:spPr>
        <p:txBody>
          <a:bodyPr wrap="square" rtlCol="0">
            <a:spAutoFit/>
          </a:bodyPr>
          <a:lstStyle/>
          <a:p>
            <a:r>
              <a:rPr lang="en-GB" sz="2000" dirty="0"/>
              <a:t>As a constituent member of the Catholic Church in Ireland we recognise and uphold the dignity and rights of all children and are committed to ensuring their safety and wellbeing, and will work in partnership with parents/guardians to do this. We recognise each child as a gift from God, and we value and encourage the participation of children in all activities that enhance their spiritual, physical, emotional, intellectual and social development.</a:t>
            </a:r>
            <a:endParaRPr lang="en-IE" sz="2000" dirty="0"/>
          </a:p>
          <a:p>
            <a:r>
              <a:rPr lang="en-GB" sz="2000" dirty="0"/>
              <a:t> </a:t>
            </a:r>
            <a:endParaRPr lang="en-IE" sz="2000" dirty="0"/>
          </a:p>
          <a:p>
            <a:r>
              <a:rPr lang="en-GB" sz="2000" dirty="0"/>
              <a:t>All Church personnel (including clergy, religious, </a:t>
            </a:r>
            <a:r>
              <a:rPr lang="en-GB" sz="2000" dirty="0" smtClean="0"/>
              <a:t>staff and volunteers) </a:t>
            </a:r>
            <a:r>
              <a:rPr lang="en-GB" sz="2000" dirty="0"/>
              <a:t>have a responsibility to safeguard children through promoting their welfare, health and development in a safe and caring environment which supports their best interests and prevents abuse.</a:t>
            </a:r>
            <a:endParaRPr lang="en-IE" sz="2000" dirty="0"/>
          </a:p>
        </p:txBody>
      </p:sp>
    </p:spTree>
    <p:extLst>
      <p:ext uri="{BB962C8B-B14F-4D97-AF65-F5344CB8AC3E}">
        <p14:creationId xmlns:p14="http://schemas.microsoft.com/office/powerpoint/2010/main" val="3809167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639669"/>
            <a:ext cx="7532756" cy="646331"/>
          </a:xfrm>
          <a:prstGeom prst="rect">
            <a:avLst/>
          </a:prstGeom>
          <a:noFill/>
        </p:spPr>
        <p:txBody>
          <a:bodyPr wrap="none" rtlCol="0">
            <a:spAutoFit/>
          </a:bodyPr>
          <a:lstStyle/>
          <a:p>
            <a:r>
              <a:rPr lang="en-US" sz="3600" dirty="0" smtClean="0">
                <a:solidFill>
                  <a:srgbClr val="0B5323"/>
                </a:solidFill>
              </a:rPr>
              <a:t>What is expected: The Seven Standards</a:t>
            </a:r>
            <a:endParaRPr lang="en-US" sz="3600" dirty="0">
              <a:solidFill>
                <a:srgbClr val="0B5323"/>
              </a:solidFill>
            </a:endParaRPr>
          </a:p>
        </p:txBody>
      </p:sp>
      <p:sp>
        <p:nvSpPr>
          <p:cNvPr id="7" name="TextBox 6"/>
          <p:cNvSpPr txBox="1">
            <a:spLocks/>
          </p:cNvSpPr>
          <p:nvPr/>
        </p:nvSpPr>
        <p:spPr>
          <a:xfrm>
            <a:off x="698622" y="2438400"/>
            <a:ext cx="7772400" cy="3262432"/>
          </a:xfrm>
          <a:prstGeom prst="rect">
            <a:avLst/>
          </a:prstGeom>
          <a:noFill/>
        </p:spPr>
        <p:txBody>
          <a:bodyPr wrap="square" rtlCol="0">
            <a:spAutoFit/>
          </a:bodyPr>
          <a:lstStyle/>
          <a:p>
            <a:pPr marL="457200" indent="-457200">
              <a:spcAft>
                <a:spcPts val="600"/>
              </a:spcAft>
              <a:buFont typeface="Arial"/>
              <a:buChar char="•"/>
            </a:pPr>
            <a:r>
              <a:rPr lang="en-US" sz="2200" dirty="0" smtClean="0">
                <a:solidFill>
                  <a:schemeClr val="tx1">
                    <a:lumMod val="95000"/>
                    <a:lumOff val="5000"/>
                  </a:schemeClr>
                </a:solidFill>
              </a:rPr>
              <a:t>Creating and Maintaining Safe Environments</a:t>
            </a:r>
          </a:p>
          <a:p>
            <a:pPr marL="457200" indent="-457200">
              <a:spcAft>
                <a:spcPts val="600"/>
              </a:spcAft>
              <a:buFont typeface="Arial"/>
              <a:buChar char="•"/>
            </a:pPr>
            <a:r>
              <a:rPr lang="en-US" sz="2200" dirty="0" smtClean="0">
                <a:solidFill>
                  <a:schemeClr val="tx1">
                    <a:lumMod val="95000"/>
                    <a:lumOff val="5000"/>
                  </a:schemeClr>
                </a:solidFill>
              </a:rPr>
              <a:t>Procedures for Responding to Child Protection Allegations, Concerns and Suspicions</a:t>
            </a:r>
          </a:p>
          <a:p>
            <a:pPr marL="457200" indent="-457200">
              <a:spcAft>
                <a:spcPts val="600"/>
              </a:spcAft>
              <a:buFont typeface="Arial"/>
              <a:buChar char="•"/>
            </a:pPr>
            <a:r>
              <a:rPr lang="en-US" sz="2200" dirty="0" smtClean="0">
                <a:solidFill>
                  <a:schemeClr val="tx1">
                    <a:lumMod val="95000"/>
                    <a:lumOff val="5000"/>
                  </a:schemeClr>
                </a:solidFill>
              </a:rPr>
              <a:t>Care and Support for the Complainant</a:t>
            </a:r>
          </a:p>
          <a:p>
            <a:pPr marL="457200" indent="-457200">
              <a:spcAft>
                <a:spcPts val="600"/>
              </a:spcAft>
              <a:buFont typeface="Arial"/>
              <a:buChar char="•"/>
            </a:pPr>
            <a:r>
              <a:rPr lang="en-US" sz="2200" dirty="0" smtClean="0">
                <a:solidFill>
                  <a:schemeClr val="tx1">
                    <a:lumMod val="95000"/>
                    <a:lumOff val="5000"/>
                  </a:schemeClr>
                </a:solidFill>
              </a:rPr>
              <a:t>Care and Management of the Respondent</a:t>
            </a:r>
          </a:p>
          <a:p>
            <a:pPr marL="457200" indent="-457200">
              <a:spcAft>
                <a:spcPts val="600"/>
              </a:spcAft>
              <a:buFont typeface="Arial"/>
              <a:buChar char="•"/>
            </a:pPr>
            <a:r>
              <a:rPr lang="en-US" sz="2200" dirty="0" smtClean="0">
                <a:solidFill>
                  <a:schemeClr val="tx1">
                    <a:lumMod val="95000"/>
                    <a:lumOff val="5000"/>
                  </a:schemeClr>
                </a:solidFill>
              </a:rPr>
              <a:t>Training and Support for Keeping Children Safe</a:t>
            </a:r>
          </a:p>
          <a:p>
            <a:pPr marL="457200" indent="-457200">
              <a:spcAft>
                <a:spcPts val="600"/>
              </a:spcAft>
              <a:buFont typeface="Arial"/>
              <a:buChar char="•"/>
            </a:pPr>
            <a:r>
              <a:rPr lang="en-US" sz="2200" dirty="0" smtClean="0">
                <a:solidFill>
                  <a:schemeClr val="tx1">
                    <a:lumMod val="95000"/>
                    <a:lumOff val="5000"/>
                  </a:schemeClr>
                </a:solidFill>
              </a:rPr>
              <a:t>Communicating the Church’s Safeguarding Message</a:t>
            </a:r>
          </a:p>
          <a:p>
            <a:pPr marL="457200" indent="-457200">
              <a:spcAft>
                <a:spcPts val="600"/>
              </a:spcAft>
              <a:buFont typeface="Arial"/>
              <a:buChar char="•"/>
            </a:pPr>
            <a:r>
              <a:rPr lang="en-US" sz="2200" dirty="0" smtClean="0">
                <a:solidFill>
                  <a:schemeClr val="tx1">
                    <a:lumMod val="95000"/>
                    <a:lumOff val="5000"/>
                  </a:schemeClr>
                </a:solidFill>
              </a:rPr>
              <a:t>Quality Assuring Compliance with the Standards</a:t>
            </a:r>
            <a:endParaRPr lang="en-US" sz="2200" dirty="0">
              <a:solidFill>
                <a:schemeClr val="tx1">
                  <a:lumMod val="95000"/>
                  <a:lumOff val="5000"/>
                </a:schemeClr>
              </a:solidFill>
            </a:endParaRPr>
          </a:p>
        </p:txBody>
      </p:sp>
    </p:spTree>
    <p:extLst>
      <p:ext uri="{BB962C8B-B14F-4D97-AF65-F5344CB8AC3E}">
        <p14:creationId xmlns:p14="http://schemas.microsoft.com/office/powerpoint/2010/main" val="3476004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850</TotalTime>
  <Words>987</Words>
  <Application>Microsoft Macintosh PowerPoint</Application>
  <PresentationFormat>On-screen Show (4:3)</PresentationFormat>
  <Paragraphs>195</Paragraphs>
  <Slides>42</Slides>
  <Notes>38</Notes>
  <HiddenSlides>1</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7" baseType="lpstr">
      <vt:lpstr>Arial</vt:lpstr>
      <vt:lpstr>Calibri</vt:lpstr>
      <vt:lpstr>ＭＳ Ｐゴシック</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Otis Creative</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Gunning</dc:creator>
  <cp:lastModifiedBy>Niall Moore</cp:lastModifiedBy>
  <cp:revision>203</cp:revision>
  <dcterms:created xsi:type="dcterms:W3CDTF">2011-12-09T20:21:14Z</dcterms:created>
  <dcterms:modified xsi:type="dcterms:W3CDTF">2017-03-09T11:27:23Z</dcterms:modified>
</cp:coreProperties>
</file>