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55" r:id="rId2"/>
  </p:sldMasterIdLst>
  <p:notesMasterIdLst>
    <p:notesMasterId r:id="rId31"/>
  </p:notesMasterIdLst>
  <p:sldIdLst>
    <p:sldId id="256" r:id="rId3"/>
    <p:sldId id="313" r:id="rId4"/>
    <p:sldId id="365" r:id="rId5"/>
    <p:sldId id="415" r:id="rId6"/>
    <p:sldId id="414" r:id="rId7"/>
    <p:sldId id="416" r:id="rId8"/>
    <p:sldId id="417" r:id="rId9"/>
    <p:sldId id="418" r:id="rId10"/>
    <p:sldId id="427" r:id="rId11"/>
    <p:sldId id="428" r:id="rId12"/>
    <p:sldId id="429" r:id="rId13"/>
    <p:sldId id="430" r:id="rId14"/>
    <p:sldId id="436" r:id="rId15"/>
    <p:sldId id="437" r:id="rId16"/>
    <p:sldId id="438" r:id="rId17"/>
    <p:sldId id="439" r:id="rId18"/>
    <p:sldId id="440" r:id="rId19"/>
    <p:sldId id="441" r:id="rId20"/>
    <p:sldId id="442" r:id="rId21"/>
    <p:sldId id="431" r:id="rId22"/>
    <p:sldId id="432" r:id="rId23"/>
    <p:sldId id="433" r:id="rId24"/>
    <p:sldId id="434" r:id="rId25"/>
    <p:sldId id="423" r:id="rId26"/>
    <p:sldId id="424" r:id="rId27"/>
    <p:sldId id="425" r:id="rId28"/>
    <p:sldId id="426" r:id="rId29"/>
    <p:sldId id="395" r:id="rId3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B532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1348" autoAdjust="0"/>
    <p:restoredTop sz="94694"/>
  </p:normalViewPr>
  <p:slideViewPr>
    <p:cSldViewPr snapToObjects="1" showGuides="1">
      <p:cViewPr varScale="1">
        <p:scale>
          <a:sx n="121" d="100"/>
          <a:sy n="121" d="100"/>
        </p:scale>
        <p:origin x="896" y="176"/>
      </p:cViewPr>
      <p:guideLst>
        <p:guide orient="horz"/>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ableStyles" Target="tableStyles.xml"/><Relationship Id="rId8" Type="http://schemas.openxmlformats.org/officeDocument/2006/relationships/slide" Target="slides/slide6.xml"/></Relationships>
</file>

<file path=ppt/diagrams/_rels/data1.xml.rels><?xml version="1.0" encoding="UTF-8" standalone="yes"?>
<Relationships xmlns="http://schemas.openxmlformats.org/package/2006/relationships"><Relationship Id="rId8" Type="http://schemas.openxmlformats.org/officeDocument/2006/relationships/image" Target="../media/image14.svg"/><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image" Target="../media/image8.svg"/><Relationship Id="rId1" Type="http://schemas.openxmlformats.org/officeDocument/2006/relationships/image" Target="../media/image7.png"/><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10.svg"/></Relationships>
</file>

<file path=ppt/diagrams/_rels/drawing1.xml.rels><?xml version="1.0" encoding="UTF-8" standalone="yes"?>
<Relationships xmlns="http://schemas.openxmlformats.org/package/2006/relationships"><Relationship Id="rId8" Type="http://schemas.openxmlformats.org/officeDocument/2006/relationships/image" Target="../media/image14.svg"/><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image" Target="../media/image8.svg"/><Relationship Id="rId1" Type="http://schemas.openxmlformats.org/officeDocument/2006/relationships/image" Target="../media/image7.png"/><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10.svg"/></Relationships>
</file>

<file path=ppt/diagrams/colors1.xml><?xml version="1.0" encoding="utf-8"?>
<dgm:colorsDef xmlns:dgm="http://schemas.openxmlformats.org/drawingml/2006/diagram" xmlns:a="http://schemas.openxmlformats.org/drawingml/2006/main" uniqueId="urn:microsoft.com/office/officeart/2018/5/colors/Iconchunking_neutralbg_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a:alpha val="0"/>
      </a:schemeClr>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9338D47-5667-4C56-BD59-732F22340566}" type="doc">
      <dgm:prSet loTypeId="urn:microsoft.com/office/officeart/2018/2/layout/IconLabelList" loCatId="icon" qsTypeId="urn:microsoft.com/office/officeart/2005/8/quickstyle/simple1" qsCatId="simple" csTypeId="urn:microsoft.com/office/officeart/2018/5/colors/Iconchunking_neutralbg_colorful2" csCatId="colorful" phldr="1"/>
      <dgm:spPr/>
      <dgm:t>
        <a:bodyPr/>
        <a:lstStyle/>
        <a:p>
          <a:endParaRPr lang="en-US"/>
        </a:p>
      </dgm:t>
    </dgm:pt>
    <dgm:pt modelId="{4A2D7BDB-5BDE-4212-927A-0D10B06F534D}">
      <dgm:prSet custT="1"/>
      <dgm:spPr/>
      <dgm:t>
        <a:bodyPr/>
        <a:lstStyle/>
        <a:p>
          <a:pPr>
            <a:lnSpc>
              <a:spcPct val="100000"/>
            </a:lnSpc>
          </a:pPr>
          <a:r>
            <a:rPr lang="en-IE" sz="1400" dirty="0"/>
            <a:t>Who are your inspirational leaders in your life?</a:t>
          </a:r>
          <a:endParaRPr lang="en-US" sz="1400" dirty="0"/>
        </a:p>
      </dgm:t>
    </dgm:pt>
    <dgm:pt modelId="{56FBC356-FAAD-4F55-9B49-BA0198D7AD24}" type="parTrans" cxnId="{ADE5CF99-3DA3-421A-969A-CEAD9A05B6FA}">
      <dgm:prSet/>
      <dgm:spPr/>
      <dgm:t>
        <a:bodyPr/>
        <a:lstStyle/>
        <a:p>
          <a:endParaRPr lang="en-US"/>
        </a:p>
      </dgm:t>
    </dgm:pt>
    <dgm:pt modelId="{70BD7207-4EDC-4A2C-8811-F2F217DD23FA}" type="sibTrans" cxnId="{ADE5CF99-3DA3-421A-969A-CEAD9A05B6FA}">
      <dgm:prSet/>
      <dgm:spPr/>
      <dgm:t>
        <a:bodyPr/>
        <a:lstStyle/>
        <a:p>
          <a:endParaRPr lang="en-US"/>
        </a:p>
      </dgm:t>
    </dgm:pt>
    <dgm:pt modelId="{B5A8FF38-3DF4-44A6-95F5-03001FC0ADE7}">
      <dgm:prSet custT="1"/>
      <dgm:spPr/>
      <dgm:t>
        <a:bodyPr/>
        <a:lstStyle/>
        <a:p>
          <a:pPr>
            <a:lnSpc>
              <a:spcPct val="100000"/>
            </a:lnSpc>
          </a:pPr>
          <a:r>
            <a:rPr lang="en-IE" sz="1400" dirty="0"/>
            <a:t>What are the qualities that they possess which makes them great leaders?</a:t>
          </a:r>
          <a:endParaRPr lang="en-US" sz="1400" dirty="0"/>
        </a:p>
      </dgm:t>
    </dgm:pt>
    <dgm:pt modelId="{BDDBF0D3-7476-4295-8693-027F7129BA8F}" type="parTrans" cxnId="{26A5B74E-DDEC-48EC-8268-9529C26DF516}">
      <dgm:prSet/>
      <dgm:spPr/>
      <dgm:t>
        <a:bodyPr/>
        <a:lstStyle/>
        <a:p>
          <a:endParaRPr lang="en-US"/>
        </a:p>
      </dgm:t>
    </dgm:pt>
    <dgm:pt modelId="{35D8F39C-1F9D-487D-B1EC-46258F4CAED7}" type="sibTrans" cxnId="{26A5B74E-DDEC-48EC-8268-9529C26DF516}">
      <dgm:prSet/>
      <dgm:spPr/>
      <dgm:t>
        <a:bodyPr/>
        <a:lstStyle/>
        <a:p>
          <a:endParaRPr lang="en-US"/>
        </a:p>
      </dgm:t>
    </dgm:pt>
    <dgm:pt modelId="{820B0097-1A76-480E-98B4-8976CA127615}">
      <dgm:prSet custT="1"/>
      <dgm:spPr/>
      <dgm:t>
        <a:bodyPr/>
        <a:lstStyle/>
        <a:p>
          <a:pPr>
            <a:lnSpc>
              <a:spcPct val="100000"/>
            </a:lnSpc>
          </a:pPr>
          <a:r>
            <a:rPr lang="en-IE" sz="1400" dirty="0"/>
            <a:t>What are the qualities necessary for leadership in Church authorities today?</a:t>
          </a:r>
          <a:endParaRPr lang="en-US" sz="1400" dirty="0"/>
        </a:p>
      </dgm:t>
    </dgm:pt>
    <dgm:pt modelId="{70FB18A4-E673-4969-A01C-4D02647431B4}" type="parTrans" cxnId="{E6505F9A-60E5-4052-8210-13D6DAAEC99A}">
      <dgm:prSet/>
      <dgm:spPr/>
      <dgm:t>
        <a:bodyPr/>
        <a:lstStyle/>
        <a:p>
          <a:endParaRPr lang="en-US"/>
        </a:p>
      </dgm:t>
    </dgm:pt>
    <dgm:pt modelId="{9658F133-A7D7-4368-A074-6348F4B467D0}" type="sibTrans" cxnId="{E6505F9A-60E5-4052-8210-13D6DAAEC99A}">
      <dgm:prSet/>
      <dgm:spPr/>
      <dgm:t>
        <a:bodyPr/>
        <a:lstStyle/>
        <a:p>
          <a:endParaRPr lang="en-US"/>
        </a:p>
      </dgm:t>
    </dgm:pt>
    <dgm:pt modelId="{2950E9B9-A024-4902-A532-D9E2E05038FD}">
      <dgm:prSet custT="1"/>
      <dgm:spPr/>
      <dgm:t>
        <a:bodyPr/>
        <a:lstStyle/>
        <a:p>
          <a:pPr>
            <a:lnSpc>
              <a:spcPct val="100000"/>
            </a:lnSpc>
          </a:pPr>
          <a:r>
            <a:rPr lang="en-GB" sz="1400" dirty="0"/>
            <a:t>How can you apply these qualities to in safeguarding?</a:t>
          </a:r>
          <a:endParaRPr lang="en-US" sz="1400" dirty="0"/>
        </a:p>
      </dgm:t>
    </dgm:pt>
    <dgm:pt modelId="{95245041-1351-4713-8D5E-10053C9D64B1}" type="parTrans" cxnId="{0984591F-C697-4183-8F5C-E864F02872B5}">
      <dgm:prSet/>
      <dgm:spPr/>
      <dgm:t>
        <a:bodyPr/>
        <a:lstStyle/>
        <a:p>
          <a:endParaRPr lang="en-US"/>
        </a:p>
      </dgm:t>
    </dgm:pt>
    <dgm:pt modelId="{00A7B55B-87D3-4DB4-A967-97987CEEBCD4}" type="sibTrans" cxnId="{0984591F-C697-4183-8F5C-E864F02872B5}">
      <dgm:prSet/>
      <dgm:spPr/>
      <dgm:t>
        <a:bodyPr/>
        <a:lstStyle/>
        <a:p>
          <a:endParaRPr lang="en-US"/>
        </a:p>
      </dgm:t>
    </dgm:pt>
    <dgm:pt modelId="{3B8578B1-FFED-447B-A574-5F172EE978B2}" type="pres">
      <dgm:prSet presAssocID="{29338D47-5667-4C56-BD59-732F22340566}" presName="root" presStyleCnt="0">
        <dgm:presLayoutVars>
          <dgm:dir/>
          <dgm:resizeHandles val="exact"/>
        </dgm:presLayoutVars>
      </dgm:prSet>
      <dgm:spPr/>
    </dgm:pt>
    <dgm:pt modelId="{1DD07EFA-5A88-4849-AB5D-E957B676D3F3}" type="pres">
      <dgm:prSet presAssocID="{4A2D7BDB-5BDE-4212-927A-0D10B06F534D}" presName="compNode" presStyleCnt="0"/>
      <dgm:spPr/>
    </dgm:pt>
    <dgm:pt modelId="{E245F740-CAB4-42D1-AE2F-04053B2DA503}" type="pres">
      <dgm:prSet presAssocID="{4A2D7BDB-5BDE-4212-927A-0D10B06F534D}" presName="iconRect" presStyleLbl="node1" presStyleIdx="0" presStyleCnt="4" custLinFactNeighborX="967" custLinFactNeighborY="-748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Podium"/>
        </a:ext>
      </dgm:extLst>
    </dgm:pt>
    <dgm:pt modelId="{991F7733-C2E0-423C-A781-3BAB14179767}" type="pres">
      <dgm:prSet presAssocID="{4A2D7BDB-5BDE-4212-927A-0D10B06F534D}" presName="spaceRect" presStyleCnt="0"/>
      <dgm:spPr/>
    </dgm:pt>
    <dgm:pt modelId="{49390D39-26EC-483A-B194-81CB3B95F870}" type="pres">
      <dgm:prSet presAssocID="{4A2D7BDB-5BDE-4212-927A-0D10B06F534D}" presName="textRect" presStyleLbl="revTx" presStyleIdx="0" presStyleCnt="4" custLinFactNeighborX="-1300" custLinFactNeighborY="-19939">
        <dgm:presLayoutVars>
          <dgm:chMax val="1"/>
          <dgm:chPref val="1"/>
        </dgm:presLayoutVars>
      </dgm:prSet>
      <dgm:spPr/>
    </dgm:pt>
    <dgm:pt modelId="{2CFE4625-545B-4648-91D2-A5863FCF3147}" type="pres">
      <dgm:prSet presAssocID="{70BD7207-4EDC-4A2C-8811-F2F217DD23FA}" presName="sibTrans" presStyleCnt="0"/>
      <dgm:spPr/>
    </dgm:pt>
    <dgm:pt modelId="{69AA7BDF-34AA-455F-B994-1A48604A8449}" type="pres">
      <dgm:prSet presAssocID="{B5A8FF38-3DF4-44A6-95F5-03001FC0ADE7}" presName="compNode" presStyleCnt="0"/>
      <dgm:spPr/>
    </dgm:pt>
    <dgm:pt modelId="{51F4089E-5B13-4CEB-9A84-EE73FB7B019C}" type="pres">
      <dgm:prSet presAssocID="{B5A8FF38-3DF4-44A6-95F5-03001FC0ADE7}"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Light Bulb and Gear"/>
        </a:ext>
      </dgm:extLst>
    </dgm:pt>
    <dgm:pt modelId="{B328B6CE-EB97-476C-A90A-C9C00BD4AC89}" type="pres">
      <dgm:prSet presAssocID="{B5A8FF38-3DF4-44A6-95F5-03001FC0ADE7}" presName="spaceRect" presStyleCnt="0"/>
      <dgm:spPr/>
    </dgm:pt>
    <dgm:pt modelId="{B3876D36-315F-49E2-A88B-32155F89DCCD}" type="pres">
      <dgm:prSet presAssocID="{B5A8FF38-3DF4-44A6-95F5-03001FC0ADE7}" presName="textRect" presStyleLbl="revTx" presStyleIdx="1" presStyleCnt="4" custScaleY="140154">
        <dgm:presLayoutVars>
          <dgm:chMax val="1"/>
          <dgm:chPref val="1"/>
        </dgm:presLayoutVars>
      </dgm:prSet>
      <dgm:spPr/>
    </dgm:pt>
    <dgm:pt modelId="{C6A54A6F-7E78-4321-9E24-F4236482C4F9}" type="pres">
      <dgm:prSet presAssocID="{35D8F39C-1F9D-487D-B1EC-46258F4CAED7}" presName="sibTrans" presStyleCnt="0"/>
      <dgm:spPr/>
    </dgm:pt>
    <dgm:pt modelId="{3967B64E-C31A-4E59-B4D5-D6C517F6CA03}" type="pres">
      <dgm:prSet presAssocID="{820B0097-1A76-480E-98B4-8976CA127615}" presName="compNode" presStyleCnt="0"/>
      <dgm:spPr/>
    </dgm:pt>
    <dgm:pt modelId="{8D15CDF5-594C-40B5-B6D7-C595C78F0CD8}" type="pres">
      <dgm:prSet presAssocID="{820B0097-1A76-480E-98B4-8976CA127615}"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Checklist"/>
        </a:ext>
      </dgm:extLst>
    </dgm:pt>
    <dgm:pt modelId="{66D76937-48BA-48D4-9F84-FB4F170A2AB6}" type="pres">
      <dgm:prSet presAssocID="{820B0097-1A76-480E-98B4-8976CA127615}" presName="spaceRect" presStyleCnt="0"/>
      <dgm:spPr/>
    </dgm:pt>
    <dgm:pt modelId="{39723574-805E-4E6D-A032-B280A88E88FF}" type="pres">
      <dgm:prSet presAssocID="{820B0097-1A76-480E-98B4-8976CA127615}" presName="textRect" presStyleLbl="revTx" presStyleIdx="2" presStyleCnt="4">
        <dgm:presLayoutVars>
          <dgm:chMax val="1"/>
          <dgm:chPref val="1"/>
        </dgm:presLayoutVars>
      </dgm:prSet>
      <dgm:spPr/>
    </dgm:pt>
    <dgm:pt modelId="{3FEDFB49-F837-45C3-8787-E095457EA98C}" type="pres">
      <dgm:prSet presAssocID="{9658F133-A7D7-4368-A074-6348F4B467D0}" presName="sibTrans" presStyleCnt="0"/>
      <dgm:spPr/>
    </dgm:pt>
    <dgm:pt modelId="{5487ED5E-AF8D-4D7B-B0A1-0C4635E35755}" type="pres">
      <dgm:prSet presAssocID="{2950E9B9-A024-4902-A532-D9E2E05038FD}" presName="compNode" presStyleCnt="0"/>
      <dgm:spPr/>
    </dgm:pt>
    <dgm:pt modelId="{2B0A9A07-2FF3-4AC3-901D-1D74722A447C}" type="pres">
      <dgm:prSet presAssocID="{2950E9B9-A024-4902-A532-D9E2E05038FD}"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Checkmark"/>
        </a:ext>
      </dgm:extLst>
    </dgm:pt>
    <dgm:pt modelId="{AF9D75C8-56C3-48B2-B66A-E5CA22A73006}" type="pres">
      <dgm:prSet presAssocID="{2950E9B9-A024-4902-A532-D9E2E05038FD}" presName="spaceRect" presStyleCnt="0"/>
      <dgm:spPr/>
    </dgm:pt>
    <dgm:pt modelId="{13AA322B-865F-4FF0-9A9F-13318CC4CDA3}" type="pres">
      <dgm:prSet presAssocID="{2950E9B9-A024-4902-A532-D9E2E05038FD}" presName="textRect" presStyleLbl="revTx" presStyleIdx="3" presStyleCnt="4">
        <dgm:presLayoutVars>
          <dgm:chMax val="1"/>
          <dgm:chPref val="1"/>
        </dgm:presLayoutVars>
      </dgm:prSet>
      <dgm:spPr/>
    </dgm:pt>
  </dgm:ptLst>
  <dgm:cxnLst>
    <dgm:cxn modelId="{94C6CC06-419C-F045-B9AE-9A0284703E6D}" type="presOf" srcId="{2950E9B9-A024-4902-A532-D9E2E05038FD}" destId="{13AA322B-865F-4FF0-9A9F-13318CC4CDA3}" srcOrd="0" destOrd="0" presId="urn:microsoft.com/office/officeart/2018/2/layout/IconLabelList"/>
    <dgm:cxn modelId="{D6BE3316-1864-AE43-A6E4-B5A042E7AF86}" type="presOf" srcId="{820B0097-1A76-480E-98B4-8976CA127615}" destId="{39723574-805E-4E6D-A032-B280A88E88FF}" srcOrd="0" destOrd="0" presId="urn:microsoft.com/office/officeart/2018/2/layout/IconLabelList"/>
    <dgm:cxn modelId="{0984591F-C697-4183-8F5C-E864F02872B5}" srcId="{29338D47-5667-4C56-BD59-732F22340566}" destId="{2950E9B9-A024-4902-A532-D9E2E05038FD}" srcOrd="3" destOrd="0" parTransId="{95245041-1351-4713-8D5E-10053C9D64B1}" sibTransId="{00A7B55B-87D3-4DB4-A967-97987CEEBCD4}"/>
    <dgm:cxn modelId="{DCF74637-61E2-9248-86FC-8B80DD1102D5}" type="presOf" srcId="{29338D47-5667-4C56-BD59-732F22340566}" destId="{3B8578B1-FFED-447B-A574-5F172EE978B2}" srcOrd="0" destOrd="0" presId="urn:microsoft.com/office/officeart/2018/2/layout/IconLabelList"/>
    <dgm:cxn modelId="{26A5B74E-DDEC-48EC-8268-9529C26DF516}" srcId="{29338D47-5667-4C56-BD59-732F22340566}" destId="{B5A8FF38-3DF4-44A6-95F5-03001FC0ADE7}" srcOrd="1" destOrd="0" parTransId="{BDDBF0D3-7476-4295-8693-027F7129BA8F}" sibTransId="{35D8F39C-1F9D-487D-B1EC-46258F4CAED7}"/>
    <dgm:cxn modelId="{188E275D-68AB-6C44-AFDF-E2EB4C7F8D55}" type="presOf" srcId="{B5A8FF38-3DF4-44A6-95F5-03001FC0ADE7}" destId="{B3876D36-315F-49E2-A88B-32155F89DCCD}" srcOrd="0" destOrd="0" presId="urn:microsoft.com/office/officeart/2018/2/layout/IconLabelList"/>
    <dgm:cxn modelId="{ADE5CF99-3DA3-421A-969A-CEAD9A05B6FA}" srcId="{29338D47-5667-4C56-BD59-732F22340566}" destId="{4A2D7BDB-5BDE-4212-927A-0D10B06F534D}" srcOrd="0" destOrd="0" parTransId="{56FBC356-FAAD-4F55-9B49-BA0198D7AD24}" sibTransId="{70BD7207-4EDC-4A2C-8811-F2F217DD23FA}"/>
    <dgm:cxn modelId="{E6505F9A-60E5-4052-8210-13D6DAAEC99A}" srcId="{29338D47-5667-4C56-BD59-732F22340566}" destId="{820B0097-1A76-480E-98B4-8976CA127615}" srcOrd="2" destOrd="0" parTransId="{70FB18A4-E673-4969-A01C-4D02647431B4}" sibTransId="{9658F133-A7D7-4368-A074-6348F4B467D0}"/>
    <dgm:cxn modelId="{BEDE02CD-E117-784E-8D71-3D24536543D4}" type="presOf" srcId="{4A2D7BDB-5BDE-4212-927A-0D10B06F534D}" destId="{49390D39-26EC-483A-B194-81CB3B95F870}" srcOrd="0" destOrd="0" presId="urn:microsoft.com/office/officeart/2018/2/layout/IconLabelList"/>
    <dgm:cxn modelId="{8B3C65A7-280A-0641-A0F4-52479FB414EE}" type="presParOf" srcId="{3B8578B1-FFED-447B-A574-5F172EE978B2}" destId="{1DD07EFA-5A88-4849-AB5D-E957B676D3F3}" srcOrd="0" destOrd="0" presId="urn:microsoft.com/office/officeart/2018/2/layout/IconLabelList"/>
    <dgm:cxn modelId="{7D13C9E6-49F0-3740-A1FD-B99D97301DE2}" type="presParOf" srcId="{1DD07EFA-5A88-4849-AB5D-E957B676D3F3}" destId="{E245F740-CAB4-42D1-AE2F-04053B2DA503}" srcOrd="0" destOrd="0" presId="urn:microsoft.com/office/officeart/2018/2/layout/IconLabelList"/>
    <dgm:cxn modelId="{66BF35D3-69B0-AA49-A487-0EEBF9C241B2}" type="presParOf" srcId="{1DD07EFA-5A88-4849-AB5D-E957B676D3F3}" destId="{991F7733-C2E0-423C-A781-3BAB14179767}" srcOrd="1" destOrd="0" presId="urn:microsoft.com/office/officeart/2018/2/layout/IconLabelList"/>
    <dgm:cxn modelId="{6BE9E27B-DDBA-F947-9EFD-C8AED7D5C9FE}" type="presParOf" srcId="{1DD07EFA-5A88-4849-AB5D-E957B676D3F3}" destId="{49390D39-26EC-483A-B194-81CB3B95F870}" srcOrd="2" destOrd="0" presId="urn:microsoft.com/office/officeart/2018/2/layout/IconLabelList"/>
    <dgm:cxn modelId="{3AE46881-33EC-BF4B-809D-4A80E28150BB}" type="presParOf" srcId="{3B8578B1-FFED-447B-A574-5F172EE978B2}" destId="{2CFE4625-545B-4648-91D2-A5863FCF3147}" srcOrd="1" destOrd="0" presId="urn:microsoft.com/office/officeart/2018/2/layout/IconLabelList"/>
    <dgm:cxn modelId="{4DE02C65-2899-4F46-87DF-2D412D480356}" type="presParOf" srcId="{3B8578B1-FFED-447B-A574-5F172EE978B2}" destId="{69AA7BDF-34AA-455F-B994-1A48604A8449}" srcOrd="2" destOrd="0" presId="urn:microsoft.com/office/officeart/2018/2/layout/IconLabelList"/>
    <dgm:cxn modelId="{A027F6EA-29E8-BD4C-97EE-AF8E9540AA12}" type="presParOf" srcId="{69AA7BDF-34AA-455F-B994-1A48604A8449}" destId="{51F4089E-5B13-4CEB-9A84-EE73FB7B019C}" srcOrd="0" destOrd="0" presId="urn:microsoft.com/office/officeart/2018/2/layout/IconLabelList"/>
    <dgm:cxn modelId="{46441381-530B-6B4A-9F66-2CAF1D100599}" type="presParOf" srcId="{69AA7BDF-34AA-455F-B994-1A48604A8449}" destId="{B328B6CE-EB97-476C-A90A-C9C00BD4AC89}" srcOrd="1" destOrd="0" presId="urn:microsoft.com/office/officeart/2018/2/layout/IconLabelList"/>
    <dgm:cxn modelId="{DF265F88-308B-184B-A7B3-96A8F423A728}" type="presParOf" srcId="{69AA7BDF-34AA-455F-B994-1A48604A8449}" destId="{B3876D36-315F-49E2-A88B-32155F89DCCD}" srcOrd="2" destOrd="0" presId="urn:microsoft.com/office/officeart/2018/2/layout/IconLabelList"/>
    <dgm:cxn modelId="{F53E0D2A-1FC2-4E4A-8D29-64D75AE551C7}" type="presParOf" srcId="{3B8578B1-FFED-447B-A574-5F172EE978B2}" destId="{C6A54A6F-7E78-4321-9E24-F4236482C4F9}" srcOrd="3" destOrd="0" presId="urn:microsoft.com/office/officeart/2018/2/layout/IconLabelList"/>
    <dgm:cxn modelId="{20411F29-D0D1-B443-B700-448D2B661C4F}" type="presParOf" srcId="{3B8578B1-FFED-447B-A574-5F172EE978B2}" destId="{3967B64E-C31A-4E59-B4D5-D6C517F6CA03}" srcOrd="4" destOrd="0" presId="urn:microsoft.com/office/officeart/2018/2/layout/IconLabelList"/>
    <dgm:cxn modelId="{C9927B1A-B05F-264B-8B80-3CDED26F8873}" type="presParOf" srcId="{3967B64E-C31A-4E59-B4D5-D6C517F6CA03}" destId="{8D15CDF5-594C-40B5-B6D7-C595C78F0CD8}" srcOrd="0" destOrd="0" presId="urn:microsoft.com/office/officeart/2018/2/layout/IconLabelList"/>
    <dgm:cxn modelId="{956CAA65-0DBD-1A44-B2E6-EF32A48C5F5F}" type="presParOf" srcId="{3967B64E-C31A-4E59-B4D5-D6C517F6CA03}" destId="{66D76937-48BA-48D4-9F84-FB4F170A2AB6}" srcOrd="1" destOrd="0" presId="urn:microsoft.com/office/officeart/2018/2/layout/IconLabelList"/>
    <dgm:cxn modelId="{5B1D7D4E-EC61-D04A-8A66-84EAEB0D5736}" type="presParOf" srcId="{3967B64E-C31A-4E59-B4D5-D6C517F6CA03}" destId="{39723574-805E-4E6D-A032-B280A88E88FF}" srcOrd="2" destOrd="0" presId="urn:microsoft.com/office/officeart/2018/2/layout/IconLabelList"/>
    <dgm:cxn modelId="{CBA6A399-5D85-9243-ADF8-E151FD3D92A6}" type="presParOf" srcId="{3B8578B1-FFED-447B-A574-5F172EE978B2}" destId="{3FEDFB49-F837-45C3-8787-E095457EA98C}" srcOrd="5" destOrd="0" presId="urn:microsoft.com/office/officeart/2018/2/layout/IconLabelList"/>
    <dgm:cxn modelId="{961CDCF2-AF78-1D4B-B382-A22BACF39CCC}" type="presParOf" srcId="{3B8578B1-FFED-447B-A574-5F172EE978B2}" destId="{5487ED5E-AF8D-4D7B-B0A1-0C4635E35755}" srcOrd="6" destOrd="0" presId="urn:microsoft.com/office/officeart/2018/2/layout/IconLabelList"/>
    <dgm:cxn modelId="{A7269C7A-0D05-EA44-87F6-4FCC9F233D59}" type="presParOf" srcId="{5487ED5E-AF8D-4D7B-B0A1-0C4635E35755}" destId="{2B0A9A07-2FF3-4AC3-901D-1D74722A447C}" srcOrd="0" destOrd="0" presId="urn:microsoft.com/office/officeart/2018/2/layout/IconLabelList"/>
    <dgm:cxn modelId="{236644B1-4F08-004E-B167-7ECB089CED36}" type="presParOf" srcId="{5487ED5E-AF8D-4D7B-B0A1-0C4635E35755}" destId="{AF9D75C8-56C3-48B2-B66A-E5CA22A73006}" srcOrd="1" destOrd="0" presId="urn:microsoft.com/office/officeart/2018/2/layout/IconLabelList"/>
    <dgm:cxn modelId="{97BD4A12-BEA9-A54F-8232-B2701BA0DB2B}" type="presParOf" srcId="{5487ED5E-AF8D-4D7B-B0A1-0C4635E35755}" destId="{13AA322B-865F-4FF0-9A9F-13318CC4CDA3}" srcOrd="2" destOrd="0" presId="urn:microsoft.com/office/officeart/2018/2/layout/Icon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45F740-CAB4-42D1-AE2F-04053B2DA503}">
      <dsp:nvSpPr>
        <dsp:cNvPr id="0" name=""/>
        <dsp:cNvSpPr/>
      </dsp:nvSpPr>
      <dsp:spPr>
        <a:xfrm>
          <a:off x="676271" y="539210"/>
          <a:ext cx="983542" cy="98354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49390D39-26EC-483A-B194-81CB3B95F870}">
      <dsp:nvSpPr>
        <dsp:cNvPr id="0" name=""/>
        <dsp:cNvSpPr/>
      </dsp:nvSpPr>
      <dsp:spPr>
        <a:xfrm>
          <a:off x="37293" y="1805945"/>
          <a:ext cx="21856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100000"/>
            </a:lnSpc>
            <a:spcBef>
              <a:spcPct val="0"/>
            </a:spcBef>
            <a:spcAft>
              <a:spcPct val="35000"/>
            </a:spcAft>
            <a:buNone/>
          </a:pPr>
          <a:r>
            <a:rPr lang="en-IE" sz="1400" kern="1200" dirty="0"/>
            <a:t>Who are your inspirational leaders in your life?</a:t>
          </a:r>
          <a:endParaRPr lang="en-US" sz="1400" kern="1200" dirty="0"/>
        </a:p>
      </dsp:txBody>
      <dsp:txXfrm>
        <a:off x="37293" y="1805945"/>
        <a:ext cx="2185650" cy="720000"/>
      </dsp:txXfrm>
    </dsp:sp>
    <dsp:sp modelId="{51F4089E-5B13-4CEB-9A84-EE73FB7B019C}">
      <dsp:nvSpPr>
        <dsp:cNvPr id="0" name=""/>
        <dsp:cNvSpPr/>
      </dsp:nvSpPr>
      <dsp:spPr>
        <a:xfrm>
          <a:off x="3234899" y="540561"/>
          <a:ext cx="983542" cy="98354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B3876D36-315F-49E2-A88B-32155F89DCCD}">
      <dsp:nvSpPr>
        <dsp:cNvPr id="0" name=""/>
        <dsp:cNvSpPr/>
      </dsp:nvSpPr>
      <dsp:spPr>
        <a:xfrm>
          <a:off x="2633845" y="1732675"/>
          <a:ext cx="2185650" cy="10091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100000"/>
            </a:lnSpc>
            <a:spcBef>
              <a:spcPct val="0"/>
            </a:spcBef>
            <a:spcAft>
              <a:spcPct val="35000"/>
            </a:spcAft>
            <a:buNone/>
          </a:pPr>
          <a:r>
            <a:rPr lang="en-IE" sz="1400" kern="1200" dirty="0"/>
            <a:t>What are the qualities that they possess which makes them great leaders?</a:t>
          </a:r>
          <a:endParaRPr lang="en-US" sz="1400" kern="1200" dirty="0"/>
        </a:p>
      </dsp:txBody>
      <dsp:txXfrm>
        <a:off x="2633845" y="1732675"/>
        <a:ext cx="2185650" cy="1009108"/>
      </dsp:txXfrm>
    </dsp:sp>
    <dsp:sp modelId="{8D15CDF5-594C-40B5-B6D7-C595C78F0CD8}">
      <dsp:nvSpPr>
        <dsp:cNvPr id="0" name=""/>
        <dsp:cNvSpPr/>
      </dsp:nvSpPr>
      <dsp:spPr>
        <a:xfrm>
          <a:off x="666760" y="3288196"/>
          <a:ext cx="983542" cy="983542"/>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39723574-805E-4E6D-A032-B280A88E88FF}">
      <dsp:nvSpPr>
        <dsp:cNvPr id="0" name=""/>
        <dsp:cNvSpPr/>
      </dsp:nvSpPr>
      <dsp:spPr>
        <a:xfrm>
          <a:off x="65706" y="4624864"/>
          <a:ext cx="21856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100000"/>
            </a:lnSpc>
            <a:spcBef>
              <a:spcPct val="0"/>
            </a:spcBef>
            <a:spcAft>
              <a:spcPct val="35000"/>
            </a:spcAft>
            <a:buNone/>
          </a:pPr>
          <a:r>
            <a:rPr lang="en-IE" sz="1400" kern="1200" dirty="0"/>
            <a:t>What are the qualities necessary for leadership in Church authorities today?</a:t>
          </a:r>
          <a:endParaRPr lang="en-US" sz="1400" kern="1200" dirty="0"/>
        </a:p>
      </dsp:txBody>
      <dsp:txXfrm>
        <a:off x="65706" y="4624864"/>
        <a:ext cx="2185650" cy="720000"/>
      </dsp:txXfrm>
    </dsp:sp>
    <dsp:sp modelId="{2B0A9A07-2FF3-4AC3-901D-1D74722A447C}">
      <dsp:nvSpPr>
        <dsp:cNvPr id="0" name=""/>
        <dsp:cNvSpPr/>
      </dsp:nvSpPr>
      <dsp:spPr>
        <a:xfrm>
          <a:off x="3234899" y="3288196"/>
          <a:ext cx="983542" cy="983542"/>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13AA322B-865F-4FF0-9A9F-13318CC4CDA3}">
      <dsp:nvSpPr>
        <dsp:cNvPr id="0" name=""/>
        <dsp:cNvSpPr/>
      </dsp:nvSpPr>
      <dsp:spPr>
        <a:xfrm>
          <a:off x="2633845" y="4624864"/>
          <a:ext cx="21856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100000"/>
            </a:lnSpc>
            <a:spcBef>
              <a:spcPct val="0"/>
            </a:spcBef>
            <a:spcAft>
              <a:spcPct val="35000"/>
            </a:spcAft>
            <a:buNone/>
          </a:pPr>
          <a:r>
            <a:rPr lang="en-GB" sz="1400" kern="1200" dirty="0"/>
            <a:t>How can you apply these qualities to in safeguarding?</a:t>
          </a:r>
          <a:endParaRPr lang="en-US" sz="1400" kern="1200" dirty="0"/>
        </a:p>
      </dsp:txBody>
      <dsp:txXfrm>
        <a:off x="2633845" y="4624864"/>
        <a:ext cx="2185650" cy="720000"/>
      </dsp:txXfrm>
    </dsp:sp>
  </dsp:spTree>
</dsp:drawing>
</file>

<file path=ppt/diagrams/layout1.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882A426-FC1A-624A-B62D-1EEE5B9E7BD7}" type="datetimeFigureOut">
              <a:rPr lang="en-US" smtClean="0"/>
              <a:t>5/10/19</a:t>
            </a:fld>
            <a:endParaRPr lang="en-GB"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FDDA5CD-A433-7445-BB83-257BBD0D174F}" type="slidenum">
              <a:rPr lang="en-GB" smtClean="0"/>
              <a:t>‹#›</a:t>
            </a:fld>
            <a:endParaRPr lang="en-GB" dirty="0"/>
          </a:p>
        </p:txBody>
      </p:sp>
    </p:spTree>
    <p:extLst>
      <p:ext uri="{BB962C8B-B14F-4D97-AF65-F5344CB8AC3E}">
        <p14:creationId xmlns:p14="http://schemas.microsoft.com/office/powerpoint/2010/main" val="1879500289"/>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1</a:t>
            </a:fld>
            <a:endParaRPr lang="en-GB" dirty="0"/>
          </a:p>
        </p:txBody>
      </p:sp>
    </p:spTree>
    <p:extLst>
      <p:ext uri="{BB962C8B-B14F-4D97-AF65-F5344CB8AC3E}">
        <p14:creationId xmlns:p14="http://schemas.microsoft.com/office/powerpoint/2010/main" val="34809887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10</a:t>
            </a:fld>
            <a:endParaRPr lang="en-GB" dirty="0"/>
          </a:p>
        </p:txBody>
      </p:sp>
    </p:spTree>
    <p:extLst>
      <p:ext uri="{BB962C8B-B14F-4D97-AF65-F5344CB8AC3E}">
        <p14:creationId xmlns:p14="http://schemas.microsoft.com/office/powerpoint/2010/main" val="10357747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11</a:t>
            </a:fld>
            <a:endParaRPr lang="en-GB" dirty="0"/>
          </a:p>
        </p:txBody>
      </p:sp>
    </p:spTree>
    <p:extLst>
      <p:ext uri="{BB962C8B-B14F-4D97-AF65-F5344CB8AC3E}">
        <p14:creationId xmlns:p14="http://schemas.microsoft.com/office/powerpoint/2010/main" val="17329879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12</a:t>
            </a:fld>
            <a:endParaRPr lang="en-GB" dirty="0"/>
          </a:p>
        </p:txBody>
      </p:sp>
    </p:spTree>
    <p:extLst>
      <p:ext uri="{BB962C8B-B14F-4D97-AF65-F5344CB8AC3E}">
        <p14:creationId xmlns:p14="http://schemas.microsoft.com/office/powerpoint/2010/main" val="200987182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13</a:t>
            </a:fld>
            <a:endParaRPr lang="en-GB" dirty="0"/>
          </a:p>
        </p:txBody>
      </p:sp>
    </p:spTree>
    <p:extLst>
      <p:ext uri="{BB962C8B-B14F-4D97-AF65-F5344CB8AC3E}">
        <p14:creationId xmlns:p14="http://schemas.microsoft.com/office/powerpoint/2010/main" val="268801898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14</a:t>
            </a:fld>
            <a:endParaRPr lang="en-GB" dirty="0"/>
          </a:p>
        </p:txBody>
      </p:sp>
    </p:spTree>
    <p:extLst>
      <p:ext uri="{BB962C8B-B14F-4D97-AF65-F5344CB8AC3E}">
        <p14:creationId xmlns:p14="http://schemas.microsoft.com/office/powerpoint/2010/main" val="139071606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15</a:t>
            </a:fld>
            <a:endParaRPr lang="en-GB" dirty="0"/>
          </a:p>
        </p:txBody>
      </p:sp>
    </p:spTree>
    <p:extLst>
      <p:ext uri="{BB962C8B-B14F-4D97-AF65-F5344CB8AC3E}">
        <p14:creationId xmlns:p14="http://schemas.microsoft.com/office/powerpoint/2010/main" val="8771655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16</a:t>
            </a:fld>
            <a:endParaRPr lang="en-GB" dirty="0"/>
          </a:p>
        </p:txBody>
      </p:sp>
    </p:spTree>
    <p:extLst>
      <p:ext uri="{BB962C8B-B14F-4D97-AF65-F5344CB8AC3E}">
        <p14:creationId xmlns:p14="http://schemas.microsoft.com/office/powerpoint/2010/main" val="326365568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17</a:t>
            </a:fld>
            <a:endParaRPr lang="en-GB" dirty="0"/>
          </a:p>
        </p:txBody>
      </p:sp>
    </p:spTree>
    <p:extLst>
      <p:ext uri="{BB962C8B-B14F-4D97-AF65-F5344CB8AC3E}">
        <p14:creationId xmlns:p14="http://schemas.microsoft.com/office/powerpoint/2010/main" val="195069821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18</a:t>
            </a:fld>
            <a:endParaRPr lang="en-GB" dirty="0"/>
          </a:p>
        </p:txBody>
      </p:sp>
    </p:spTree>
    <p:extLst>
      <p:ext uri="{BB962C8B-B14F-4D97-AF65-F5344CB8AC3E}">
        <p14:creationId xmlns:p14="http://schemas.microsoft.com/office/powerpoint/2010/main" val="340449637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19</a:t>
            </a:fld>
            <a:endParaRPr lang="en-GB" dirty="0"/>
          </a:p>
        </p:txBody>
      </p:sp>
    </p:spTree>
    <p:extLst>
      <p:ext uri="{BB962C8B-B14F-4D97-AF65-F5344CB8AC3E}">
        <p14:creationId xmlns:p14="http://schemas.microsoft.com/office/powerpoint/2010/main" val="40516800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2</a:t>
            </a:fld>
            <a:endParaRPr lang="en-GB" dirty="0"/>
          </a:p>
        </p:txBody>
      </p:sp>
    </p:spTree>
    <p:extLst>
      <p:ext uri="{BB962C8B-B14F-4D97-AF65-F5344CB8AC3E}">
        <p14:creationId xmlns:p14="http://schemas.microsoft.com/office/powerpoint/2010/main" val="348098870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20</a:t>
            </a:fld>
            <a:endParaRPr lang="en-GB" dirty="0"/>
          </a:p>
        </p:txBody>
      </p:sp>
    </p:spTree>
    <p:extLst>
      <p:ext uri="{BB962C8B-B14F-4D97-AF65-F5344CB8AC3E}">
        <p14:creationId xmlns:p14="http://schemas.microsoft.com/office/powerpoint/2010/main" val="4050840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21</a:t>
            </a:fld>
            <a:endParaRPr lang="en-GB" dirty="0"/>
          </a:p>
        </p:txBody>
      </p:sp>
    </p:spTree>
    <p:extLst>
      <p:ext uri="{BB962C8B-B14F-4D97-AF65-F5344CB8AC3E}">
        <p14:creationId xmlns:p14="http://schemas.microsoft.com/office/powerpoint/2010/main" val="397739192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22</a:t>
            </a:fld>
            <a:endParaRPr lang="en-GB" dirty="0"/>
          </a:p>
        </p:txBody>
      </p:sp>
    </p:spTree>
    <p:extLst>
      <p:ext uri="{BB962C8B-B14F-4D97-AF65-F5344CB8AC3E}">
        <p14:creationId xmlns:p14="http://schemas.microsoft.com/office/powerpoint/2010/main" val="206591701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F42DFE88-94E1-4163-B2CF-A1B1299076D8}" type="slidenum">
              <a:rPr lang="en-IE" smtClean="0"/>
              <a:t>23</a:t>
            </a:fld>
            <a:endParaRPr lang="en-IE" dirty="0"/>
          </a:p>
        </p:txBody>
      </p:sp>
    </p:spTree>
    <p:extLst>
      <p:ext uri="{BB962C8B-B14F-4D97-AF65-F5344CB8AC3E}">
        <p14:creationId xmlns:p14="http://schemas.microsoft.com/office/powerpoint/2010/main" val="156525980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28</a:t>
            </a:fld>
            <a:endParaRPr lang="en-GB" dirty="0"/>
          </a:p>
        </p:txBody>
      </p:sp>
    </p:spTree>
    <p:extLst>
      <p:ext uri="{BB962C8B-B14F-4D97-AF65-F5344CB8AC3E}">
        <p14:creationId xmlns:p14="http://schemas.microsoft.com/office/powerpoint/2010/main" val="34809887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F42DFE88-94E1-4163-B2CF-A1B1299076D8}" type="slidenum">
              <a:rPr lang="en-IE" smtClean="0"/>
              <a:t>3</a:t>
            </a:fld>
            <a:endParaRPr lang="en-IE" dirty="0"/>
          </a:p>
        </p:txBody>
      </p:sp>
    </p:spTree>
    <p:extLst>
      <p:ext uri="{BB962C8B-B14F-4D97-AF65-F5344CB8AC3E}">
        <p14:creationId xmlns:p14="http://schemas.microsoft.com/office/powerpoint/2010/main" val="5409998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4</a:t>
            </a:fld>
            <a:endParaRPr lang="en-GB" dirty="0"/>
          </a:p>
        </p:txBody>
      </p:sp>
    </p:spTree>
    <p:extLst>
      <p:ext uri="{BB962C8B-B14F-4D97-AF65-F5344CB8AC3E}">
        <p14:creationId xmlns:p14="http://schemas.microsoft.com/office/powerpoint/2010/main" val="12541215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F42DFE88-94E1-4163-B2CF-A1B1299076D8}" type="slidenum">
              <a:rPr lang="en-IE" smtClean="0"/>
              <a:t>5</a:t>
            </a:fld>
            <a:endParaRPr lang="en-IE" dirty="0"/>
          </a:p>
        </p:txBody>
      </p:sp>
    </p:spTree>
    <p:extLst>
      <p:ext uri="{BB962C8B-B14F-4D97-AF65-F5344CB8AC3E}">
        <p14:creationId xmlns:p14="http://schemas.microsoft.com/office/powerpoint/2010/main" val="28546275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F42DFE88-94E1-4163-B2CF-A1B1299076D8}" type="slidenum">
              <a:rPr lang="en-IE" smtClean="0"/>
              <a:t>6</a:t>
            </a:fld>
            <a:endParaRPr lang="en-IE" dirty="0"/>
          </a:p>
        </p:txBody>
      </p:sp>
    </p:spTree>
    <p:extLst>
      <p:ext uri="{BB962C8B-B14F-4D97-AF65-F5344CB8AC3E}">
        <p14:creationId xmlns:p14="http://schemas.microsoft.com/office/powerpoint/2010/main" val="20686209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7</a:t>
            </a:fld>
            <a:endParaRPr lang="en-GB" dirty="0"/>
          </a:p>
        </p:txBody>
      </p:sp>
    </p:spTree>
    <p:extLst>
      <p:ext uri="{BB962C8B-B14F-4D97-AF65-F5344CB8AC3E}">
        <p14:creationId xmlns:p14="http://schemas.microsoft.com/office/powerpoint/2010/main" val="24914347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8</a:t>
            </a:fld>
            <a:endParaRPr lang="en-GB" dirty="0"/>
          </a:p>
        </p:txBody>
      </p:sp>
    </p:spTree>
    <p:extLst>
      <p:ext uri="{BB962C8B-B14F-4D97-AF65-F5344CB8AC3E}">
        <p14:creationId xmlns:p14="http://schemas.microsoft.com/office/powerpoint/2010/main" val="6082696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9</a:t>
            </a:fld>
            <a:endParaRPr lang="en-GB" dirty="0"/>
          </a:p>
        </p:txBody>
      </p:sp>
    </p:spTree>
    <p:extLst>
      <p:ext uri="{BB962C8B-B14F-4D97-AF65-F5344CB8AC3E}">
        <p14:creationId xmlns:p14="http://schemas.microsoft.com/office/powerpoint/2010/main" val="165868515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DD21C27-ABB6-C849-8394-0B41C5151D9B}"/>
              </a:ext>
            </a:extLst>
          </p:cNvPr>
          <p:cNvSpPr/>
          <p:nvPr userDrawn="1"/>
        </p:nvSpPr>
        <p:spPr>
          <a:xfrm>
            <a:off x="74612" y="94456"/>
            <a:ext cx="8994775" cy="128588"/>
          </a:xfrm>
          <a:prstGeom prst="rect">
            <a:avLst/>
          </a:prstGeom>
          <a:solidFill>
            <a:srgbClr val="99CB3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defRPr/>
            </a:pPr>
            <a:endParaRPr lang="en-GB" altLang="en-US" sz="1300">
              <a:solidFill>
                <a:srgbClr val="FFFFFF"/>
              </a:solidFill>
            </a:endParaRPr>
          </a:p>
        </p:txBody>
      </p:sp>
      <p:sp>
        <p:nvSpPr>
          <p:cNvPr id="5" name="Rectangle 4">
            <a:extLst>
              <a:ext uri="{FF2B5EF4-FFF2-40B4-BE49-F238E27FC236}">
                <a16:creationId xmlns:a16="http://schemas.microsoft.com/office/drawing/2014/main" id="{D77F87EC-1F93-A344-A4AE-B3C90086DFF6}"/>
              </a:ext>
            </a:extLst>
          </p:cNvPr>
          <p:cNvSpPr/>
          <p:nvPr userDrawn="1"/>
        </p:nvSpPr>
        <p:spPr>
          <a:xfrm>
            <a:off x="74613" y="6657975"/>
            <a:ext cx="8994775" cy="127000"/>
          </a:xfrm>
          <a:prstGeom prst="rect">
            <a:avLst/>
          </a:prstGeom>
          <a:solidFill>
            <a:srgbClr val="99CB3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defRPr/>
            </a:pPr>
            <a:endParaRPr lang="en-GB" altLang="en-US" sz="1300">
              <a:solidFill>
                <a:srgbClr val="FFFFFF"/>
              </a:solidFill>
            </a:endParaRPr>
          </a:p>
        </p:txBody>
      </p:sp>
      <p:sp>
        <p:nvSpPr>
          <p:cNvPr id="6" name="Subtitle 2">
            <a:extLst>
              <a:ext uri="{FF2B5EF4-FFF2-40B4-BE49-F238E27FC236}">
                <a16:creationId xmlns:a16="http://schemas.microsoft.com/office/drawing/2014/main" id="{67718A8F-7CFF-4B42-8292-2D16990A4AEB}"/>
              </a:ext>
            </a:extLst>
          </p:cNvPr>
          <p:cNvSpPr txBox="1">
            <a:spLocks/>
          </p:cNvSpPr>
          <p:nvPr userDrawn="1"/>
        </p:nvSpPr>
        <p:spPr bwMode="auto">
          <a:xfrm>
            <a:off x="1308100" y="2185988"/>
            <a:ext cx="6858000" cy="86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8580" tIns="34290" rIns="68580" bIns="34290"/>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lnSpc>
                <a:spcPct val="90000"/>
              </a:lnSpc>
              <a:spcBef>
                <a:spcPts val="1000"/>
              </a:spcBef>
              <a:buFont typeface="Arial" pitchFamily="34" charset="0"/>
              <a:buNone/>
              <a:defRPr/>
            </a:pPr>
            <a:endParaRPr lang="en-GB" altLang="en-US" sz="2400">
              <a:solidFill>
                <a:srgbClr val="385723"/>
              </a:solidFill>
              <a:latin typeface="Arial" pitchFamily="34" charset="0"/>
              <a:cs typeface="Arial" pitchFamily="34" charset="0"/>
            </a:endParaRPr>
          </a:p>
        </p:txBody>
      </p:sp>
      <p:pic>
        <p:nvPicPr>
          <p:cNvPr id="7" name="Picture 9">
            <a:extLst>
              <a:ext uri="{FF2B5EF4-FFF2-40B4-BE49-F238E27FC236}">
                <a16:creationId xmlns:a16="http://schemas.microsoft.com/office/drawing/2014/main" id="{25B33CE3-3822-D747-B473-85AF5339D23A}"/>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4613" y="333375"/>
            <a:ext cx="2970212" cy="1147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10">
            <a:extLst>
              <a:ext uri="{FF2B5EF4-FFF2-40B4-BE49-F238E27FC236}">
                <a16:creationId xmlns:a16="http://schemas.microsoft.com/office/drawing/2014/main" id="{352998B4-51F5-7442-862B-5040831D4459}"/>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019925" y="5157788"/>
            <a:ext cx="2339975" cy="2306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9" name="Date Placeholder 3">
            <a:extLst>
              <a:ext uri="{FF2B5EF4-FFF2-40B4-BE49-F238E27FC236}">
                <a16:creationId xmlns:a16="http://schemas.microsoft.com/office/drawing/2014/main" id="{A3B35312-73A6-C840-883C-CADC8C5030C5}"/>
              </a:ext>
            </a:extLst>
          </p:cNvPr>
          <p:cNvSpPr>
            <a:spLocks noGrp="1"/>
          </p:cNvSpPr>
          <p:nvPr>
            <p:ph type="dt" sz="half" idx="10"/>
          </p:nvPr>
        </p:nvSpPr>
        <p:spPr/>
        <p:txBody>
          <a:bodyPr/>
          <a:lstStyle>
            <a:lvl1pPr>
              <a:defRPr smtClean="0"/>
            </a:lvl1pPr>
          </a:lstStyle>
          <a:p>
            <a:pPr>
              <a:defRPr/>
            </a:pPr>
            <a:endParaRPr lang="en-US" altLang="en-US" dirty="0"/>
          </a:p>
        </p:txBody>
      </p:sp>
      <p:sp>
        <p:nvSpPr>
          <p:cNvPr id="10" name="Footer Placeholder 4">
            <a:extLst>
              <a:ext uri="{FF2B5EF4-FFF2-40B4-BE49-F238E27FC236}">
                <a16:creationId xmlns:a16="http://schemas.microsoft.com/office/drawing/2014/main" id="{DD54AD28-B110-DF46-BC93-FB8E0025F141}"/>
              </a:ext>
            </a:extLst>
          </p:cNvPr>
          <p:cNvSpPr>
            <a:spLocks noGrp="1"/>
          </p:cNvSpPr>
          <p:nvPr>
            <p:ph type="ftr" sz="quarter" idx="11"/>
          </p:nvPr>
        </p:nvSpPr>
        <p:spPr/>
        <p:txBody>
          <a:bodyPr/>
          <a:lstStyle>
            <a:lvl1pPr>
              <a:defRPr smtClean="0"/>
            </a:lvl1pPr>
          </a:lstStyle>
          <a:p>
            <a:pPr>
              <a:defRPr/>
            </a:pPr>
            <a:endParaRPr lang="en-US" altLang="en-US" dirty="0"/>
          </a:p>
        </p:txBody>
      </p:sp>
      <p:sp>
        <p:nvSpPr>
          <p:cNvPr id="11" name="Slide Number Placeholder 5">
            <a:extLst>
              <a:ext uri="{FF2B5EF4-FFF2-40B4-BE49-F238E27FC236}">
                <a16:creationId xmlns:a16="http://schemas.microsoft.com/office/drawing/2014/main" id="{2F0164CC-CD8D-E74F-8981-3C09A94086E7}"/>
              </a:ext>
            </a:extLst>
          </p:cNvPr>
          <p:cNvSpPr>
            <a:spLocks noGrp="1"/>
          </p:cNvSpPr>
          <p:nvPr>
            <p:ph type="sldNum" sz="quarter" idx="12"/>
          </p:nvPr>
        </p:nvSpPr>
        <p:spPr/>
        <p:txBody>
          <a:bodyPr/>
          <a:lstStyle>
            <a:lvl1pPr>
              <a:defRPr/>
            </a:lvl1pPr>
          </a:lstStyle>
          <a:p>
            <a:endParaRPr lang="en-US" altLang="en-US" dirty="0"/>
          </a:p>
        </p:txBody>
      </p:sp>
    </p:spTree>
    <p:extLst>
      <p:ext uri="{BB962C8B-B14F-4D97-AF65-F5344CB8AC3E}">
        <p14:creationId xmlns:p14="http://schemas.microsoft.com/office/powerpoint/2010/main" val="31154570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E"/>
          </a:p>
        </p:txBody>
      </p:sp>
      <p:sp>
        <p:nvSpPr>
          <p:cNvPr id="3" name="Date Placeholder 2"/>
          <p:cNvSpPr>
            <a:spLocks noGrp="1"/>
          </p:cNvSpPr>
          <p:nvPr>
            <p:ph type="dt" sz="half" idx="10"/>
          </p:nvPr>
        </p:nvSpPr>
        <p:spPr/>
        <p:txBody>
          <a:bodyPr/>
          <a:lstStyle/>
          <a:p>
            <a:fld id="{51C0E813-568C-4CCA-9DCF-C625C5D4ABEB}" type="datetimeFigureOut">
              <a:rPr lang="en-IE" smtClean="0"/>
              <a:t>10/05/2019</a:t>
            </a:fld>
            <a:endParaRPr lang="en-IE"/>
          </a:p>
        </p:txBody>
      </p:sp>
      <p:sp>
        <p:nvSpPr>
          <p:cNvPr id="4" name="Footer Placeholder 3"/>
          <p:cNvSpPr>
            <a:spLocks noGrp="1"/>
          </p:cNvSpPr>
          <p:nvPr>
            <p:ph type="ftr" sz="quarter" idx="11"/>
          </p:nvPr>
        </p:nvSpPr>
        <p:spPr/>
        <p:txBody>
          <a:bodyPr/>
          <a:lstStyle/>
          <a:p>
            <a:endParaRPr lang="en-IE"/>
          </a:p>
        </p:txBody>
      </p:sp>
      <p:sp>
        <p:nvSpPr>
          <p:cNvPr id="5" name="Slide Number Placeholder 4"/>
          <p:cNvSpPr>
            <a:spLocks noGrp="1"/>
          </p:cNvSpPr>
          <p:nvPr>
            <p:ph type="sldNum" sz="quarter" idx="12"/>
          </p:nvPr>
        </p:nvSpPr>
        <p:spPr/>
        <p:txBody>
          <a:bodyPr/>
          <a:lstStyle/>
          <a:p>
            <a:fld id="{02A73241-7A0D-416D-97C2-6764D170D53F}" type="slidenum">
              <a:rPr lang="en-IE" smtClean="0"/>
              <a:t>‹#›</a:t>
            </a:fld>
            <a:endParaRPr lang="en-IE"/>
          </a:p>
        </p:txBody>
      </p:sp>
    </p:spTree>
    <p:extLst>
      <p:ext uri="{BB962C8B-B14F-4D97-AF65-F5344CB8AC3E}">
        <p14:creationId xmlns:p14="http://schemas.microsoft.com/office/powerpoint/2010/main" val="1539525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C0E813-568C-4CCA-9DCF-C625C5D4ABEB}" type="datetimeFigureOut">
              <a:rPr lang="en-IE" smtClean="0"/>
              <a:t>10/05/2019</a:t>
            </a:fld>
            <a:endParaRPr lang="en-IE"/>
          </a:p>
        </p:txBody>
      </p:sp>
      <p:sp>
        <p:nvSpPr>
          <p:cNvPr id="3" name="Footer Placeholder 2"/>
          <p:cNvSpPr>
            <a:spLocks noGrp="1"/>
          </p:cNvSpPr>
          <p:nvPr>
            <p:ph type="ftr" sz="quarter" idx="11"/>
          </p:nvPr>
        </p:nvSpPr>
        <p:spPr/>
        <p:txBody>
          <a:bodyPr/>
          <a:lstStyle/>
          <a:p>
            <a:endParaRPr lang="en-IE"/>
          </a:p>
        </p:txBody>
      </p:sp>
      <p:sp>
        <p:nvSpPr>
          <p:cNvPr id="4" name="Slide Number Placeholder 3"/>
          <p:cNvSpPr>
            <a:spLocks noGrp="1"/>
          </p:cNvSpPr>
          <p:nvPr>
            <p:ph type="sldNum" sz="quarter" idx="12"/>
          </p:nvPr>
        </p:nvSpPr>
        <p:spPr/>
        <p:txBody>
          <a:bodyPr/>
          <a:lstStyle/>
          <a:p>
            <a:fld id="{02A73241-7A0D-416D-97C2-6764D170D53F}" type="slidenum">
              <a:rPr lang="en-IE" smtClean="0"/>
              <a:t>‹#›</a:t>
            </a:fld>
            <a:endParaRPr lang="en-IE"/>
          </a:p>
        </p:txBody>
      </p:sp>
    </p:spTree>
    <p:extLst>
      <p:ext uri="{BB962C8B-B14F-4D97-AF65-F5344CB8AC3E}">
        <p14:creationId xmlns:p14="http://schemas.microsoft.com/office/powerpoint/2010/main" val="42320424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IE"/>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1C0E813-568C-4CCA-9DCF-C625C5D4ABEB}" type="datetimeFigureOut">
              <a:rPr lang="en-IE" smtClean="0"/>
              <a:t>10/05/2019</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02A73241-7A0D-416D-97C2-6764D170D53F}" type="slidenum">
              <a:rPr lang="en-IE" smtClean="0"/>
              <a:t>‹#›</a:t>
            </a:fld>
            <a:endParaRPr lang="en-IE"/>
          </a:p>
        </p:txBody>
      </p:sp>
    </p:spTree>
    <p:extLst>
      <p:ext uri="{BB962C8B-B14F-4D97-AF65-F5344CB8AC3E}">
        <p14:creationId xmlns:p14="http://schemas.microsoft.com/office/powerpoint/2010/main" val="3136277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IE"/>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E"/>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1C0E813-568C-4CCA-9DCF-C625C5D4ABEB}" type="datetimeFigureOut">
              <a:rPr lang="en-IE" smtClean="0"/>
              <a:t>10/05/2019</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02A73241-7A0D-416D-97C2-6764D170D53F}" type="slidenum">
              <a:rPr lang="en-IE" smtClean="0"/>
              <a:t>‹#›</a:t>
            </a:fld>
            <a:endParaRPr lang="en-IE"/>
          </a:p>
        </p:txBody>
      </p:sp>
    </p:spTree>
    <p:extLst>
      <p:ext uri="{BB962C8B-B14F-4D97-AF65-F5344CB8AC3E}">
        <p14:creationId xmlns:p14="http://schemas.microsoft.com/office/powerpoint/2010/main" val="384873050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E"/>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p:cNvSpPr>
            <a:spLocks noGrp="1"/>
          </p:cNvSpPr>
          <p:nvPr>
            <p:ph type="dt" sz="half" idx="10"/>
          </p:nvPr>
        </p:nvSpPr>
        <p:spPr/>
        <p:txBody>
          <a:bodyPr/>
          <a:lstStyle/>
          <a:p>
            <a:fld id="{51C0E813-568C-4CCA-9DCF-C625C5D4ABEB}" type="datetimeFigureOut">
              <a:rPr lang="en-IE" smtClean="0"/>
              <a:t>10/05/2019</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02A73241-7A0D-416D-97C2-6764D170D53F}" type="slidenum">
              <a:rPr lang="en-IE" smtClean="0"/>
              <a:t>‹#›</a:t>
            </a:fld>
            <a:endParaRPr lang="en-IE"/>
          </a:p>
        </p:txBody>
      </p:sp>
    </p:spTree>
    <p:extLst>
      <p:ext uri="{BB962C8B-B14F-4D97-AF65-F5344CB8AC3E}">
        <p14:creationId xmlns:p14="http://schemas.microsoft.com/office/powerpoint/2010/main" val="34819946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IE"/>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p:cNvSpPr>
            <a:spLocks noGrp="1"/>
          </p:cNvSpPr>
          <p:nvPr>
            <p:ph type="dt" sz="half" idx="10"/>
          </p:nvPr>
        </p:nvSpPr>
        <p:spPr/>
        <p:txBody>
          <a:bodyPr/>
          <a:lstStyle/>
          <a:p>
            <a:fld id="{51C0E813-568C-4CCA-9DCF-C625C5D4ABEB}" type="datetimeFigureOut">
              <a:rPr lang="en-IE" smtClean="0"/>
              <a:t>10/05/2019</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02A73241-7A0D-416D-97C2-6764D170D53F}" type="slidenum">
              <a:rPr lang="en-IE" smtClean="0"/>
              <a:t>‹#›</a:t>
            </a:fld>
            <a:endParaRPr lang="en-IE"/>
          </a:p>
        </p:txBody>
      </p:sp>
    </p:spTree>
    <p:extLst>
      <p:ext uri="{BB962C8B-B14F-4D97-AF65-F5344CB8AC3E}">
        <p14:creationId xmlns:p14="http://schemas.microsoft.com/office/powerpoint/2010/main" val="4637469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GB"/>
              <a:t>Click to edit Master title style</a:t>
            </a:r>
          </a:p>
        </p:txBody>
      </p:sp>
      <p:sp>
        <p:nvSpPr>
          <p:cNvPr id="3" name="Rectangle 4"/>
          <p:cNvSpPr>
            <a:spLocks noGrp="1" noChangeArrowheads="1"/>
          </p:cNvSpPr>
          <p:nvPr>
            <p:ph type="dt" sz="half" idx="10"/>
          </p:nvPr>
        </p:nvSpPr>
        <p:spPr>
          <a:xfrm>
            <a:off x="457200" y="6245225"/>
            <a:ext cx="2133600" cy="476250"/>
          </a:xfrm>
          <a:prstGeom prst="rect">
            <a:avLst/>
          </a:prstGeom>
          <a:ln/>
        </p:spPr>
        <p:txBody>
          <a:bodyPr/>
          <a:lstStyle>
            <a:lvl1pPr>
              <a:defRPr/>
            </a:lvl1pPr>
          </a:lstStyle>
          <a:p>
            <a:pPr>
              <a:defRPr/>
            </a:pPr>
            <a:endParaRPr lang="en-GB" dirty="0">
              <a:solidFill>
                <a:prstClr val="black"/>
              </a:solidFill>
            </a:endParaRPr>
          </a:p>
        </p:txBody>
      </p:sp>
      <p:sp>
        <p:nvSpPr>
          <p:cNvPr id="4" name="Rectangle 5"/>
          <p:cNvSpPr>
            <a:spLocks noGrp="1" noChangeArrowheads="1"/>
          </p:cNvSpPr>
          <p:nvPr>
            <p:ph type="ftr" sz="quarter" idx="11"/>
          </p:nvPr>
        </p:nvSpPr>
        <p:spPr>
          <a:xfrm>
            <a:off x="3124200" y="6245225"/>
            <a:ext cx="2895600" cy="476250"/>
          </a:xfrm>
          <a:prstGeom prst="rect">
            <a:avLst/>
          </a:prstGeom>
          <a:ln/>
        </p:spPr>
        <p:txBody>
          <a:bodyPr/>
          <a:lstStyle>
            <a:lvl1pPr>
              <a:defRPr/>
            </a:lvl1pPr>
          </a:lstStyle>
          <a:p>
            <a:pPr>
              <a:defRPr/>
            </a:pPr>
            <a:endParaRPr lang="en-GB" dirty="0">
              <a:solidFill>
                <a:prstClr val="black"/>
              </a:solidFill>
            </a:endParaRPr>
          </a:p>
        </p:txBody>
      </p:sp>
      <p:sp>
        <p:nvSpPr>
          <p:cNvPr id="5" name="Rectangle 6"/>
          <p:cNvSpPr>
            <a:spLocks noGrp="1" noChangeArrowheads="1"/>
          </p:cNvSpPr>
          <p:nvPr>
            <p:ph type="sldNum" sz="quarter" idx="12"/>
          </p:nvPr>
        </p:nvSpPr>
        <p:spPr>
          <a:xfrm>
            <a:off x="6553200" y="6245225"/>
            <a:ext cx="2133600" cy="476250"/>
          </a:xfrm>
          <a:prstGeom prst="rect">
            <a:avLst/>
          </a:prstGeom>
          <a:ln/>
        </p:spPr>
        <p:txBody>
          <a:bodyPr/>
          <a:lstStyle>
            <a:lvl1pPr>
              <a:defRPr/>
            </a:lvl1pPr>
          </a:lstStyle>
          <a:p>
            <a:pPr>
              <a:defRPr/>
            </a:pPr>
            <a:fld id="{3D96CDCF-872E-4D2D-A167-6B0894BE5A3C}" type="slidenum">
              <a:rPr lang="en-GB">
                <a:solidFill>
                  <a:prstClr val="black"/>
                </a:solidFill>
              </a:rPr>
              <a:pPr>
                <a:defRPr/>
              </a:pPr>
              <a:t>‹#›</a:t>
            </a:fld>
            <a:endParaRPr lang="en-GB" dirty="0">
              <a:solidFill>
                <a:prstClr val="black"/>
              </a:solidFill>
            </a:endParaRPr>
          </a:p>
        </p:txBody>
      </p:sp>
    </p:spTree>
    <p:extLst>
      <p:ext uri="{BB962C8B-B14F-4D97-AF65-F5344CB8AC3E}">
        <p14:creationId xmlns:p14="http://schemas.microsoft.com/office/powerpoint/2010/main" val="1598325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IE"/>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IE"/>
          </a:p>
        </p:txBody>
      </p:sp>
      <p:sp>
        <p:nvSpPr>
          <p:cNvPr id="4" name="Date Placeholder 3"/>
          <p:cNvSpPr>
            <a:spLocks noGrp="1"/>
          </p:cNvSpPr>
          <p:nvPr>
            <p:ph type="dt" sz="half" idx="10"/>
          </p:nvPr>
        </p:nvSpPr>
        <p:spPr/>
        <p:txBody>
          <a:bodyPr/>
          <a:lstStyle/>
          <a:p>
            <a:fld id="{51C0E813-568C-4CCA-9DCF-C625C5D4ABEB}" type="datetimeFigureOut">
              <a:rPr lang="en-IE" smtClean="0"/>
              <a:t>10/05/2019</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02A73241-7A0D-416D-97C2-6764D170D53F}" type="slidenum">
              <a:rPr lang="en-IE" smtClean="0"/>
              <a:t>‹#›</a:t>
            </a:fld>
            <a:endParaRPr lang="en-IE"/>
          </a:p>
        </p:txBody>
      </p:sp>
      <p:pic>
        <p:nvPicPr>
          <p:cNvPr id="1026" name="Picture 2" descr="\\ibcfileserver\Desktop\niall.moore\Desktop\ribbons2.JP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403217" y="4953000"/>
            <a:ext cx="1761565" cy="2048435"/>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ibcfileserver\Desktop\niall.moore\Desktop\ribbons.JP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29936" y="-68416"/>
            <a:ext cx="1905000" cy="1165497"/>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F779C3B0-7A24-9844-BF02-1A7DD7B4EAB8}"/>
              </a:ext>
            </a:extLst>
          </p:cNvPr>
          <p:cNvSpPr txBox="1"/>
          <p:nvPr userDrawn="1"/>
        </p:nvSpPr>
        <p:spPr>
          <a:xfrm>
            <a:off x="8448261" y="487017"/>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7751648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E"/>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p:cNvSpPr>
            <a:spLocks noGrp="1"/>
          </p:cNvSpPr>
          <p:nvPr>
            <p:ph type="dt" sz="half" idx="10"/>
          </p:nvPr>
        </p:nvSpPr>
        <p:spPr/>
        <p:txBody>
          <a:bodyPr/>
          <a:lstStyle/>
          <a:p>
            <a:fld id="{51C0E813-568C-4CCA-9DCF-C625C5D4ABEB}" type="datetimeFigureOut">
              <a:rPr lang="en-IE" smtClean="0"/>
              <a:t>10/05/2019</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02A73241-7A0D-416D-97C2-6764D170D53F}" type="slidenum">
              <a:rPr lang="en-IE" smtClean="0"/>
              <a:t>‹#›</a:t>
            </a:fld>
            <a:endParaRPr lang="en-IE"/>
          </a:p>
        </p:txBody>
      </p:sp>
      <p:sp>
        <p:nvSpPr>
          <p:cNvPr id="7" name="TextBox 6">
            <a:extLst>
              <a:ext uri="{FF2B5EF4-FFF2-40B4-BE49-F238E27FC236}">
                <a16:creationId xmlns:a16="http://schemas.microsoft.com/office/drawing/2014/main" id="{76186E53-7204-DF4E-A4A8-881D637EBFE6}"/>
              </a:ext>
            </a:extLst>
          </p:cNvPr>
          <p:cNvSpPr txBox="1"/>
          <p:nvPr userDrawn="1"/>
        </p:nvSpPr>
        <p:spPr>
          <a:xfrm>
            <a:off x="8746435" y="188843"/>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27466240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IE"/>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1C0E813-568C-4CCA-9DCF-C625C5D4ABEB}" type="datetimeFigureOut">
              <a:rPr lang="en-IE" smtClean="0"/>
              <a:t>10/05/2019</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02A73241-7A0D-416D-97C2-6764D170D53F}" type="slidenum">
              <a:rPr lang="en-IE" smtClean="0"/>
              <a:t>‹#›</a:t>
            </a:fld>
            <a:endParaRPr lang="en-IE"/>
          </a:p>
        </p:txBody>
      </p:sp>
    </p:spTree>
    <p:extLst>
      <p:ext uri="{BB962C8B-B14F-4D97-AF65-F5344CB8AC3E}">
        <p14:creationId xmlns:p14="http://schemas.microsoft.com/office/powerpoint/2010/main" val="3108327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E"/>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Date Placeholder 4"/>
          <p:cNvSpPr>
            <a:spLocks noGrp="1"/>
          </p:cNvSpPr>
          <p:nvPr>
            <p:ph type="dt" sz="half" idx="10"/>
          </p:nvPr>
        </p:nvSpPr>
        <p:spPr/>
        <p:txBody>
          <a:bodyPr/>
          <a:lstStyle/>
          <a:p>
            <a:fld id="{51C0E813-568C-4CCA-9DCF-C625C5D4ABEB}" type="datetimeFigureOut">
              <a:rPr lang="en-IE" smtClean="0"/>
              <a:t>10/05/2019</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02A73241-7A0D-416D-97C2-6764D170D53F}" type="slidenum">
              <a:rPr lang="en-IE" smtClean="0"/>
              <a:t>‹#›</a:t>
            </a:fld>
            <a:endParaRPr lang="en-IE"/>
          </a:p>
        </p:txBody>
      </p:sp>
    </p:spTree>
    <p:extLst>
      <p:ext uri="{BB962C8B-B14F-4D97-AF65-F5344CB8AC3E}">
        <p14:creationId xmlns:p14="http://schemas.microsoft.com/office/powerpoint/2010/main" val="33875163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IE"/>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7" name="Date Placeholder 6"/>
          <p:cNvSpPr>
            <a:spLocks noGrp="1"/>
          </p:cNvSpPr>
          <p:nvPr>
            <p:ph type="dt" sz="half" idx="10"/>
          </p:nvPr>
        </p:nvSpPr>
        <p:spPr/>
        <p:txBody>
          <a:bodyPr/>
          <a:lstStyle/>
          <a:p>
            <a:fld id="{51C0E813-568C-4CCA-9DCF-C625C5D4ABEB}" type="datetimeFigureOut">
              <a:rPr lang="en-IE" smtClean="0"/>
              <a:t>10/05/2019</a:t>
            </a:fld>
            <a:endParaRPr lang="en-IE"/>
          </a:p>
        </p:txBody>
      </p:sp>
      <p:sp>
        <p:nvSpPr>
          <p:cNvPr id="8" name="Footer Placeholder 7"/>
          <p:cNvSpPr>
            <a:spLocks noGrp="1"/>
          </p:cNvSpPr>
          <p:nvPr>
            <p:ph type="ftr" sz="quarter" idx="11"/>
          </p:nvPr>
        </p:nvSpPr>
        <p:spPr/>
        <p:txBody>
          <a:bodyPr/>
          <a:lstStyle/>
          <a:p>
            <a:endParaRPr lang="en-IE"/>
          </a:p>
        </p:txBody>
      </p:sp>
      <p:sp>
        <p:nvSpPr>
          <p:cNvPr id="9" name="Slide Number Placeholder 8"/>
          <p:cNvSpPr>
            <a:spLocks noGrp="1"/>
          </p:cNvSpPr>
          <p:nvPr>
            <p:ph type="sldNum" sz="quarter" idx="12"/>
          </p:nvPr>
        </p:nvSpPr>
        <p:spPr/>
        <p:txBody>
          <a:bodyPr/>
          <a:lstStyle/>
          <a:p>
            <a:fld id="{02A73241-7A0D-416D-97C2-6764D170D53F}" type="slidenum">
              <a:rPr lang="en-IE" smtClean="0"/>
              <a:t>‹#›</a:t>
            </a:fld>
            <a:endParaRPr lang="en-IE"/>
          </a:p>
        </p:txBody>
      </p:sp>
    </p:spTree>
    <p:extLst>
      <p:ext uri="{BB962C8B-B14F-4D97-AF65-F5344CB8AC3E}">
        <p14:creationId xmlns:p14="http://schemas.microsoft.com/office/powerpoint/2010/main" val="168938479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2.xml"/><Relationship Id="rId13" Type="http://schemas.openxmlformats.org/officeDocument/2006/relationships/image" Target="../media/image4.jpeg"/><Relationship Id="rId3" Type="http://schemas.openxmlformats.org/officeDocument/2006/relationships/slideLayout" Target="../slideLayouts/slideLayout7.xml"/><Relationship Id="rId7" Type="http://schemas.openxmlformats.org/officeDocument/2006/relationships/slideLayout" Target="../slideLayouts/slideLayout11.xml"/><Relationship Id="rId12" Type="http://schemas.openxmlformats.org/officeDocument/2006/relationships/theme" Target="../theme/theme2.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slideLayout" Target="../slideLayouts/slideLayout15.xml"/><Relationship Id="rId5" Type="http://schemas.openxmlformats.org/officeDocument/2006/relationships/slideLayout" Target="../slideLayouts/slideLayout9.xml"/><Relationship Id="rId10" Type="http://schemas.openxmlformats.org/officeDocument/2006/relationships/slideLayout" Target="../slideLayouts/slideLayout14.xml"/><Relationship Id="rId4" Type="http://schemas.openxmlformats.org/officeDocument/2006/relationships/slideLayout" Target="../slideLayouts/slideLayout8.xml"/><Relationship Id="rId9" Type="http://schemas.openxmlformats.org/officeDocument/2006/relationships/slideLayout" Target="../slideLayouts/slideLayout13.xml"/><Relationship Id="rId14" Type="http://schemas.openxmlformats.org/officeDocument/2006/relationships/image" Target="../media/image5.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a:srcRect/>
          <a:stretch>
            <a:fillRect/>
          </a:stretch>
        </a:blip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EAC0663-5733-B547-AF80-216817C9A448}"/>
              </a:ext>
            </a:extLst>
          </p:cNvPr>
          <p:cNvSpPr/>
          <p:nvPr userDrawn="1"/>
        </p:nvSpPr>
        <p:spPr>
          <a:xfrm>
            <a:off x="0" y="0"/>
            <a:ext cx="9144000" cy="6858000"/>
          </a:xfrm>
          <a:prstGeom prst="rect">
            <a:avLst/>
          </a:prstGeom>
          <a:gradFill>
            <a:gsLst>
              <a:gs pos="0">
                <a:schemeClr val="bg1"/>
              </a:gs>
              <a:gs pos="0">
                <a:schemeClr val="bg1"/>
              </a:gs>
            </a:gsLs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Tree>
  </p:cSld>
  <p:clrMap bg1="lt1" tx1="dk1" bg2="lt2" tx2="dk2" accent1="accent1" accent2="accent2" accent3="accent3" accent4="accent4" accent5="accent5" accent6="accent6" hlink="hlink" folHlink="folHlink"/>
  <p:sldLayoutIdLst>
    <p:sldLayoutId id="2147483653" r:id="rId1"/>
    <p:sldLayoutId id="2147483649" r:id="rId2"/>
    <p:sldLayoutId id="2147483650" r:id="rId3"/>
    <p:sldLayoutId id="2147483652" r:id="rId4"/>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IE"/>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1C0E813-568C-4CCA-9DCF-C625C5D4ABEB}" type="datetimeFigureOut">
              <a:rPr lang="en-IE" smtClean="0"/>
              <a:t>10/05/2019</a:t>
            </a:fld>
            <a:endParaRPr lang="en-IE"/>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E"/>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2A73241-7A0D-416D-97C2-6764D170D53F}" type="slidenum">
              <a:rPr lang="en-IE" smtClean="0"/>
              <a:t>‹#›</a:t>
            </a:fld>
            <a:endParaRPr lang="en-IE"/>
          </a:p>
        </p:txBody>
      </p:sp>
      <p:pic>
        <p:nvPicPr>
          <p:cNvPr id="7" name="Picture 3" descr="\\ibcfileserver\Desktop\niall.moore\Desktop\ribbons.JPG"/>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381000" y="-15535"/>
            <a:ext cx="1644525" cy="1006136"/>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2" descr="\\ibcfileserver\Desktop\niall.moore\Desktop\ribbons2.JPG"/>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7924800" y="5410200"/>
            <a:ext cx="1361983" cy="158378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76852257"/>
      </p:ext>
    </p:extLst>
  </p:cSld>
  <p:clrMap bg1="lt1" tx1="dk1" bg2="lt2" tx2="dk2" accent1="accent1" accent2="accent2" accent3="accent3" accent4="accent4" accent5="accent5" accent6="accent6" hlink="hlink" folHlink="folHlink"/>
  <p:sldLayoutIdLst>
    <p:sldLayoutId id="2147483656" r:id="rId1"/>
    <p:sldLayoutId id="2147483657" r:id="rId2"/>
    <p:sldLayoutId id="2147483658" r:id="rId3"/>
    <p:sldLayoutId id="2147483659" r:id="rId4"/>
    <p:sldLayoutId id="2147483660" r:id="rId5"/>
    <p:sldLayoutId id="2147483661" r:id="rId6"/>
    <p:sldLayoutId id="2147483662" r:id="rId7"/>
    <p:sldLayoutId id="2147483663" r:id="rId8"/>
    <p:sldLayoutId id="2147483664" r:id="rId9"/>
    <p:sldLayoutId id="2147483665" r:id="rId10"/>
    <p:sldLayoutId id="2147483666"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6.xml"/><Relationship Id="rId4" Type="http://schemas.openxmlformats.org/officeDocument/2006/relationships/image" Target="../media/image17.sv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hyperlink" Target="https://www.safeguarding.ie/images/Pdfs/Standards/Standard%207.pdf" TargetMode="Externa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hyperlink" Target="https://www.safeguarding.ie/images/Pdfs/Standards/Standard%207.pdf" TargetMode="Externa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3400" y="2362200"/>
            <a:ext cx="8215064" cy="1077218"/>
          </a:xfrm>
          <a:prstGeom prst="rect">
            <a:avLst/>
          </a:prstGeom>
          <a:noFill/>
        </p:spPr>
        <p:txBody>
          <a:bodyPr wrap="square" rtlCol="0">
            <a:spAutoFit/>
          </a:bodyPr>
          <a:lstStyle/>
          <a:p>
            <a:pPr algn="ctr"/>
            <a:r>
              <a:rPr lang="en-US" sz="3200" b="1" dirty="0">
                <a:solidFill>
                  <a:srgbClr val="0B5323"/>
                </a:solidFill>
              </a:rPr>
              <a:t>Care and Support for Church Personnel</a:t>
            </a:r>
          </a:p>
          <a:p>
            <a:pPr algn="ctr"/>
            <a:r>
              <a:rPr lang="en-US" sz="3200" b="1" dirty="0">
                <a:solidFill>
                  <a:srgbClr val="0B5323"/>
                </a:solidFill>
              </a:rPr>
              <a:t>15th May 2019</a:t>
            </a:r>
          </a:p>
        </p:txBody>
      </p:sp>
      <p:sp>
        <p:nvSpPr>
          <p:cNvPr id="3" name="Subtitle 2">
            <a:extLst>
              <a:ext uri="{FF2B5EF4-FFF2-40B4-BE49-F238E27FC236}">
                <a16:creationId xmlns:a16="http://schemas.microsoft.com/office/drawing/2014/main" id="{1EAA0C4A-665B-2145-B320-0E2E1254A34E}"/>
              </a:ext>
            </a:extLst>
          </p:cNvPr>
          <p:cNvSpPr>
            <a:spLocks noGrp="1"/>
          </p:cNvSpPr>
          <p:nvPr>
            <p:ph type="subTitle" idx="1"/>
          </p:nvPr>
        </p:nvSpPr>
        <p:spPr/>
        <p:txBody>
          <a:bodyPr/>
          <a:lstStyle/>
          <a:p>
            <a:endParaRPr lang="en-GB"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68524" y="2348880"/>
            <a:ext cx="7206952" cy="584775"/>
          </a:xfrm>
          <a:prstGeom prst="rect">
            <a:avLst/>
          </a:prstGeom>
          <a:noFill/>
        </p:spPr>
        <p:txBody>
          <a:bodyPr wrap="square" rtlCol="0">
            <a:spAutoFit/>
          </a:bodyPr>
          <a:lstStyle/>
          <a:p>
            <a:pPr algn="ctr"/>
            <a:r>
              <a:rPr lang="en-US" sz="3200" b="1" dirty="0">
                <a:solidFill>
                  <a:srgbClr val="0B5323"/>
                </a:solidFill>
              </a:rPr>
              <a:t>Questions and Answers</a:t>
            </a:r>
          </a:p>
        </p:txBody>
      </p:sp>
    </p:spTree>
    <p:extLst>
      <p:ext uri="{BB962C8B-B14F-4D97-AF65-F5344CB8AC3E}">
        <p14:creationId xmlns:p14="http://schemas.microsoft.com/office/powerpoint/2010/main" val="4612318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68524" y="3136612"/>
            <a:ext cx="7206952" cy="584775"/>
          </a:xfrm>
          <a:prstGeom prst="rect">
            <a:avLst/>
          </a:prstGeom>
          <a:noFill/>
        </p:spPr>
        <p:txBody>
          <a:bodyPr wrap="square" rtlCol="0">
            <a:spAutoFit/>
          </a:bodyPr>
          <a:lstStyle/>
          <a:p>
            <a:pPr algn="ctr"/>
            <a:r>
              <a:rPr lang="en-US" sz="3200" b="1" dirty="0">
                <a:solidFill>
                  <a:srgbClr val="0B5323"/>
                </a:solidFill>
              </a:rPr>
              <a:t>BREAK</a:t>
            </a:r>
          </a:p>
        </p:txBody>
      </p:sp>
    </p:spTree>
    <p:extLst>
      <p:ext uri="{BB962C8B-B14F-4D97-AF65-F5344CB8AC3E}">
        <p14:creationId xmlns:p14="http://schemas.microsoft.com/office/powerpoint/2010/main" val="28973509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68524" y="2348880"/>
            <a:ext cx="7206952" cy="1077218"/>
          </a:xfrm>
          <a:prstGeom prst="rect">
            <a:avLst/>
          </a:prstGeom>
          <a:noFill/>
        </p:spPr>
        <p:txBody>
          <a:bodyPr wrap="square" rtlCol="0">
            <a:spAutoFit/>
          </a:bodyPr>
          <a:lstStyle/>
          <a:p>
            <a:pPr algn="ctr"/>
            <a:r>
              <a:rPr lang="en-US" sz="3200" b="1" dirty="0">
                <a:solidFill>
                  <a:srgbClr val="0B5323"/>
                </a:solidFill>
              </a:rPr>
              <a:t>Supervision as a means of Support</a:t>
            </a:r>
          </a:p>
          <a:p>
            <a:pPr algn="ctr"/>
            <a:r>
              <a:rPr lang="en-US" sz="3200" b="1" dirty="0">
                <a:solidFill>
                  <a:srgbClr val="0B5323"/>
                </a:solidFill>
              </a:rPr>
              <a:t>Colette Stevenson</a:t>
            </a:r>
          </a:p>
        </p:txBody>
      </p:sp>
    </p:spTree>
    <p:extLst>
      <p:ext uri="{BB962C8B-B14F-4D97-AF65-F5344CB8AC3E}">
        <p14:creationId xmlns:p14="http://schemas.microsoft.com/office/powerpoint/2010/main" val="36539880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68524" y="2348880"/>
            <a:ext cx="7206952" cy="584775"/>
          </a:xfrm>
          <a:prstGeom prst="rect">
            <a:avLst/>
          </a:prstGeom>
          <a:noFill/>
        </p:spPr>
        <p:txBody>
          <a:bodyPr wrap="square" rtlCol="0">
            <a:spAutoFit/>
          </a:bodyPr>
          <a:lstStyle/>
          <a:p>
            <a:pPr algn="ctr"/>
            <a:r>
              <a:rPr lang="en-US" sz="3200" b="1" dirty="0">
                <a:solidFill>
                  <a:srgbClr val="0B5323"/>
                </a:solidFill>
              </a:rPr>
              <a:t>What is supervision?</a:t>
            </a:r>
          </a:p>
        </p:txBody>
      </p:sp>
    </p:spTree>
    <p:extLst>
      <p:ext uri="{BB962C8B-B14F-4D97-AF65-F5344CB8AC3E}">
        <p14:creationId xmlns:p14="http://schemas.microsoft.com/office/powerpoint/2010/main" val="395787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68524" y="2348880"/>
            <a:ext cx="7206952" cy="3539430"/>
          </a:xfrm>
          <a:prstGeom prst="rect">
            <a:avLst/>
          </a:prstGeom>
          <a:noFill/>
        </p:spPr>
        <p:txBody>
          <a:bodyPr wrap="square" rtlCol="0">
            <a:spAutoFit/>
          </a:bodyPr>
          <a:lstStyle/>
          <a:p>
            <a:pPr algn="ctr"/>
            <a:r>
              <a:rPr lang="en-GB" sz="3200" b="1" dirty="0"/>
              <a:t>‘</a:t>
            </a:r>
            <a:r>
              <a:rPr lang="en-IE" sz="3200" b="1" dirty="0"/>
              <a:t>to direct or oversee the performance or operation of;</a:t>
            </a:r>
            <a:br>
              <a:rPr lang="en-IE" sz="3200" dirty="0"/>
            </a:br>
            <a:r>
              <a:rPr lang="en-IE" sz="3200" b="1" dirty="0"/>
              <a:t>to watch over so as to maintain order, etc.’</a:t>
            </a:r>
          </a:p>
          <a:p>
            <a:pPr algn="ctr"/>
            <a:endParaRPr lang="en-IE" sz="3200" b="1" dirty="0"/>
          </a:p>
          <a:p>
            <a:pPr algn="ctr"/>
            <a:endParaRPr lang="en-IE" sz="3200" b="1" dirty="0"/>
          </a:p>
          <a:p>
            <a:pPr algn="ctr"/>
            <a:r>
              <a:rPr lang="en-IE" sz="3200" dirty="0"/>
              <a:t>Oxford English Dictionary</a:t>
            </a:r>
            <a:endParaRPr lang="en-US" sz="3200" b="1" dirty="0">
              <a:solidFill>
                <a:srgbClr val="0B5323"/>
              </a:solidFill>
            </a:endParaRPr>
          </a:p>
        </p:txBody>
      </p:sp>
    </p:spTree>
    <p:extLst>
      <p:ext uri="{BB962C8B-B14F-4D97-AF65-F5344CB8AC3E}">
        <p14:creationId xmlns:p14="http://schemas.microsoft.com/office/powerpoint/2010/main" val="42503011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68524" y="1628800"/>
            <a:ext cx="7206952" cy="4524315"/>
          </a:xfrm>
          <a:prstGeom prst="rect">
            <a:avLst/>
          </a:prstGeom>
          <a:noFill/>
        </p:spPr>
        <p:txBody>
          <a:bodyPr wrap="square" rtlCol="0">
            <a:spAutoFit/>
          </a:bodyPr>
          <a:lstStyle/>
          <a:p>
            <a:r>
              <a:rPr lang="en-GB" sz="3200" dirty="0"/>
              <a:t>Developed alongside of therapy initially</a:t>
            </a:r>
          </a:p>
          <a:p>
            <a:r>
              <a:rPr lang="en-GB" sz="3200" dirty="0"/>
              <a:t>Roots in apprenticeship model</a:t>
            </a:r>
          </a:p>
          <a:p>
            <a:r>
              <a:rPr lang="en-GB" sz="3200" dirty="0"/>
              <a:t>Three stages of development:</a:t>
            </a:r>
          </a:p>
          <a:p>
            <a:pPr marL="457200" indent="-457200">
              <a:buFont typeface="Arial" panose="020B0604020202020204" pitchFamily="34" charset="0"/>
              <a:buChar char="•"/>
            </a:pPr>
            <a:r>
              <a:rPr lang="en-GB" sz="3200" dirty="0"/>
              <a:t>In 1920’s as psychoanalytic tradition developed</a:t>
            </a:r>
          </a:p>
          <a:p>
            <a:pPr marL="457200" indent="-457200">
              <a:buFont typeface="Arial" panose="020B0604020202020204" pitchFamily="34" charset="0"/>
              <a:buChar char="•"/>
            </a:pPr>
            <a:r>
              <a:rPr lang="en-GB" sz="3200" dirty="0"/>
              <a:t>In 1950’s as other therapies emerged</a:t>
            </a:r>
          </a:p>
          <a:p>
            <a:pPr marL="457200" indent="-457200">
              <a:buFont typeface="Arial" panose="020B0604020202020204" pitchFamily="34" charset="0"/>
              <a:buChar char="•"/>
            </a:pPr>
            <a:r>
              <a:rPr lang="en-GB" sz="3200" dirty="0"/>
              <a:t>In 1970’s as it began to emerge as a learning activity for all types of professionals who work with people </a:t>
            </a:r>
          </a:p>
        </p:txBody>
      </p:sp>
      <p:sp>
        <p:nvSpPr>
          <p:cNvPr id="2" name="Rectangle 1">
            <a:extLst>
              <a:ext uri="{FF2B5EF4-FFF2-40B4-BE49-F238E27FC236}">
                <a16:creationId xmlns:a16="http://schemas.microsoft.com/office/drawing/2014/main" id="{B55C9D34-5DCD-A041-95D2-DF710FAF941B}"/>
              </a:ext>
            </a:extLst>
          </p:cNvPr>
          <p:cNvSpPr/>
          <p:nvPr/>
        </p:nvSpPr>
        <p:spPr>
          <a:xfrm>
            <a:off x="3022825" y="381719"/>
            <a:ext cx="3098349" cy="646331"/>
          </a:xfrm>
          <a:prstGeom prst="rect">
            <a:avLst/>
          </a:prstGeom>
        </p:spPr>
        <p:txBody>
          <a:bodyPr wrap="none">
            <a:spAutoFit/>
          </a:bodyPr>
          <a:lstStyle/>
          <a:p>
            <a:r>
              <a:rPr lang="en-GB" sz="3600" dirty="0"/>
              <a:t>Historical Roots</a:t>
            </a:r>
            <a:endParaRPr lang="en-US" sz="3600" dirty="0"/>
          </a:p>
        </p:txBody>
      </p:sp>
    </p:spTree>
    <p:extLst>
      <p:ext uri="{BB962C8B-B14F-4D97-AF65-F5344CB8AC3E}">
        <p14:creationId xmlns:p14="http://schemas.microsoft.com/office/powerpoint/2010/main" val="3998682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68524" y="1628800"/>
            <a:ext cx="7206952" cy="4154984"/>
          </a:xfrm>
          <a:prstGeom prst="rect">
            <a:avLst/>
          </a:prstGeom>
          <a:noFill/>
        </p:spPr>
        <p:txBody>
          <a:bodyPr wrap="square" rtlCol="0">
            <a:spAutoFit/>
          </a:bodyPr>
          <a:lstStyle/>
          <a:p>
            <a:pPr marL="342900" indent="-342900">
              <a:buFont typeface="Arial" panose="020B0604020202020204" pitchFamily="34" charset="0"/>
              <a:buChar char="•"/>
            </a:pPr>
            <a:r>
              <a:rPr lang="en-GB" sz="2400" dirty="0"/>
              <a:t>An arrangement to discuss your work regularly with another person formally and informally</a:t>
            </a:r>
          </a:p>
          <a:p>
            <a:pPr marL="342900" indent="-342900">
              <a:buFont typeface="Arial" panose="020B0604020202020204" pitchFamily="34" charset="0"/>
              <a:buChar char="•"/>
            </a:pPr>
            <a:r>
              <a:rPr lang="en-GB" sz="2400" dirty="0"/>
              <a:t>Supervision is designed for you to work together to ensure and develop the efficacy of working situations</a:t>
            </a:r>
          </a:p>
          <a:p>
            <a:pPr marL="342900" indent="-342900">
              <a:buFont typeface="Arial" panose="020B0604020202020204" pitchFamily="34" charset="0"/>
              <a:buChar char="•"/>
            </a:pPr>
            <a:r>
              <a:rPr lang="en-GB" sz="2400" dirty="0"/>
              <a:t>It will gather the actions and behaviours and feelings about the work, together with the supervisor’s reactions, comments and challenges</a:t>
            </a:r>
          </a:p>
          <a:p>
            <a:pPr marL="342900" indent="-342900">
              <a:buFont typeface="Arial" panose="020B0604020202020204" pitchFamily="34" charset="0"/>
              <a:buChar char="•"/>
            </a:pPr>
            <a:r>
              <a:rPr lang="en-GB" sz="2400" dirty="0"/>
              <a:t>It is a practice that is bounded by an explicit contract that emphasises that the needs of the person being ministered to take priority.</a:t>
            </a:r>
          </a:p>
          <a:p>
            <a:pPr marL="342900" indent="-342900">
              <a:buFont typeface="Arial" panose="020B0604020202020204" pitchFamily="34" charset="0"/>
              <a:buChar char="•"/>
            </a:pPr>
            <a:r>
              <a:rPr lang="en-GB" sz="2400" dirty="0"/>
              <a:t>It is NOT therapy</a:t>
            </a:r>
            <a:endParaRPr lang="en-IE" sz="2400" dirty="0"/>
          </a:p>
        </p:txBody>
      </p:sp>
      <p:sp>
        <p:nvSpPr>
          <p:cNvPr id="2" name="Rectangle 1">
            <a:extLst>
              <a:ext uri="{FF2B5EF4-FFF2-40B4-BE49-F238E27FC236}">
                <a16:creationId xmlns:a16="http://schemas.microsoft.com/office/drawing/2014/main" id="{B55C9D34-5DCD-A041-95D2-DF710FAF941B}"/>
              </a:ext>
            </a:extLst>
          </p:cNvPr>
          <p:cNvSpPr/>
          <p:nvPr/>
        </p:nvSpPr>
        <p:spPr>
          <a:xfrm>
            <a:off x="1992415" y="413700"/>
            <a:ext cx="5159169" cy="646331"/>
          </a:xfrm>
          <a:prstGeom prst="rect">
            <a:avLst/>
          </a:prstGeom>
        </p:spPr>
        <p:txBody>
          <a:bodyPr wrap="none">
            <a:spAutoFit/>
          </a:bodyPr>
          <a:lstStyle/>
          <a:p>
            <a:r>
              <a:rPr lang="en-US" sz="3600" dirty="0"/>
              <a:t>A definition for the Church</a:t>
            </a:r>
          </a:p>
        </p:txBody>
      </p:sp>
    </p:spTree>
    <p:extLst>
      <p:ext uri="{BB962C8B-B14F-4D97-AF65-F5344CB8AC3E}">
        <p14:creationId xmlns:p14="http://schemas.microsoft.com/office/powerpoint/2010/main" val="32216727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67544" y="1628800"/>
            <a:ext cx="7992888" cy="3847207"/>
          </a:xfrm>
          <a:prstGeom prst="rect">
            <a:avLst/>
          </a:prstGeom>
          <a:noFill/>
        </p:spPr>
        <p:txBody>
          <a:bodyPr wrap="square" rtlCol="0">
            <a:spAutoFit/>
          </a:bodyPr>
          <a:lstStyle/>
          <a:p>
            <a:r>
              <a:rPr lang="en-GB" sz="2800" dirty="0"/>
              <a:t>1. </a:t>
            </a:r>
            <a:r>
              <a:rPr lang="en-GB" sz="2400" dirty="0"/>
              <a:t>Initially a person is chosen who:</a:t>
            </a:r>
          </a:p>
          <a:p>
            <a:pPr marL="457200" indent="-457200">
              <a:buFont typeface="Arial" pitchFamily="34" charset="0"/>
              <a:buChar char="•"/>
            </a:pPr>
            <a:r>
              <a:rPr lang="en-GB" sz="2400" dirty="0"/>
              <a:t>You believe you can relate to</a:t>
            </a:r>
          </a:p>
          <a:p>
            <a:pPr marL="457200" indent="-457200">
              <a:buFont typeface="Arial" pitchFamily="34" charset="0"/>
              <a:buChar char="•"/>
            </a:pPr>
            <a:r>
              <a:rPr lang="en-GB" sz="2400" dirty="0"/>
              <a:t>You believe you can  trust and </a:t>
            </a:r>
          </a:p>
          <a:p>
            <a:pPr marL="457200" indent="-457200">
              <a:buFont typeface="Arial" pitchFamily="34" charset="0"/>
              <a:buChar char="•"/>
            </a:pPr>
            <a:r>
              <a:rPr lang="en-GB" sz="2400" dirty="0"/>
              <a:t>Has the right skills for what you need</a:t>
            </a:r>
            <a:endParaRPr lang="en-IE" sz="2400" dirty="0"/>
          </a:p>
          <a:p>
            <a:endParaRPr lang="en-GB" sz="2400" dirty="0"/>
          </a:p>
          <a:p>
            <a:r>
              <a:rPr lang="en-GB" sz="2400" dirty="0"/>
              <a:t>2. A contract or written agreement is produced which covers:</a:t>
            </a:r>
            <a:endParaRPr lang="en-IE" sz="2400" dirty="0"/>
          </a:p>
          <a:p>
            <a:pPr marL="457200" indent="-457200">
              <a:buFont typeface="Arial" pitchFamily="34" charset="0"/>
              <a:buChar char="•"/>
            </a:pPr>
            <a:r>
              <a:rPr lang="en-GB" sz="2400" dirty="0"/>
              <a:t>Costs</a:t>
            </a:r>
            <a:endParaRPr lang="en-IE" sz="2400" dirty="0"/>
          </a:p>
          <a:p>
            <a:pPr marL="457200" indent="-457200">
              <a:buFont typeface="Arial" pitchFamily="34" charset="0"/>
              <a:buChar char="•"/>
            </a:pPr>
            <a:r>
              <a:rPr lang="en-GB" sz="2400" dirty="0"/>
              <a:t>Frequency of supervision</a:t>
            </a:r>
            <a:endParaRPr lang="en-IE" sz="2400" dirty="0"/>
          </a:p>
          <a:p>
            <a:pPr marL="457200" indent="-457200">
              <a:buFont typeface="Arial" pitchFamily="34" charset="0"/>
              <a:buChar char="•"/>
            </a:pPr>
            <a:r>
              <a:rPr lang="en-IE" sz="2400" dirty="0"/>
              <a:t>Meeting place</a:t>
            </a:r>
          </a:p>
          <a:p>
            <a:pPr marL="457200" indent="-457200">
              <a:buFont typeface="Arial" pitchFamily="34" charset="0"/>
              <a:buChar char="•"/>
            </a:pPr>
            <a:r>
              <a:rPr lang="en-IE" sz="2400" dirty="0"/>
              <a:t>Confidentiality</a:t>
            </a:r>
          </a:p>
        </p:txBody>
      </p:sp>
      <p:sp>
        <p:nvSpPr>
          <p:cNvPr id="2" name="Rectangle 1">
            <a:extLst>
              <a:ext uri="{FF2B5EF4-FFF2-40B4-BE49-F238E27FC236}">
                <a16:creationId xmlns:a16="http://schemas.microsoft.com/office/drawing/2014/main" id="{B55C9D34-5DCD-A041-95D2-DF710FAF941B}"/>
              </a:ext>
            </a:extLst>
          </p:cNvPr>
          <p:cNvSpPr/>
          <p:nvPr/>
        </p:nvSpPr>
        <p:spPr>
          <a:xfrm>
            <a:off x="1992415" y="413700"/>
            <a:ext cx="5560433" cy="646331"/>
          </a:xfrm>
          <a:prstGeom prst="rect">
            <a:avLst/>
          </a:prstGeom>
        </p:spPr>
        <p:txBody>
          <a:bodyPr wrap="none">
            <a:spAutoFit/>
          </a:bodyPr>
          <a:lstStyle/>
          <a:p>
            <a:r>
              <a:rPr lang="en-US" sz="3600" dirty="0"/>
              <a:t>How does the process work?</a:t>
            </a:r>
          </a:p>
        </p:txBody>
      </p:sp>
    </p:spTree>
    <p:extLst>
      <p:ext uri="{BB962C8B-B14F-4D97-AF65-F5344CB8AC3E}">
        <p14:creationId xmlns:p14="http://schemas.microsoft.com/office/powerpoint/2010/main" val="25299317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79512" y="1484784"/>
            <a:ext cx="7995964" cy="4524315"/>
          </a:xfrm>
          <a:prstGeom prst="rect">
            <a:avLst/>
          </a:prstGeom>
          <a:noFill/>
        </p:spPr>
        <p:txBody>
          <a:bodyPr wrap="square" rtlCol="0">
            <a:spAutoFit/>
          </a:bodyPr>
          <a:lstStyle/>
          <a:p>
            <a:pPr lvl="0"/>
            <a:r>
              <a:rPr lang="en-IE" sz="2400" dirty="0"/>
              <a:t>3.</a:t>
            </a:r>
            <a:r>
              <a:rPr lang="en-GB" sz="2400" dirty="0"/>
              <a:t> At The Session</a:t>
            </a:r>
          </a:p>
          <a:p>
            <a:pPr marL="342900" lvl="0" indent="-342900">
              <a:buFont typeface="Arial" pitchFamily="34" charset="0"/>
              <a:buChar char="•"/>
            </a:pPr>
            <a:r>
              <a:rPr lang="en-GB" sz="2400" dirty="0"/>
              <a:t>Supervisee submits relevant issues that emerged in their work especially issues that were difficult to deal with</a:t>
            </a:r>
            <a:endParaRPr lang="en-IE" sz="2400" dirty="0"/>
          </a:p>
          <a:p>
            <a:pPr marL="342900" lvl="0" indent="-342900">
              <a:buFont typeface="Arial" pitchFamily="34" charset="0"/>
              <a:buChar char="•"/>
            </a:pPr>
            <a:r>
              <a:rPr lang="en-GB" sz="2400" dirty="0"/>
              <a:t>Supervisor encourages them to look at other possible ways of responding</a:t>
            </a:r>
            <a:endParaRPr lang="en-IE" sz="2400" dirty="0"/>
          </a:p>
          <a:p>
            <a:pPr marL="1257300" lvl="2" indent="-342900">
              <a:buFont typeface="Arial" pitchFamily="34" charset="0"/>
              <a:buChar char="•"/>
            </a:pPr>
            <a:r>
              <a:rPr lang="en-GB" sz="2400" dirty="0"/>
              <a:t>What was happening to supervisee as they worked?</a:t>
            </a:r>
            <a:endParaRPr lang="en-IE" sz="2400" dirty="0"/>
          </a:p>
          <a:p>
            <a:pPr marL="1257300" lvl="2" indent="-342900">
              <a:buFont typeface="Arial" pitchFamily="34" charset="0"/>
              <a:buChar char="•"/>
            </a:pPr>
            <a:r>
              <a:rPr lang="en-GB" sz="2400" dirty="0"/>
              <a:t>What was the relationship like?</a:t>
            </a:r>
          </a:p>
          <a:p>
            <a:pPr marL="342900" indent="-342900">
              <a:buFont typeface="Arial" pitchFamily="34" charset="0"/>
              <a:buChar char="•"/>
            </a:pPr>
            <a:r>
              <a:rPr lang="en-GB" sz="2400" dirty="0"/>
              <a:t>Targets are set for the next session</a:t>
            </a:r>
            <a:endParaRPr lang="en-IE" sz="2400" dirty="0"/>
          </a:p>
          <a:p>
            <a:r>
              <a:rPr lang="en-IE" sz="2400" dirty="0"/>
              <a:t> </a:t>
            </a:r>
          </a:p>
          <a:p>
            <a:r>
              <a:rPr lang="en-IE" sz="2400" dirty="0"/>
              <a:t>4. Periodic Review</a:t>
            </a:r>
          </a:p>
          <a:p>
            <a:pPr marL="342900" indent="-342900">
              <a:buFont typeface="Arial" pitchFamily="34" charset="0"/>
              <a:buChar char="•"/>
            </a:pPr>
            <a:r>
              <a:rPr lang="en-IE" sz="2400" dirty="0"/>
              <a:t>Set milestones are agreed when the supervision process will be evaluated</a:t>
            </a:r>
          </a:p>
        </p:txBody>
      </p:sp>
      <p:sp>
        <p:nvSpPr>
          <p:cNvPr id="2" name="Rectangle 1">
            <a:extLst>
              <a:ext uri="{FF2B5EF4-FFF2-40B4-BE49-F238E27FC236}">
                <a16:creationId xmlns:a16="http://schemas.microsoft.com/office/drawing/2014/main" id="{B55C9D34-5DCD-A041-95D2-DF710FAF941B}"/>
              </a:ext>
            </a:extLst>
          </p:cNvPr>
          <p:cNvSpPr/>
          <p:nvPr/>
        </p:nvSpPr>
        <p:spPr>
          <a:xfrm>
            <a:off x="1992415" y="413700"/>
            <a:ext cx="5560433" cy="646331"/>
          </a:xfrm>
          <a:prstGeom prst="rect">
            <a:avLst/>
          </a:prstGeom>
        </p:spPr>
        <p:txBody>
          <a:bodyPr wrap="none">
            <a:spAutoFit/>
          </a:bodyPr>
          <a:lstStyle/>
          <a:p>
            <a:r>
              <a:rPr lang="en-US" sz="3600" dirty="0"/>
              <a:t>How does the process work?</a:t>
            </a:r>
          </a:p>
        </p:txBody>
      </p:sp>
    </p:spTree>
    <p:extLst>
      <p:ext uri="{BB962C8B-B14F-4D97-AF65-F5344CB8AC3E}">
        <p14:creationId xmlns:p14="http://schemas.microsoft.com/office/powerpoint/2010/main" val="38551279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79512" y="1484784"/>
            <a:ext cx="7995964" cy="3046988"/>
          </a:xfrm>
          <a:prstGeom prst="rect">
            <a:avLst/>
          </a:prstGeom>
          <a:noFill/>
        </p:spPr>
        <p:txBody>
          <a:bodyPr wrap="square" rtlCol="0">
            <a:spAutoFit/>
          </a:bodyPr>
          <a:lstStyle/>
          <a:p>
            <a:endParaRPr lang="en-US" sz="2400" dirty="0">
              <a:solidFill>
                <a:schemeClr val="tx1">
                  <a:lumMod val="95000"/>
                  <a:lumOff val="5000"/>
                </a:schemeClr>
              </a:solidFill>
            </a:endParaRPr>
          </a:p>
          <a:p>
            <a:pPr marL="457200" indent="-457200">
              <a:buFont typeface="Arial" pitchFamily="34" charset="0"/>
              <a:buChar char="•"/>
            </a:pPr>
            <a:endParaRPr lang="en-US" sz="2400" dirty="0">
              <a:solidFill>
                <a:schemeClr val="tx1">
                  <a:lumMod val="95000"/>
                  <a:lumOff val="5000"/>
                </a:schemeClr>
              </a:solidFill>
            </a:endParaRPr>
          </a:p>
          <a:p>
            <a:pPr marL="457200" indent="-457200">
              <a:buFont typeface="Arial" pitchFamily="34" charset="0"/>
              <a:buChar char="•"/>
            </a:pPr>
            <a:r>
              <a:rPr lang="en-US" sz="2400" dirty="0">
                <a:solidFill>
                  <a:schemeClr val="tx1">
                    <a:lumMod val="95000"/>
                    <a:lumOff val="5000"/>
                  </a:schemeClr>
                </a:solidFill>
              </a:rPr>
              <a:t>How is it resourced</a:t>
            </a:r>
          </a:p>
          <a:p>
            <a:pPr marL="457200" indent="-457200">
              <a:buFont typeface="Arial" pitchFamily="34" charset="0"/>
              <a:buChar char="•"/>
            </a:pPr>
            <a:r>
              <a:rPr lang="en-US" sz="2400" dirty="0">
                <a:solidFill>
                  <a:schemeClr val="tx1">
                    <a:lumMod val="95000"/>
                    <a:lumOff val="5000"/>
                  </a:schemeClr>
                </a:solidFill>
              </a:rPr>
              <a:t>How is confidentiality maintained</a:t>
            </a:r>
          </a:p>
          <a:p>
            <a:pPr marL="457200" indent="-457200">
              <a:buFont typeface="Arial" pitchFamily="34" charset="0"/>
              <a:buChar char="•"/>
            </a:pPr>
            <a:r>
              <a:rPr lang="en-US" sz="2400" dirty="0">
                <a:solidFill>
                  <a:schemeClr val="tx1">
                    <a:lumMod val="95000"/>
                    <a:lumOff val="5000"/>
                  </a:schemeClr>
                </a:solidFill>
              </a:rPr>
              <a:t>Difficulty in trust</a:t>
            </a:r>
          </a:p>
          <a:p>
            <a:pPr marL="457200" indent="-457200">
              <a:buFont typeface="Arial" pitchFamily="34" charset="0"/>
              <a:buChar char="•"/>
            </a:pPr>
            <a:r>
              <a:rPr lang="en-US" sz="2400" dirty="0">
                <a:solidFill>
                  <a:schemeClr val="tx1">
                    <a:lumMod val="95000"/>
                    <a:lumOff val="5000"/>
                  </a:schemeClr>
                </a:solidFill>
              </a:rPr>
              <a:t>How are objectives set and achieved</a:t>
            </a:r>
          </a:p>
          <a:p>
            <a:pPr marL="457200" indent="-457200">
              <a:buFont typeface="Arial" pitchFamily="34" charset="0"/>
              <a:buChar char="•"/>
            </a:pPr>
            <a:r>
              <a:rPr lang="en-US" sz="2400" dirty="0">
                <a:solidFill>
                  <a:schemeClr val="tx1">
                    <a:lumMod val="95000"/>
                    <a:lumOff val="5000"/>
                  </a:schemeClr>
                </a:solidFill>
              </a:rPr>
              <a:t>How do you convert what is said </a:t>
            </a:r>
          </a:p>
          <a:p>
            <a:r>
              <a:rPr lang="en-US" sz="2400" dirty="0">
                <a:solidFill>
                  <a:schemeClr val="tx1">
                    <a:lumMod val="95000"/>
                    <a:lumOff val="5000"/>
                  </a:schemeClr>
                </a:solidFill>
              </a:rPr>
              <a:t>	in supervision to actions</a:t>
            </a:r>
          </a:p>
        </p:txBody>
      </p:sp>
      <p:sp>
        <p:nvSpPr>
          <p:cNvPr id="2" name="Rectangle 1">
            <a:extLst>
              <a:ext uri="{FF2B5EF4-FFF2-40B4-BE49-F238E27FC236}">
                <a16:creationId xmlns:a16="http://schemas.microsoft.com/office/drawing/2014/main" id="{B55C9D34-5DCD-A041-95D2-DF710FAF941B}"/>
              </a:ext>
            </a:extLst>
          </p:cNvPr>
          <p:cNvSpPr/>
          <p:nvPr/>
        </p:nvSpPr>
        <p:spPr>
          <a:xfrm>
            <a:off x="3076391" y="404664"/>
            <a:ext cx="2202206" cy="646331"/>
          </a:xfrm>
          <a:prstGeom prst="rect">
            <a:avLst/>
          </a:prstGeom>
        </p:spPr>
        <p:txBody>
          <a:bodyPr wrap="none">
            <a:spAutoFit/>
          </a:bodyPr>
          <a:lstStyle/>
          <a:p>
            <a:r>
              <a:rPr lang="en-US" sz="3600" dirty="0"/>
              <a:t>Challenges</a:t>
            </a:r>
          </a:p>
        </p:txBody>
      </p:sp>
    </p:spTree>
    <p:extLst>
      <p:ext uri="{BB962C8B-B14F-4D97-AF65-F5344CB8AC3E}">
        <p14:creationId xmlns:p14="http://schemas.microsoft.com/office/powerpoint/2010/main" val="25474872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3400" y="2362200"/>
            <a:ext cx="7206952" cy="1569660"/>
          </a:xfrm>
          <a:prstGeom prst="rect">
            <a:avLst/>
          </a:prstGeom>
          <a:noFill/>
        </p:spPr>
        <p:txBody>
          <a:bodyPr wrap="square" rtlCol="0">
            <a:spAutoFit/>
          </a:bodyPr>
          <a:lstStyle/>
          <a:p>
            <a:pPr algn="ctr"/>
            <a:r>
              <a:rPr lang="en-US" sz="3200" b="1" dirty="0">
                <a:solidFill>
                  <a:srgbClr val="0B5323"/>
                </a:solidFill>
              </a:rPr>
              <a:t>Welcome, Introductions and Prayer</a:t>
            </a:r>
          </a:p>
          <a:p>
            <a:pPr algn="ctr"/>
            <a:endParaRPr lang="en-US" sz="3200" b="1" dirty="0">
              <a:solidFill>
                <a:srgbClr val="0B5323"/>
              </a:solidFill>
            </a:endParaRPr>
          </a:p>
          <a:p>
            <a:pPr algn="ctr"/>
            <a:r>
              <a:rPr lang="en-US" sz="3200" b="1" dirty="0">
                <a:solidFill>
                  <a:srgbClr val="0B5323"/>
                </a:solidFill>
              </a:rPr>
              <a:t>Colette Stevenson</a:t>
            </a:r>
          </a:p>
        </p:txBody>
      </p:sp>
    </p:spTree>
    <p:extLst>
      <p:ext uri="{BB962C8B-B14F-4D97-AF65-F5344CB8AC3E}">
        <p14:creationId xmlns:p14="http://schemas.microsoft.com/office/powerpoint/2010/main" val="3957296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68524" y="2348880"/>
            <a:ext cx="7206952" cy="2062103"/>
          </a:xfrm>
          <a:prstGeom prst="rect">
            <a:avLst/>
          </a:prstGeom>
          <a:noFill/>
        </p:spPr>
        <p:txBody>
          <a:bodyPr wrap="square" rtlCol="0">
            <a:spAutoFit/>
          </a:bodyPr>
          <a:lstStyle/>
          <a:p>
            <a:pPr algn="ctr"/>
            <a:r>
              <a:rPr lang="en-US" sz="3200" b="1" dirty="0">
                <a:solidFill>
                  <a:srgbClr val="0B5323"/>
                </a:solidFill>
              </a:rPr>
              <a:t>Support for Religious Communities- a multi level approach</a:t>
            </a:r>
          </a:p>
          <a:p>
            <a:pPr algn="ctr"/>
            <a:endParaRPr lang="en-US" sz="3200" b="1" dirty="0">
              <a:solidFill>
                <a:srgbClr val="0B5323"/>
              </a:solidFill>
            </a:endParaRPr>
          </a:p>
          <a:p>
            <a:pPr algn="ctr"/>
            <a:r>
              <a:rPr lang="en-US" sz="3200" b="1" dirty="0">
                <a:solidFill>
                  <a:srgbClr val="0B5323"/>
                </a:solidFill>
              </a:rPr>
              <a:t>Saoirse Fox</a:t>
            </a:r>
          </a:p>
        </p:txBody>
      </p:sp>
    </p:spTree>
    <p:extLst>
      <p:ext uri="{BB962C8B-B14F-4D97-AF65-F5344CB8AC3E}">
        <p14:creationId xmlns:p14="http://schemas.microsoft.com/office/powerpoint/2010/main" val="16700279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68524" y="3136612"/>
            <a:ext cx="7206952" cy="584775"/>
          </a:xfrm>
          <a:prstGeom prst="rect">
            <a:avLst/>
          </a:prstGeom>
          <a:noFill/>
        </p:spPr>
        <p:txBody>
          <a:bodyPr wrap="square" rtlCol="0">
            <a:spAutoFit/>
          </a:bodyPr>
          <a:lstStyle/>
          <a:p>
            <a:pPr algn="ctr"/>
            <a:r>
              <a:rPr lang="en-US" sz="3200" b="1" dirty="0">
                <a:solidFill>
                  <a:srgbClr val="0B5323"/>
                </a:solidFill>
              </a:rPr>
              <a:t>LUNCH</a:t>
            </a:r>
          </a:p>
        </p:txBody>
      </p:sp>
    </p:spTree>
    <p:extLst>
      <p:ext uri="{BB962C8B-B14F-4D97-AF65-F5344CB8AC3E}">
        <p14:creationId xmlns:p14="http://schemas.microsoft.com/office/powerpoint/2010/main" val="39897045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68524" y="2348880"/>
            <a:ext cx="7206952" cy="584775"/>
          </a:xfrm>
          <a:prstGeom prst="rect">
            <a:avLst/>
          </a:prstGeom>
          <a:noFill/>
        </p:spPr>
        <p:txBody>
          <a:bodyPr wrap="square" rtlCol="0">
            <a:spAutoFit/>
          </a:bodyPr>
          <a:lstStyle/>
          <a:p>
            <a:pPr algn="ctr"/>
            <a:r>
              <a:rPr lang="en-US" sz="3200" b="1" dirty="0">
                <a:solidFill>
                  <a:srgbClr val="0B5323"/>
                </a:solidFill>
              </a:rPr>
              <a:t>Support for Parishes and Lay Faithful</a:t>
            </a:r>
          </a:p>
        </p:txBody>
      </p:sp>
    </p:spTree>
    <p:extLst>
      <p:ext uri="{BB962C8B-B14F-4D97-AF65-F5344CB8AC3E}">
        <p14:creationId xmlns:p14="http://schemas.microsoft.com/office/powerpoint/2010/main" val="131113968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719470" y="332656"/>
            <a:ext cx="1794081" cy="646331"/>
          </a:xfrm>
          <a:prstGeom prst="rect">
            <a:avLst/>
          </a:prstGeom>
          <a:noFill/>
        </p:spPr>
        <p:txBody>
          <a:bodyPr wrap="none" rtlCol="0">
            <a:spAutoFit/>
          </a:bodyPr>
          <a:lstStyle/>
          <a:p>
            <a:r>
              <a:rPr lang="en-US" sz="3600" dirty="0">
                <a:solidFill>
                  <a:srgbClr val="0B5323"/>
                </a:solidFill>
              </a:rPr>
              <a:t>Scenario</a:t>
            </a:r>
          </a:p>
        </p:txBody>
      </p:sp>
      <p:sp>
        <p:nvSpPr>
          <p:cNvPr id="5" name="TextBox 4">
            <a:extLst>
              <a:ext uri="{FF2B5EF4-FFF2-40B4-BE49-F238E27FC236}">
                <a16:creationId xmlns:a16="http://schemas.microsoft.com/office/drawing/2014/main" id="{3A2D693C-50CE-BF4D-8D23-1F25331EA649}"/>
              </a:ext>
            </a:extLst>
          </p:cNvPr>
          <p:cNvSpPr txBox="1"/>
          <p:nvPr/>
        </p:nvSpPr>
        <p:spPr>
          <a:xfrm>
            <a:off x="609599" y="1412776"/>
            <a:ext cx="8013822" cy="4524315"/>
          </a:xfrm>
          <a:prstGeom prst="rect">
            <a:avLst/>
          </a:prstGeom>
          <a:noFill/>
        </p:spPr>
        <p:txBody>
          <a:bodyPr wrap="square" rtlCol="0">
            <a:spAutoFit/>
          </a:bodyPr>
          <a:lstStyle/>
          <a:p>
            <a:r>
              <a:rPr lang="en-GB" dirty="0"/>
              <a:t>A high profile parish priest Fr Murphy has been stepped aside pending for a number of months during an investigation of a credible allegation of abuse.  You are the Church authority</a:t>
            </a:r>
          </a:p>
          <a:p>
            <a:endParaRPr lang="en-GB" dirty="0"/>
          </a:p>
          <a:p>
            <a:r>
              <a:rPr lang="en-GB" dirty="0"/>
              <a:t>This has played out very publicly in the local newspapers, and this priest is a senior member of the diocesan clergy.  The majority of priests are supportive of him, and have taken the step of asking for public prayers for Fr Murphy at a number of masses over the last few months while the investigation has been ongoing.</a:t>
            </a:r>
          </a:p>
          <a:p>
            <a:endParaRPr lang="en-GB" dirty="0"/>
          </a:p>
          <a:p>
            <a:r>
              <a:rPr lang="en-GB" dirty="0"/>
              <a:t>The parish in which he was the parish priest are for the most part completely in support of Fr Murphy, they have put forward petitions for his reinstatement, and have walked out of masses which you have celebrated.</a:t>
            </a:r>
          </a:p>
          <a:p>
            <a:endParaRPr lang="en-GB" dirty="0"/>
          </a:p>
          <a:p>
            <a:r>
              <a:rPr lang="en-GB" dirty="0"/>
              <a:t>A number of local safeguarding representatives have now given up their role as they feel, that they don’t want to be ‘falsely accused’ in the way that Fr Murphy has been. </a:t>
            </a:r>
          </a:p>
        </p:txBody>
      </p:sp>
    </p:spTree>
    <p:extLst>
      <p:ext uri="{BB962C8B-B14F-4D97-AF65-F5344CB8AC3E}">
        <p14:creationId xmlns:p14="http://schemas.microsoft.com/office/powerpoint/2010/main" val="31960394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35555856-9970-4BC3-9AA9-6A917F53AF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72955" y="1122302"/>
            <a:ext cx="5370815" cy="5735697"/>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a:ea typeface="+mn-ea"/>
              <a:cs typeface="+mn-cs"/>
            </a:endParaRPr>
          </a:p>
        </p:txBody>
      </p:sp>
      <p:pic>
        <p:nvPicPr>
          <p:cNvPr id="21" name="Picture 20">
            <a:extLst>
              <a:ext uri="{FF2B5EF4-FFF2-40B4-BE49-F238E27FC236}">
                <a16:creationId xmlns:a16="http://schemas.microsoft.com/office/drawing/2014/main" id="{7F487851-BFAF-46D8-A1ED-50CAD6E46F59}"/>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r="10325"/>
          <a:stretch/>
        </p:blipFill>
        <p:spPr>
          <a:xfrm flipH="1">
            <a:off x="0" y="1122301"/>
            <a:ext cx="9144000" cy="5750526"/>
          </a:xfrm>
          <a:prstGeom prst="rect">
            <a:avLst/>
          </a:prstGeom>
        </p:spPr>
      </p:pic>
      <p:sp>
        <p:nvSpPr>
          <p:cNvPr id="2" name="Title 1">
            <a:extLst>
              <a:ext uri="{FF2B5EF4-FFF2-40B4-BE49-F238E27FC236}">
                <a16:creationId xmlns:a16="http://schemas.microsoft.com/office/drawing/2014/main" id="{6A63D971-6753-FD46-943C-825E3ED7D7DB}"/>
              </a:ext>
            </a:extLst>
          </p:cNvPr>
          <p:cNvSpPr>
            <a:spLocks noGrp="1"/>
          </p:cNvSpPr>
          <p:nvPr>
            <p:ph type="title"/>
          </p:nvPr>
        </p:nvSpPr>
        <p:spPr>
          <a:xfrm>
            <a:off x="306801" y="1295400"/>
            <a:ext cx="3604497" cy="3735561"/>
          </a:xfrm>
        </p:spPr>
        <p:txBody>
          <a:bodyPr vert="horz" lIns="91440" tIns="45720" rIns="91440" bIns="45720" rtlCol="0" anchor="t">
            <a:normAutofit fontScale="90000"/>
          </a:bodyPr>
          <a:lstStyle/>
          <a:p>
            <a:pPr>
              <a:lnSpc>
                <a:spcPct val="90000"/>
              </a:lnSpc>
            </a:pPr>
            <a:r>
              <a:rPr lang="en-US" sz="4000" kern="1200" dirty="0">
                <a:solidFill>
                  <a:srgbClr val="000000"/>
                </a:solidFill>
                <a:latin typeface="+mj-lt"/>
                <a:ea typeface="+mj-ea"/>
                <a:cs typeface="+mj-cs"/>
              </a:rPr>
              <a:t>Crisis Management</a:t>
            </a:r>
            <a:br>
              <a:rPr lang="en-US" sz="4000" kern="1200" dirty="0">
                <a:solidFill>
                  <a:srgbClr val="000000"/>
                </a:solidFill>
                <a:latin typeface="+mj-lt"/>
                <a:ea typeface="+mj-ea"/>
                <a:cs typeface="+mj-cs"/>
              </a:rPr>
            </a:br>
            <a:br>
              <a:rPr lang="en-US" sz="4000" kern="1200" dirty="0">
                <a:solidFill>
                  <a:srgbClr val="000000"/>
                </a:solidFill>
                <a:latin typeface="+mj-lt"/>
                <a:ea typeface="+mj-ea"/>
                <a:cs typeface="+mj-cs"/>
              </a:rPr>
            </a:br>
            <a:r>
              <a:rPr lang="en-US" sz="4000" kern="1200" dirty="0">
                <a:solidFill>
                  <a:srgbClr val="000000"/>
                </a:solidFill>
                <a:latin typeface="+mj-lt"/>
                <a:ea typeface="+mj-ea"/>
                <a:cs typeface="+mj-cs"/>
              </a:rPr>
              <a:t> and </a:t>
            </a:r>
            <a:br>
              <a:rPr lang="en-US" sz="4000" kern="1200" dirty="0">
                <a:solidFill>
                  <a:srgbClr val="000000"/>
                </a:solidFill>
                <a:latin typeface="+mj-lt"/>
                <a:ea typeface="+mj-ea"/>
                <a:cs typeface="+mj-cs"/>
              </a:rPr>
            </a:br>
            <a:br>
              <a:rPr lang="en-US" sz="4000" kern="1200" dirty="0">
                <a:solidFill>
                  <a:srgbClr val="000000"/>
                </a:solidFill>
                <a:latin typeface="+mj-lt"/>
                <a:ea typeface="+mj-ea"/>
                <a:cs typeface="+mj-cs"/>
              </a:rPr>
            </a:br>
            <a:r>
              <a:rPr lang="en-US" sz="4000" kern="1200" dirty="0">
                <a:solidFill>
                  <a:srgbClr val="000000"/>
                </a:solidFill>
                <a:latin typeface="+mj-lt"/>
                <a:ea typeface="+mj-ea"/>
                <a:cs typeface="+mj-cs"/>
              </a:rPr>
              <a:t>Serious Incident Reviews</a:t>
            </a:r>
          </a:p>
        </p:txBody>
      </p:sp>
      <p:sp>
        <p:nvSpPr>
          <p:cNvPr id="23" name="Freeform 50">
            <a:extLst>
              <a:ext uri="{FF2B5EF4-FFF2-40B4-BE49-F238E27FC236}">
                <a16:creationId xmlns:a16="http://schemas.microsoft.com/office/drawing/2014/main" id="{13722DD7-BA73-4776-93A3-94491FEF72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73441" y="1608355"/>
            <a:ext cx="4570559" cy="5249645"/>
          </a:xfrm>
          <a:custGeom>
            <a:avLst/>
            <a:gdLst>
              <a:gd name="connsiteX0" fmla="*/ 3299930 w 5464879"/>
              <a:gd name="connsiteY0" fmla="*/ 0 h 6276841"/>
              <a:gd name="connsiteX1" fmla="*/ 5398992 w 5464879"/>
              <a:gd name="connsiteY1" fmla="*/ 753544 h 6276841"/>
              <a:gd name="connsiteX2" fmla="*/ 5464879 w 5464879"/>
              <a:gd name="connsiteY2" fmla="*/ 813426 h 6276841"/>
              <a:gd name="connsiteX3" fmla="*/ 5464879 w 5464879"/>
              <a:gd name="connsiteY3" fmla="*/ 5786434 h 6276841"/>
              <a:gd name="connsiteX4" fmla="*/ 5398992 w 5464879"/>
              <a:gd name="connsiteY4" fmla="*/ 5846317 h 6276841"/>
              <a:gd name="connsiteX5" fmla="*/ 4872873 w 5464879"/>
              <a:gd name="connsiteY5" fmla="*/ 6201577 h 6276841"/>
              <a:gd name="connsiteX6" fmla="*/ 4716632 w 5464879"/>
              <a:gd name="connsiteY6" fmla="*/ 6276841 h 6276841"/>
              <a:gd name="connsiteX7" fmla="*/ 1883227 w 5464879"/>
              <a:gd name="connsiteY7" fmla="*/ 6276841 h 6276841"/>
              <a:gd name="connsiteX8" fmla="*/ 1726987 w 5464879"/>
              <a:gd name="connsiteY8" fmla="*/ 6201577 h 6276841"/>
              <a:gd name="connsiteX9" fmla="*/ 0 w 5464879"/>
              <a:gd name="connsiteY9" fmla="*/ 3299930 h 6276841"/>
              <a:gd name="connsiteX10" fmla="*/ 3299930 w 5464879"/>
              <a:gd name="connsiteY10" fmla="*/ 0 h 62768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464879" h="6276841">
                <a:moveTo>
                  <a:pt x="3299930" y="0"/>
                </a:moveTo>
                <a:cubicBezTo>
                  <a:pt x="4097274" y="0"/>
                  <a:pt x="4828569" y="282789"/>
                  <a:pt x="5398992" y="753544"/>
                </a:cubicBezTo>
                <a:lnTo>
                  <a:pt x="5464879" y="813426"/>
                </a:lnTo>
                <a:lnTo>
                  <a:pt x="5464879" y="5786434"/>
                </a:lnTo>
                <a:lnTo>
                  <a:pt x="5398992" y="5846317"/>
                </a:lnTo>
                <a:cubicBezTo>
                  <a:pt x="5236014" y="5980818"/>
                  <a:pt x="5059904" y="6099975"/>
                  <a:pt x="4872873" y="6201577"/>
                </a:cubicBezTo>
                <a:lnTo>
                  <a:pt x="4716632" y="6276841"/>
                </a:lnTo>
                <a:lnTo>
                  <a:pt x="1883227" y="6276841"/>
                </a:lnTo>
                <a:lnTo>
                  <a:pt x="1726987" y="6201577"/>
                </a:lnTo>
                <a:cubicBezTo>
                  <a:pt x="698316" y="5642769"/>
                  <a:pt x="0" y="4552900"/>
                  <a:pt x="0" y="3299930"/>
                </a:cubicBezTo>
                <a:cubicBezTo>
                  <a:pt x="0" y="1477429"/>
                  <a:pt x="1477429" y="0"/>
                  <a:pt x="3299930" y="0"/>
                </a:cubicBezTo>
                <a:close/>
              </a:path>
            </a:pathLst>
          </a:custGeom>
          <a:solidFill>
            <a:srgbClr val="FFFFFF"/>
          </a:solidFill>
          <a:ln>
            <a:gradFill>
              <a:gsLst>
                <a:gs pos="0">
                  <a:schemeClr val="accent1">
                    <a:lumMod val="40000"/>
                    <a:lumOff val="60000"/>
                  </a:schemeClr>
                </a:gs>
                <a:gs pos="23000">
                  <a:schemeClr val="accent1">
                    <a:lumMod val="45000"/>
                    <a:lumOff val="55000"/>
                  </a:schemeClr>
                </a:gs>
                <a:gs pos="83000">
                  <a:schemeClr val="bg2">
                    <a:lumMod val="75000"/>
                  </a:schemeClr>
                </a:gs>
                <a:gs pos="100000">
                  <a:schemeClr val="bg2">
                    <a:lumMod val="75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a:ea typeface="+mn-ea"/>
              <a:cs typeface="+mn-cs"/>
            </a:endParaRPr>
          </a:p>
        </p:txBody>
      </p:sp>
      <p:pic>
        <p:nvPicPr>
          <p:cNvPr id="7" name="Graphic 6" descr="Warning">
            <a:extLst>
              <a:ext uri="{FF2B5EF4-FFF2-40B4-BE49-F238E27FC236}">
                <a16:creationId xmlns:a16="http://schemas.microsoft.com/office/drawing/2014/main" id="{1A419A12-525F-4FF1-9000-DC25862D154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424681" y="2708150"/>
            <a:ext cx="3463967" cy="3463967"/>
          </a:xfrm>
          <a:prstGeom prst="rect">
            <a:avLst/>
          </a:prstGeom>
        </p:spPr>
      </p:pic>
    </p:spTree>
    <p:extLst>
      <p:ext uri="{BB962C8B-B14F-4D97-AF65-F5344CB8AC3E}">
        <p14:creationId xmlns:p14="http://schemas.microsoft.com/office/powerpoint/2010/main" val="302025386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Crisis Management</a:t>
            </a:r>
          </a:p>
        </p:txBody>
      </p:sp>
      <p:sp>
        <p:nvSpPr>
          <p:cNvPr id="3" name="Content Placeholder 2"/>
          <p:cNvSpPr>
            <a:spLocks noGrp="1"/>
          </p:cNvSpPr>
          <p:nvPr>
            <p:ph idx="1"/>
          </p:nvPr>
        </p:nvSpPr>
        <p:spPr/>
        <p:txBody>
          <a:bodyPr/>
          <a:lstStyle/>
          <a:p>
            <a:r>
              <a:rPr lang="en-IE" dirty="0"/>
              <a:t>What are you concerned about in relation to your future ministry and potential crises that could occur?</a:t>
            </a:r>
          </a:p>
          <a:p>
            <a:r>
              <a:rPr lang="en-IE" dirty="0"/>
              <a:t>How would you deal with them?</a:t>
            </a:r>
          </a:p>
        </p:txBody>
      </p:sp>
    </p:spTree>
    <p:extLst>
      <p:ext uri="{BB962C8B-B14F-4D97-AF65-F5344CB8AC3E}">
        <p14:creationId xmlns:p14="http://schemas.microsoft.com/office/powerpoint/2010/main" val="308909793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Crisis Management</a:t>
            </a:r>
          </a:p>
        </p:txBody>
      </p:sp>
      <p:sp>
        <p:nvSpPr>
          <p:cNvPr id="3" name="Content Placeholder 2"/>
          <p:cNvSpPr>
            <a:spLocks noGrp="1"/>
          </p:cNvSpPr>
          <p:nvPr>
            <p:ph idx="1"/>
          </p:nvPr>
        </p:nvSpPr>
        <p:spPr/>
        <p:txBody>
          <a:bodyPr>
            <a:normAutofit lnSpcReduction="10000"/>
          </a:bodyPr>
          <a:lstStyle/>
          <a:p>
            <a:r>
              <a:rPr lang="en-IE" dirty="0"/>
              <a:t>Guidance is available at this link </a:t>
            </a:r>
            <a:r>
              <a:rPr lang="en-IE" dirty="0">
                <a:hlinkClick r:id="rId2"/>
              </a:rPr>
              <a:t>https://www.safeguarding.ie/images/Pdfs/Standards/Standard%207.pdf</a:t>
            </a:r>
            <a:r>
              <a:rPr lang="en-IE" dirty="0"/>
              <a:t> (page 39)</a:t>
            </a:r>
          </a:p>
          <a:p>
            <a:r>
              <a:rPr lang="en-IE" dirty="0"/>
              <a:t>In essence you need to talk to </a:t>
            </a:r>
          </a:p>
          <a:p>
            <a:pPr lvl="1"/>
            <a:r>
              <a:rPr lang="en-IE" dirty="0"/>
              <a:t>Prepare</a:t>
            </a:r>
          </a:p>
          <a:p>
            <a:pPr lvl="1"/>
            <a:r>
              <a:rPr lang="en-IE" dirty="0"/>
              <a:t>Convene a team</a:t>
            </a:r>
          </a:p>
          <a:p>
            <a:pPr lvl="1"/>
            <a:r>
              <a:rPr lang="en-IE" dirty="0"/>
              <a:t>Meet your obligations</a:t>
            </a:r>
          </a:p>
          <a:p>
            <a:pPr lvl="1"/>
            <a:r>
              <a:rPr lang="en-IE" dirty="0"/>
              <a:t>Communicate effectively</a:t>
            </a:r>
          </a:p>
          <a:p>
            <a:pPr lvl="1"/>
            <a:r>
              <a:rPr lang="en-IE" dirty="0"/>
              <a:t>Learn from mistakes (Serious Incident Review)</a:t>
            </a:r>
          </a:p>
        </p:txBody>
      </p:sp>
    </p:spTree>
    <p:extLst>
      <p:ext uri="{BB962C8B-B14F-4D97-AF65-F5344CB8AC3E}">
        <p14:creationId xmlns:p14="http://schemas.microsoft.com/office/powerpoint/2010/main" val="40160319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Serious Incident Reviews</a:t>
            </a:r>
          </a:p>
        </p:txBody>
      </p:sp>
      <p:sp>
        <p:nvSpPr>
          <p:cNvPr id="3" name="Content Placeholder 2"/>
          <p:cNvSpPr>
            <a:spLocks noGrp="1"/>
          </p:cNvSpPr>
          <p:nvPr>
            <p:ph idx="1"/>
          </p:nvPr>
        </p:nvSpPr>
        <p:spPr/>
        <p:txBody>
          <a:bodyPr>
            <a:normAutofit/>
          </a:bodyPr>
          <a:lstStyle/>
          <a:p>
            <a:r>
              <a:rPr lang="en-IE" dirty="0"/>
              <a:t>Guidance is available at </a:t>
            </a:r>
            <a:r>
              <a:rPr lang="en-IE" dirty="0">
                <a:hlinkClick r:id="rId2"/>
              </a:rPr>
              <a:t>https://www.safeguarding.ie/images/Pdfs/Standards/Standard%207.pdf</a:t>
            </a:r>
            <a:r>
              <a:rPr lang="en-IE" dirty="0"/>
              <a:t> (Page 43)</a:t>
            </a:r>
          </a:p>
          <a:p>
            <a:r>
              <a:rPr lang="en-IE" dirty="0"/>
              <a:t>Set terms of reference</a:t>
            </a:r>
          </a:p>
          <a:p>
            <a:r>
              <a:rPr lang="en-IE" dirty="0"/>
              <a:t>Review team</a:t>
            </a:r>
          </a:p>
          <a:p>
            <a:r>
              <a:rPr lang="en-IE" dirty="0"/>
              <a:t>Carry out review</a:t>
            </a:r>
          </a:p>
          <a:p>
            <a:r>
              <a:rPr lang="en-IE" dirty="0"/>
              <a:t>Report</a:t>
            </a:r>
          </a:p>
          <a:p>
            <a:r>
              <a:rPr lang="en-IE" dirty="0"/>
              <a:t>Implement</a:t>
            </a:r>
          </a:p>
        </p:txBody>
      </p:sp>
    </p:spTree>
    <p:extLst>
      <p:ext uri="{BB962C8B-B14F-4D97-AF65-F5344CB8AC3E}">
        <p14:creationId xmlns:p14="http://schemas.microsoft.com/office/powerpoint/2010/main" val="80915777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3962611-DFD5-4092-AAFD-559E3DFCE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6616" y="0"/>
            <a:ext cx="8182719"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2270F1FA-0425-408F-9861-80BF5AFB276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4" name="TextBox 3"/>
          <p:cNvSpPr txBox="1"/>
          <p:nvPr/>
        </p:nvSpPr>
        <p:spPr>
          <a:xfrm>
            <a:off x="2284026" y="2043663"/>
            <a:ext cx="4160182" cy="2897505"/>
          </a:xfrm>
          <a:prstGeom prst="rect">
            <a:avLst/>
          </a:prstGeom>
        </p:spPr>
        <p:txBody>
          <a:bodyPr vert="horz" lIns="91440" tIns="45720" rIns="91440" bIns="45720" rtlCol="0" anchor="b">
            <a:normAutofit fontScale="92500"/>
          </a:bodyPr>
          <a:lstStyle/>
          <a:p>
            <a:pPr algn="ctr" defTabSz="914400">
              <a:lnSpc>
                <a:spcPct val="90000"/>
              </a:lnSpc>
              <a:spcBef>
                <a:spcPct val="0"/>
              </a:spcBef>
              <a:spcAft>
                <a:spcPts val="600"/>
              </a:spcAft>
            </a:pPr>
            <a:endParaRPr lang="en-US" sz="5600" b="1" kern="1200" dirty="0">
              <a:solidFill>
                <a:srgbClr val="FFFFFF"/>
              </a:solidFill>
              <a:latin typeface="+mj-lt"/>
              <a:ea typeface="+mj-ea"/>
              <a:cs typeface="+mj-cs"/>
            </a:endParaRPr>
          </a:p>
          <a:p>
            <a:pPr algn="ctr" defTabSz="914400">
              <a:lnSpc>
                <a:spcPct val="90000"/>
              </a:lnSpc>
              <a:spcBef>
                <a:spcPct val="0"/>
              </a:spcBef>
              <a:spcAft>
                <a:spcPts val="600"/>
              </a:spcAft>
            </a:pPr>
            <a:r>
              <a:rPr lang="en-US" sz="5600" b="1" kern="1200" dirty="0">
                <a:solidFill>
                  <a:srgbClr val="FFFFFF"/>
                </a:solidFill>
                <a:latin typeface="+mj-lt"/>
                <a:ea typeface="+mj-ea"/>
                <a:cs typeface="+mj-cs"/>
              </a:rPr>
              <a:t>Questions and Evaluation</a:t>
            </a:r>
          </a:p>
          <a:p>
            <a:pPr algn="ctr" defTabSz="914400">
              <a:lnSpc>
                <a:spcPct val="90000"/>
              </a:lnSpc>
              <a:spcBef>
                <a:spcPct val="0"/>
              </a:spcBef>
              <a:spcAft>
                <a:spcPts val="600"/>
              </a:spcAft>
            </a:pPr>
            <a:endParaRPr lang="en-US" sz="5600" kern="1200" dirty="0">
              <a:solidFill>
                <a:srgbClr val="FFFFFF"/>
              </a:solidFill>
              <a:latin typeface="+mj-lt"/>
              <a:ea typeface="+mj-ea"/>
              <a:cs typeface="+mj-cs"/>
            </a:endParaRPr>
          </a:p>
        </p:txBody>
      </p:sp>
    </p:spTree>
    <p:extLst>
      <p:ext uri="{BB962C8B-B14F-4D97-AF65-F5344CB8AC3E}">
        <p14:creationId xmlns:p14="http://schemas.microsoft.com/office/powerpoint/2010/main" val="20919741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09600" y="1835021"/>
            <a:ext cx="3285836" cy="646331"/>
          </a:xfrm>
          <a:prstGeom prst="rect">
            <a:avLst/>
          </a:prstGeom>
          <a:noFill/>
        </p:spPr>
        <p:txBody>
          <a:bodyPr wrap="none" rtlCol="0">
            <a:spAutoFit/>
          </a:bodyPr>
          <a:lstStyle/>
          <a:p>
            <a:r>
              <a:rPr lang="en-US" sz="3600" dirty="0">
                <a:solidFill>
                  <a:srgbClr val="0B5323"/>
                </a:solidFill>
              </a:rPr>
              <a:t>Aims for the Day</a:t>
            </a:r>
          </a:p>
        </p:txBody>
      </p:sp>
      <p:sp>
        <p:nvSpPr>
          <p:cNvPr id="6" name="TextBox 5"/>
          <p:cNvSpPr txBox="1"/>
          <p:nvPr/>
        </p:nvSpPr>
        <p:spPr>
          <a:xfrm>
            <a:off x="609600" y="2978021"/>
            <a:ext cx="8013822" cy="2308324"/>
          </a:xfrm>
          <a:prstGeom prst="rect">
            <a:avLst/>
          </a:prstGeom>
          <a:noFill/>
        </p:spPr>
        <p:txBody>
          <a:bodyPr wrap="square" rtlCol="0">
            <a:spAutoFit/>
          </a:bodyPr>
          <a:lstStyle/>
          <a:p>
            <a:r>
              <a:rPr lang="en-GB" dirty="0"/>
              <a:t>To discuss the safeguarding implications of the following:</a:t>
            </a:r>
          </a:p>
          <a:p>
            <a:endParaRPr lang="en-GB" dirty="0"/>
          </a:p>
          <a:p>
            <a:pPr marL="285750" indent="-285750">
              <a:buFont typeface="Arial" panose="020B0604020202020204" pitchFamily="34" charset="0"/>
              <a:buChar char="•"/>
            </a:pPr>
            <a:r>
              <a:rPr lang="en-GB" dirty="0"/>
              <a:t>Care and Support for Church authorities when an allegation has been received about one of their members.</a:t>
            </a:r>
          </a:p>
          <a:p>
            <a:pPr marL="285750" indent="-285750">
              <a:buFont typeface="Arial" panose="020B0604020202020204" pitchFamily="34" charset="0"/>
              <a:buChar char="•"/>
            </a:pPr>
            <a:r>
              <a:rPr lang="en-GB" dirty="0"/>
              <a:t>Care and Support for parish and religious communities when an allegation has been received about one of their members.</a:t>
            </a:r>
          </a:p>
          <a:p>
            <a:pPr marL="285750" indent="-285750">
              <a:buFont typeface="Arial" panose="020B0604020202020204" pitchFamily="34" charset="0"/>
              <a:buChar char="•"/>
            </a:pPr>
            <a:r>
              <a:rPr lang="en-GB" dirty="0"/>
              <a:t>Care and Support for members of religious communities when living with a member who has been accused.</a:t>
            </a:r>
          </a:p>
        </p:txBody>
      </p:sp>
    </p:spTree>
    <p:extLst>
      <p:ext uri="{BB962C8B-B14F-4D97-AF65-F5344CB8AC3E}">
        <p14:creationId xmlns:p14="http://schemas.microsoft.com/office/powerpoint/2010/main" val="42115105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3400" y="2362200"/>
            <a:ext cx="7206952" cy="1569660"/>
          </a:xfrm>
          <a:prstGeom prst="rect">
            <a:avLst/>
          </a:prstGeom>
          <a:noFill/>
        </p:spPr>
        <p:txBody>
          <a:bodyPr wrap="square" rtlCol="0">
            <a:spAutoFit/>
          </a:bodyPr>
          <a:lstStyle/>
          <a:p>
            <a:pPr algn="ctr"/>
            <a:r>
              <a:rPr lang="en-US" sz="3200" b="1" dirty="0">
                <a:solidFill>
                  <a:srgbClr val="0B5323"/>
                </a:solidFill>
              </a:rPr>
              <a:t>Why are we here?</a:t>
            </a:r>
          </a:p>
          <a:p>
            <a:pPr algn="ctr"/>
            <a:endParaRPr lang="en-US" sz="3200" b="1" dirty="0">
              <a:solidFill>
                <a:srgbClr val="0B5323"/>
              </a:solidFill>
            </a:endParaRPr>
          </a:p>
          <a:p>
            <a:pPr algn="ctr"/>
            <a:r>
              <a:rPr lang="en-US" sz="3200" b="1" dirty="0">
                <a:solidFill>
                  <a:srgbClr val="0B5323"/>
                </a:solidFill>
              </a:rPr>
              <a:t>Niall Moore</a:t>
            </a:r>
          </a:p>
        </p:txBody>
      </p:sp>
    </p:spTree>
    <p:extLst>
      <p:ext uri="{BB962C8B-B14F-4D97-AF65-F5344CB8AC3E}">
        <p14:creationId xmlns:p14="http://schemas.microsoft.com/office/powerpoint/2010/main" val="41417283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823AC064-BC96-4F32-8AE1-B2FD387548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283551" y="343486"/>
            <a:ext cx="8579094" cy="1844256"/>
          </a:xfrm>
          <a:prstGeom prst="rect">
            <a:avLst/>
          </a:prstGeom>
          <a:solidFill>
            <a:srgbClr val="404040"/>
          </a:solidFill>
          <a:ln w="127000" cap="sq" cmpd="thinThick">
            <a:solidFill>
              <a:srgbClr val="40404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TextBox 3"/>
          <p:cNvSpPr txBox="1"/>
          <p:nvPr/>
        </p:nvSpPr>
        <p:spPr>
          <a:xfrm>
            <a:off x="394554" y="466578"/>
            <a:ext cx="8354891" cy="930447"/>
          </a:xfrm>
          <a:prstGeom prst="rect">
            <a:avLst/>
          </a:prstGeom>
        </p:spPr>
        <p:txBody>
          <a:bodyPr vert="horz" lIns="91440" tIns="45720" rIns="91440" bIns="45720" rtlCol="0" anchor="b">
            <a:normAutofit/>
          </a:bodyPr>
          <a:lstStyle/>
          <a:p>
            <a:pPr algn="ctr" defTabSz="914400">
              <a:lnSpc>
                <a:spcPct val="90000"/>
              </a:lnSpc>
              <a:spcBef>
                <a:spcPct val="0"/>
              </a:spcBef>
              <a:spcAft>
                <a:spcPts val="600"/>
              </a:spcAft>
            </a:pPr>
            <a:r>
              <a:rPr lang="en-US" sz="4700" kern="1200">
                <a:solidFill>
                  <a:srgbClr val="FFFFFF"/>
                </a:solidFill>
                <a:latin typeface="+mj-lt"/>
                <a:ea typeface="+mj-ea"/>
                <a:cs typeface="+mj-cs"/>
              </a:rPr>
              <a:t>Standards</a:t>
            </a:r>
          </a:p>
        </p:txBody>
      </p:sp>
      <p:cxnSp>
        <p:nvCxnSpPr>
          <p:cNvPr id="11" name="Straight Connector 10">
            <a:extLst>
              <a:ext uri="{FF2B5EF4-FFF2-40B4-BE49-F238E27FC236}">
                <a16:creationId xmlns:a16="http://schemas.microsoft.com/office/drawing/2014/main" id="{7E7C77BC-7138-40B1-A15B-20F57A49462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657350" y="1448631"/>
            <a:ext cx="5829300" cy="0"/>
          </a:xfrm>
          <a:prstGeom prst="line">
            <a:avLst/>
          </a:prstGeom>
          <a:ln w="22225">
            <a:solidFill>
              <a:srgbClr val="D9D9D9"/>
            </a:solidFill>
          </a:ln>
        </p:spPr>
        <p:style>
          <a:lnRef idx="1">
            <a:schemeClr val="accent1"/>
          </a:lnRef>
          <a:fillRef idx="0">
            <a:schemeClr val="accent1"/>
          </a:fillRef>
          <a:effectRef idx="0">
            <a:schemeClr val="accent1"/>
          </a:effectRef>
          <a:fontRef idx="minor">
            <a:schemeClr val="tx1"/>
          </a:fontRef>
        </p:style>
      </p:cxnSp>
      <p:graphicFrame>
        <p:nvGraphicFramePr>
          <p:cNvPr id="2" name="Table 1">
            <a:extLst>
              <a:ext uri="{FF2B5EF4-FFF2-40B4-BE49-F238E27FC236}">
                <a16:creationId xmlns:a16="http://schemas.microsoft.com/office/drawing/2014/main" id="{5F00BA92-A268-1B42-A1F1-728F8DEEAE2D}"/>
              </a:ext>
            </a:extLst>
          </p:cNvPr>
          <p:cNvGraphicFramePr>
            <a:graphicFrameLocks noGrp="1"/>
          </p:cNvGraphicFramePr>
          <p:nvPr>
            <p:extLst>
              <p:ext uri="{D42A27DB-BD31-4B8C-83A1-F6EECF244321}">
                <p14:modId xmlns:p14="http://schemas.microsoft.com/office/powerpoint/2010/main" val="3224244993"/>
              </p:ext>
            </p:extLst>
          </p:nvPr>
        </p:nvGraphicFramePr>
        <p:xfrm>
          <a:off x="486036" y="2770958"/>
          <a:ext cx="8171928" cy="2665476"/>
        </p:xfrm>
        <a:graphic>
          <a:graphicData uri="http://schemas.openxmlformats.org/drawingml/2006/table">
            <a:tbl>
              <a:tblPr/>
              <a:tblGrid>
                <a:gridCol w="1153573">
                  <a:extLst>
                    <a:ext uri="{9D8B030D-6E8A-4147-A177-3AD203B41FA5}">
                      <a16:colId xmlns:a16="http://schemas.microsoft.com/office/drawing/2014/main" val="3386542003"/>
                    </a:ext>
                  </a:extLst>
                </a:gridCol>
                <a:gridCol w="7018355">
                  <a:extLst>
                    <a:ext uri="{9D8B030D-6E8A-4147-A177-3AD203B41FA5}">
                      <a16:colId xmlns:a16="http://schemas.microsoft.com/office/drawing/2014/main" val="545763240"/>
                    </a:ext>
                  </a:extLst>
                </a:gridCol>
              </a:tblGrid>
              <a:tr h="2443423">
                <a:tc>
                  <a:txBody>
                    <a:bodyPr/>
                    <a:lstStyle/>
                    <a:p>
                      <a:r>
                        <a:rPr lang="en-GB" sz="3300">
                          <a:effectLst/>
                          <a:latin typeface="KarminaSans" panose="02000503000000020004" pitchFamily="2" charset="77"/>
                        </a:rPr>
                        <a:t>5.6 </a:t>
                      </a:r>
                      <a:endParaRPr lang="en-GB" sz="3300">
                        <a:effectLst/>
                      </a:endParaRPr>
                    </a:p>
                  </a:txBody>
                  <a:tcPr marL="150876" marR="150876" marT="75438" marB="7543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A54F"/>
                    </a:solidFill>
                  </a:tcPr>
                </a:tc>
                <a:tc>
                  <a:txBody>
                    <a:bodyPr/>
                    <a:lstStyle/>
                    <a:p>
                      <a:r>
                        <a:rPr lang="en-GB" sz="3300" dirty="0">
                          <a:effectLst/>
                          <a:latin typeface="KarminaSans" panose="02000503000000020004" pitchFamily="2" charset="77"/>
                        </a:rPr>
                        <a:t>The Church body facilitates the provision of an appropriate level of support to all involved with the Church in relation to their responsibilities to safeguard children. </a:t>
                      </a:r>
                      <a:endParaRPr lang="en-GB" sz="3300" dirty="0">
                        <a:effectLst/>
                      </a:endParaRPr>
                    </a:p>
                  </a:txBody>
                  <a:tcPr marL="150876" marR="150876" marT="75438" marB="7543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8161028"/>
                  </a:ext>
                </a:extLst>
              </a:tr>
            </a:tbl>
          </a:graphicData>
        </a:graphic>
      </p:graphicFrame>
    </p:spTree>
    <p:extLst>
      <p:ext uri="{BB962C8B-B14F-4D97-AF65-F5344CB8AC3E}">
        <p14:creationId xmlns:p14="http://schemas.microsoft.com/office/powerpoint/2010/main" val="26312602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7D47C5E3-52B0-F243-9B89-23F48B1F2C73}"/>
              </a:ext>
            </a:extLst>
          </p:cNvPr>
          <p:cNvSpPr txBox="1"/>
          <p:nvPr/>
        </p:nvSpPr>
        <p:spPr>
          <a:xfrm>
            <a:off x="1907704" y="2132856"/>
            <a:ext cx="4968552" cy="2246769"/>
          </a:xfrm>
          <a:prstGeom prst="rect">
            <a:avLst/>
          </a:prstGeom>
          <a:noFill/>
        </p:spPr>
        <p:txBody>
          <a:bodyPr wrap="square" rtlCol="0">
            <a:spAutoFit/>
          </a:bodyPr>
          <a:lstStyle/>
          <a:p>
            <a:pPr marL="285750" indent="-285750">
              <a:buFont typeface="Arial" panose="020B0604020202020204" pitchFamily="34" charset="0"/>
              <a:buChar char="•"/>
            </a:pPr>
            <a:r>
              <a:rPr lang="en-US" sz="2800" dirty="0"/>
              <a:t>Who needs support?</a:t>
            </a:r>
          </a:p>
          <a:p>
            <a:pPr marL="285750" indent="-285750">
              <a:buFont typeface="Arial" panose="020B0604020202020204" pitchFamily="34" charset="0"/>
              <a:buChar char="•"/>
            </a:pPr>
            <a:r>
              <a:rPr lang="en-US" sz="2800" dirty="0"/>
              <a:t>What is appropriate?</a:t>
            </a:r>
          </a:p>
          <a:p>
            <a:pPr marL="285750" indent="-285750">
              <a:buFont typeface="Arial" panose="020B0604020202020204" pitchFamily="34" charset="0"/>
              <a:buChar char="•"/>
            </a:pPr>
            <a:r>
              <a:rPr lang="en-US" sz="2800" dirty="0"/>
              <a:t>Who is responsible?</a:t>
            </a:r>
          </a:p>
          <a:p>
            <a:pPr marL="285750" indent="-285750">
              <a:buFont typeface="Arial" panose="020B0604020202020204" pitchFamily="34" charset="0"/>
              <a:buChar char="•"/>
            </a:pPr>
            <a:r>
              <a:rPr lang="en-US" sz="2800" dirty="0"/>
              <a:t>How can this be evidenced?</a:t>
            </a:r>
          </a:p>
          <a:p>
            <a:pPr marL="285750" indent="-285750">
              <a:buFont typeface="Arial" panose="020B0604020202020204" pitchFamily="34" charset="0"/>
              <a:buChar char="•"/>
            </a:pPr>
            <a:r>
              <a:rPr lang="en-US" sz="2800" dirty="0"/>
              <a:t>How can it be done?</a:t>
            </a:r>
          </a:p>
        </p:txBody>
      </p:sp>
    </p:spTree>
    <p:extLst>
      <p:ext uri="{BB962C8B-B14F-4D97-AF65-F5344CB8AC3E}">
        <p14:creationId xmlns:p14="http://schemas.microsoft.com/office/powerpoint/2010/main" val="40660143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68524" y="2348880"/>
            <a:ext cx="7206952" cy="584775"/>
          </a:xfrm>
          <a:prstGeom prst="rect">
            <a:avLst/>
          </a:prstGeom>
          <a:noFill/>
        </p:spPr>
        <p:txBody>
          <a:bodyPr wrap="square" rtlCol="0">
            <a:spAutoFit/>
          </a:bodyPr>
          <a:lstStyle/>
          <a:p>
            <a:pPr algn="ctr"/>
            <a:r>
              <a:rPr lang="en-US" sz="3200" b="1" dirty="0">
                <a:solidFill>
                  <a:srgbClr val="0B5323"/>
                </a:solidFill>
              </a:rPr>
              <a:t>Support for Church authorities</a:t>
            </a:r>
          </a:p>
        </p:txBody>
      </p:sp>
    </p:spTree>
    <p:extLst>
      <p:ext uri="{BB962C8B-B14F-4D97-AF65-F5344CB8AC3E}">
        <p14:creationId xmlns:p14="http://schemas.microsoft.com/office/powerpoint/2010/main" val="13614940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3072" y="470925"/>
            <a:ext cx="3285756"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extBox 1">
            <a:extLst>
              <a:ext uri="{FF2B5EF4-FFF2-40B4-BE49-F238E27FC236}">
                <a16:creationId xmlns:a16="http://schemas.microsoft.com/office/drawing/2014/main" id="{E38D4414-D948-6242-A304-78C7091B8206}"/>
              </a:ext>
            </a:extLst>
          </p:cNvPr>
          <p:cNvSpPr txBox="1"/>
          <p:nvPr/>
        </p:nvSpPr>
        <p:spPr>
          <a:xfrm>
            <a:off x="647271" y="1012004"/>
            <a:ext cx="2562119" cy="4795408"/>
          </a:xfrm>
          <a:prstGeom prst="rect">
            <a:avLst/>
          </a:prstGeom>
        </p:spPr>
        <p:txBody>
          <a:bodyPr vert="horz" lIns="91440" tIns="45720" rIns="91440" bIns="45720" rtlCol="0" anchor="ctr">
            <a:normAutofit/>
          </a:bodyPr>
          <a:lstStyle/>
          <a:p>
            <a:pPr defTabSz="914400">
              <a:lnSpc>
                <a:spcPct val="90000"/>
              </a:lnSpc>
              <a:spcBef>
                <a:spcPct val="0"/>
              </a:spcBef>
              <a:spcAft>
                <a:spcPts val="600"/>
              </a:spcAft>
            </a:pPr>
            <a:r>
              <a:rPr lang="en-US" sz="4400">
                <a:solidFill>
                  <a:srgbClr val="FFFFFF"/>
                </a:solidFill>
                <a:latin typeface="+mj-lt"/>
                <a:ea typeface="+mj-ea"/>
                <a:cs typeface="+mj-cs"/>
              </a:rPr>
              <a:t>Group Work</a:t>
            </a:r>
          </a:p>
        </p:txBody>
      </p:sp>
      <p:graphicFrame>
        <p:nvGraphicFramePr>
          <p:cNvPr id="3" name="Content Placeholder 2">
            <a:extLst>
              <a:ext uri="{FF2B5EF4-FFF2-40B4-BE49-F238E27FC236}">
                <a16:creationId xmlns:a16="http://schemas.microsoft.com/office/drawing/2014/main" id="{D384E2C1-FF77-654E-92C1-A091D8A0CDAA}"/>
              </a:ext>
            </a:extLst>
          </p:cNvPr>
          <p:cNvGraphicFramePr>
            <a:graphicFrameLocks/>
          </p:cNvGraphicFramePr>
          <p:nvPr>
            <p:extLst>
              <p:ext uri="{D42A27DB-BD31-4B8C-83A1-F6EECF244321}">
                <p14:modId xmlns:p14="http://schemas.microsoft.com/office/powerpoint/2010/main" val="758181845"/>
              </p:ext>
            </p:extLst>
          </p:nvPr>
        </p:nvGraphicFramePr>
        <p:xfrm>
          <a:off x="3895725" y="470924"/>
          <a:ext cx="4885203" cy="588542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848599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68524" y="2348880"/>
            <a:ext cx="7206952" cy="1569660"/>
          </a:xfrm>
          <a:prstGeom prst="rect">
            <a:avLst/>
          </a:prstGeom>
          <a:noFill/>
        </p:spPr>
        <p:txBody>
          <a:bodyPr wrap="square" rtlCol="0">
            <a:spAutoFit/>
          </a:bodyPr>
          <a:lstStyle/>
          <a:p>
            <a:pPr algn="ctr"/>
            <a:r>
              <a:rPr lang="en-US" sz="3200" b="1" dirty="0">
                <a:solidFill>
                  <a:srgbClr val="0B5323"/>
                </a:solidFill>
              </a:rPr>
              <a:t>Support for Church authorities- A personal experience</a:t>
            </a:r>
          </a:p>
          <a:p>
            <a:pPr algn="ctr"/>
            <a:r>
              <a:rPr lang="en-US" sz="3200" b="1" dirty="0">
                <a:solidFill>
                  <a:srgbClr val="0B5323"/>
                </a:solidFill>
              </a:rPr>
              <a:t>Paschal </a:t>
            </a:r>
            <a:r>
              <a:rPr lang="en-US" sz="3200" b="1" dirty="0" err="1">
                <a:solidFill>
                  <a:srgbClr val="0B5323"/>
                </a:solidFill>
              </a:rPr>
              <a:t>Scallon</a:t>
            </a:r>
            <a:endParaRPr lang="en-US" sz="3200" b="1" dirty="0">
              <a:solidFill>
                <a:srgbClr val="0B5323"/>
              </a:solidFill>
            </a:endParaRPr>
          </a:p>
        </p:txBody>
      </p:sp>
    </p:spTree>
    <p:extLst>
      <p:ext uri="{BB962C8B-B14F-4D97-AF65-F5344CB8AC3E}">
        <p14:creationId xmlns:p14="http://schemas.microsoft.com/office/powerpoint/2010/main" val="33710002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25</TotalTime>
  <Words>861</Words>
  <Application>Microsoft Macintosh PowerPoint</Application>
  <PresentationFormat>On-screen Show (4:3)</PresentationFormat>
  <Paragraphs>140</Paragraphs>
  <Slides>28</Slides>
  <Notes>24</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28</vt:i4>
      </vt:variant>
    </vt:vector>
  </HeadingPairs>
  <TitlesOfParts>
    <vt:vector size="33" baseType="lpstr">
      <vt:lpstr>Arial</vt:lpstr>
      <vt:lpstr>Calibri</vt:lpstr>
      <vt:lpstr>KarminaSans</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Crisis Management   and   Serious Incident Reviews</vt:lpstr>
      <vt:lpstr>Crisis Management</vt:lpstr>
      <vt:lpstr>Crisis Management</vt:lpstr>
      <vt:lpstr>Serious Incident Reviews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Niall Moore</dc:creator>
  <cp:lastModifiedBy>Niall Moore</cp:lastModifiedBy>
  <cp:revision>4</cp:revision>
  <dcterms:created xsi:type="dcterms:W3CDTF">2019-05-10T09:50:24Z</dcterms:created>
  <dcterms:modified xsi:type="dcterms:W3CDTF">2019-05-10T10:31:11Z</dcterms:modified>
</cp:coreProperties>
</file>