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4" r:id="rId2"/>
  </p:sldMasterIdLst>
  <p:notesMasterIdLst>
    <p:notesMasterId r:id="rId38"/>
  </p:notesMasterIdLst>
  <p:sldIdLst>
    <p:sldId id="256" r:id="rId3"/>
    <p:sldId id="313" r:id="rId4"/>
    <p:sldId id="504" r:id="rId5"/>
    <p:sldId id="412" r:id="rId6"/>
    <p:sldId id="527" r:id="rId7"/>
    <p:sldId id="469" r:id="rId8"/>
    <p:sldId id="494" r:id="rId9"/>
    <p:sldId id="495" r:id="rId10"/>
    <p:sldId id="496" r:id="rId11"/>
    <p:sldId id="497" r:id="rId12"/>
    <p:sldId id="508" r:id="rId13"/>
    <p:sldId id="509" r:id="rId14"/>
    <p:sldId id="507" r:id="rId15"/>
    <p:sldId id="498" r:id="rId16"/>
    <p:sldId id="510" r:id="rId17"/>
    <p:sldId id="499" r:id="rId18"/>
    <p:sldId id="515" r:id="rId19"/>
    <p:sldId id="526" r:id="rId20"/>
    <p:sldId id="468" r:id="rId21"/>
    <p:sldId id="516" r:id="rId22"/>
    <p:sldId id="517" r:id="rId23"/>
    <p:sldId id="518" r:id="rId24"/>
    <p:sldId id="522" r:id="rId25"/>
    <p:sldId id="523" r:id="rId26"/>
    <p:sldId id="524" r:id="rId27"/>
    <p:sldId id="505" r:id="rId28"/>
    <p:sldId id="506" r:id="rId29"/>
    <p:sldId id="525" r:id="rId30"/>
    <p:sldId id="512" r:id="rId31"/>
    <p:sldId id="514" r:id="rId32"/>
    <p:sldId id="528" r:id="rId33"/>
    <p:sldId id="529" r:id="rId34"/>
    <p:sldId id="530" r:id="rId35"/>
    <p:sldId id="531" r:id="rId36"/>
    <p:sldId id="478"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autoAdjust="0"/>
    <p:restoredTop sz="94674"/>
  </p:normalViewPr>
  <p:slideViewPr>
    <p:cSldViewPr snapToObjects="1" showGuides="1">
      <p:cViewPr varScale="1">
        <p:scale>
          <a:sx n="97" d="100"/>
          <a:sy n="97" d="100"/>
        </p:scale>
        <p:origin x="-114" y="-150"/>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19-Nov-19</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26</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27</a:t>
            </a:fld>
            <a:endParaRPr lang="en-GB" dirty="0"/>
          </a:p>
        </p:txBody>
      </p:sp>
    </p:spTree>
    <p:extLst>
      <p:ext uri="{BB962C8B-B14F-4D97-AF65-F5344CB8AC3E}">
        <p14:creationId xmlns:p14="http://schemas.microsoft.com/office/powerpoint/2010/main" val="5544637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28</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29</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30</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31</a:t>
            </a:fld>
            <a:endParaRPr lang="en-GB" dirty="0">
              <a:solidFill>
                <a:prstClr val="black"/>
              </a:solidFill>
            </a:endParaRPr>
          </a:p>
        </p:txBody>
      </p:sp>
    </p:spTree>
    <p:extLst>
      <p:ext uri="{BB962C8B-B14F-4D97-AF65-F5344CB8AC3E}">
        <p14:creationId xmlns:p14="http://schemas.microsoft.com/office/powerpoint/2010/main" val="13624115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32</a:t>
            </a:fld>
            <a:endParaRPr lang="en-GB" dirty="0">
              <a:solidFill>
                <a:prstClr val="black"/>
              </a:solidFill>
            </a:endParaRPr>
          </a:p>
        </p:txBody>
      </p:sp>
    </p:spTree>
    <p:extLst>
      <p:ext uri="{BB962C8B-B14F-4D97-AF65-F5344CB8AC3E}">
        <p14:creationId xmlns:p14="http://schemas.microsoft.com/office/powerpoint/2010/main" val="41209775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35</a:t>
            </a:fld>
            <a:endParaRPr lang="en-GB" dirty="0"/>
          </a:p>
        </p:txBody>
      </p:sp>
    </p:spTree>
    <p:extLst>
      <p:ext uri="{BB962C8B-B14F-4D97-AF65-F5344CB8AC3E}">
        <p14:creationId xmlns:p14="http://schemas.microsoft.com/office/powerpoint/2010/main" val="1362411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2009365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29144592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a:t>
            </a:fld>
            <a:endParaRPr lang="en-GB" dirty="0"/>
          </a:p>
        </p:txBody>
      </p:sp>
    </p:spTree>
    <p:extLst>
      <p:ext uri="{BB962C8B-B14F-4D97-AF65-F5344CB8AC3E}">
        <p14:creationId xmlns:p14="http://schemas.microsoft.com/office/powerpoint/2010/main" val="3683489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solidFill>
                  <a:prstClr val="black"/>
                </a:solidFill>
              </a:rPr>
              <a:pPr/>
              <a:t>18</a:t>
            </a:fld>
            <a:endParaRPr lang="en-GB" dirty="0">
              <a:solidFill>
                <a:prstClr val="black"/>
              </a:solidFill>
            </a:endParaRPr>
          </a:p>
        </p:txBody>
      </p:sp>
    </p:spTree>
    <p:extLst>
      <p:ext uri="{BB962C8B-B14F-4D97-AF65-F5344CB8AC3E}">
        <p14:creationId xmlns:p14="http://schemas.microsoft.com/office/powerpoint/2010/main" val="29144592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19</a:t>
            </a:fld>
            <a:endParaRPr lang="en-GB" dirty="0"/>
          </a:p>
        </p:txBody>
      </p:sp>
    </p:spTree>
    <p:extLst>
      <p:ext uri="{BB962C8B-B14F-4D97-AF65-F5344CB8AC3E}">
        <p14:creationId xmlns:p14="http://schemas.microsoft.com/office/powerpoint/2010/main" val="2914459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20</a:t>
            </a:fld>
            <a:endParaRPr lang="en-GB" dirty="0"/>
          </a:p>
        </p:txBody>
      </p:sp>
    </p:spTree>
    <p:extLst>
      <p:ext uri="{BB962C8B-B14F-4D97-AF65-F5344CB8AC3E}">
        <p14:creationId xmlns:p14="http://schemas.microsoft.com/office/powerpoint/2010/main" val="34809887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5.jpeg"/><Relationship Id="rId1" Type="http://schemas.openxmlformats.org/officeDocument/2006/relationships/slideMaster" Target="../slideMasters/slideMaster2.xml"/><Relationship Id="rId4" Type="http://schemas.openxmlformats.org/officeDocument/2006/relationships/image" Target="../media/image6.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ADD21C27-ABB6-C849-8394-0B41C5151D9B}"/>
              </a:ext>
            </a:extLst>
          </p:cNvPr>
          <p:cNvSpPr/>
          <p:nvPr userDrawn="1"/>
        </p:nvSpPr>
        <p:spPr>
          <a:xfrm>
            <a:off x="74612" y="94456"/>
            <a:ext cx="8994775" cy="128588"/>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5" name="Rectangle 4">
            <a:extLst>
              <a:ext uri="{FF2B5EF4-FFF2-40B4-BE49-F238E27FC236}">
                <a16:creationId xmlns="" xmlns:a16="http://schemas.microsoft.com/office/drawing/2014/main" id="{D77F87EC-1F93-A344-A4AE-B3C90086DFF6}"/>
              </a:ext>
            </a:extLst>
          </p:cNvPr>
          <p:cNvSpPr/>
          <p:nvPr userDrawn="1"/>
        </p:nvSpPr>
        <p:spPr>
          <a:xfrm>
            <a:off x="74613" y="6657975"/>
            <a:ext cx="8994775" cy="127000"/>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defRPr/>
            </a:pPr>
            <a:endParaRPr lang="en-GB" altLang="en-US" sz="1300" dirty="0">
              <a:solidFill>
                <a:srgbClr val="FFFFFF"/>
              </a:solidFill>
            </a:endParaRPr>
          </a:p>
        </p:txBody>
      </p:sp>
      <p:sp>
        <p:nvSpPr>
          <p:cNvPr id="6" name="Subtitle 2">
            <a:extLst>
              <a:ext uri="{FF2B5EF4-FFF2-40B4-BE49-F238E27FC236}">
                <a16:creationId xmlns="" xmlns:a16="http://schemas.microsoft.com/office/drawing/2014/main" id="{67718A8F-7CFF-4B42-8292-2D16990A4AEB}"/>
              </a:ext>
            </a:extLst>
          </p:cNvPr>
          <p:cNvSpPr txBox="1">
            <a:spLocks/>
          </p:cNvSpPr>
          <p:nvPr userDrawn="1"/>
        </p:nvSpPr>
        <p:spPr bwMode="auto">
          <a:xfrm>
            <a:off x="1308100" y="2185988"/>
            <a:ext cx="6858000"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lnSpc>
                <a:spcPct val="90000"/>
              </a:lnSpc>
              <a:spcBef>
                <a:spcPts val="1000"/>
              </a:spcBef>
              <a:buFont typeface="Arial" pitchFamily="34" charset="0"/>
              <a:buNone/>
              <a:defRPr/>
            </a:pPr>
            <a:endParaRPr lang="en-GB" altLang="en-US" sz="2400" dirty="0">
              <a:solidFill>
                <a:srgbClr val="385723"/>
              </a:solidFill>
              <a:latin typeface="Arial" pitchFamily="34" charset="0"/>
              <a:cs typeface="Arial" pitchFamily="34" charset="0"/>
            </a:endParaRPr>
          </a:p>
        </p:txBody>
      </p:sp>
      <p:pic>
        <p:nvPicPr>
          <p:cNvPr id="7" name="Picture 9">
            <a:extLst>
              <a:ext uri="{FF2B5EF4-FFF2-40B4-BE49-F238E27FC236}">
                <a16:creationId xmlns="" xmlns:a16="http://schemas.microsoft.com/office/drawing/2014/main" id="{25B33CE3-3822-D747-B473-85AF5339D23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613" y="333375"/>
            <a:ext cx="29702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a:extLst>
              <a:ext uri="{FF2B5EF4-FFF2-40B4-BE49-F238E27FC236}">
                <a16:creationId xmlns="" xmlns:a16="http://schemas.microsoft.com/office/drawing/2014/main" id="{352998B4-51F5-7442-862B-5040831D445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19925" y="5157788"/>
            <a:ext cx="2339975" cy="2306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Date Placeholder 3">
            <a:extLst>
              <a:ext uri="{FF2B5EF4-FFF2-40B4-BE49-F238E27FC236}">
                <a16:creationId xmlns="" xmlns:a16="http://schemas.microsoft.com/office/drawing/2014/main" id="{A3B35312-73A6-C840-883C-CADC8C5030C5}"/>
              </a:ext>
            </a:extLst>
          </p:cNvPr>
          <p:cNvSpPr>
            <a:spLocks noGrp="1"/>
          </p:cNvSpPr>
          <p:nvPr>
            <p:ph type="dt" sz="half" idx="10"/>
          </p:nvPr>
        </p:nvSpPr>
        <p:spPr/>
        <p:txBody>
          <a:bodyPr/>
          <a:lstStyle>
            <a:lvl1pPr>
              <a:defRPr smtClean="0"/>
            </a:lvl1pPr>
          </a:lstStyle>
          <a:p>
            <a:pPr>
              <a:defRPr/>
            </a:pPr>
            <a:endParaRPr lang="en-US" altLang="en-US" dirty="0"/>
          </a:p>
        </p:txBody>
      </p:sp>
      <p:sp>
        <p:nvSpPr>
          <p:cNvPr id="10" name="Footer Placeholder 4">
            <a:extLst>
              <a:ext uri="{FF2B5EF4-FFF2-40B4-BE49-F238E27FC236}">
                <a16:creationId xmlns="" xmlns:a16="http://schemas.microsoft.com/office/drawing/2014/main" id="{DD54AD28-B110-DF46-BC93-FB8E0025F141}"/>
              </a:ext>
            </a:extLst>
          </p:cNvPr>
          <p:cNvSpPr>
            <a:spLocks noGrp="1"/>
          </p:cNvSpPr>
          <p:nvPr>
            <p:ph type="ftr" sz="quarter" idx="11"/>
          </p:nvPr>
        </p:nvSpPr>
        <p:spPr/>
        <p:txBody>
          <a:bodyPr/>
          <a:lstStyle>
            <a:lvl1pPr>
              <a:defRPr smtClean="0"/>
            </a:lvl1pPr>
          </a:lstStyle>
          <a:p>
            <a:pPr>
              <a:defRPr/>
            </a:pPr>
            <a:endParaRPr lang="en-US" altLang="en-US" dirty="0"/>
          </a:p>
        </p:txBody>
      </p:sp>
      <p:sp>
        <p:nvSpPr>
          <p:cNvPr id="11" name="Slide Number Placeholder 5">
            <a:extLst>
              <a:ext uri="{FF2B5EF4-FFF2-40B4-BE49-F238E27FC236}">
                <a16:creationId xmlns="" xmlns:a16="http://schemas.microsoft.com/office/drawing/2014/main" id="{2F0164CC-CD8D-E74F-8981-3C09A94086E7}"/>
              </a:ext>
            </a:extLst>
          </p:cNvPr>
          <p:cNvSpPr>
            <a:spLocks noGrp="1"/>
          </p:cNvSpPr>
          <p:nvPr>
            <p:ph type="sldNum" sz="quarter" idx="12"/>
          </p:nvPr>
        </p:nvSpPr>
        <p:spPr/>
        <p:txBody>
          <a:bodyPr/>
          <a:lstStyle>
            <a:lvl1pPr>
              <a:defRPr/>
            </a:lvl1pPr>
          </a:lstStyle>
          <a:p>
            <a:endParaRPr lang="en-US" altLang="en-US" dirty="0"/>
          </a:p>
        </p:txBody>
      </p:sp>
    </p:spTree>
    <p:extLst>
      <p:ext uri="{BB962C8B-B14F-4D97-AF65-F5344CB8AC3E}">
        <p14:creationId xmlns:p14="http://schemas.microsoft.com/office/powerpoint/2010/main" val="311545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8" name="Footer Placeholder 7"/>
          <p:cNvSpPr>
            <a:spLocks noGrp="1"/>
          </p:cNvSpPr>
          <p:nvPr>
            <p:ph type="ftr" sz="quarter" idx="11"/>
          </p:nvPr>
        </p:nvSpPr>
        <p:spPr/>
        <p:txBody>
          <a:bodyPr/>
          <a:lstStyle/>
          <a:p>
            <a:endParaRPr lang="en-IE">
              <a:solidFill>
                <a:prstClr val="black">
                  <a:tint val="75000"/>
                </a:prstClr>
              </a:solidFill>
            </a:endParaRPr>
          </a:p>
        </p:txBody>
      </p:sp>
      <p:sp>
        <p:nvSpPr>
          <p:cNvPr id="9" name="Slide Number Placeholder 8"/>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4046197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4" name="Footer Placeholder 3"/>
          <p:cNvSpPr>
            <a:spLocks noGrp="1"/>
          </p:cNvSpPr>
          <p:nvPr>
            <p:ph type="ftr" sz="quarter" idx="11"/>
          </p:nvPr>
        </p:nvSpPr>
        <p:spPr/>
        <p:txBody>
          <a:bodyPr/>
          <a:lstStyle/>
          <a:p>
            <a:endParaRPr lang="en-IE">
              <a:solidFill>
                <a:prstClr val="black">
                  <a:tint val="75000"/>
                </a:prstClr>
              </a:solidFill>
            </a:endParaRPr>
          </a:p>
        </p:txBody>
      </p:sp>
      <p:sp>
        <p:nvSpPr>
          <p:cNvPr id="5" name="Slide Number Placeholder 4"/>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4125840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3" name="Footer Placeholder 2"/>
          <p:cNvSpPr>
            <a:spLocks noGrp="1"/>
          </p:cNvSpPr>
          <p:nvPr>
            <p:ph type="ftr" sz="quarter" idx="11"/>
          </p:nvPr>
        </p:nvSpPr>
        <p:spPr/>
        <p:txBody>
          <a:bodyPr/>
          <a:lstStyle/>
          <a:p>
            <a:endParaRPr lang="en-IE">
              <a:solidFill>
                <a:prstClr val="black">
                  <a:tint val="75000"/>
                </a:prstClr>
              </a:solidFill>
            </a:endParaRPr>
          </a:p>
        </p:txBody>
      </p:sp>
      <p:sp>
        <p:nvSpPr>
          <p:cNvPr id="4" name="Slide Number Placeholder 3"/>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96755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430342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5901779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16048729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54983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IE"/>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93B639B-A372-4013-B64E-837484527908}" type="slidenum">
              <a:rPr lang="en-US"/>
              <a:pPr>
                <a:defRPr/>
              </a:pPr>
              <a:t>‹#›</a:t>
            </a:fld>
            <a:endParaRPr lang="en-US" dirty="0"/>
          </a:p>
        </p:txBody>
      </p:sp>
    </p:spTree>
    <p:extLst>
      <p:ext uri="{BB962C8B-B14F-4D97-AF65-F5344CB8AC3E}">
        <p14:creationId xmlns:p14="http://schemas.microsoft.com/office/powerpoint/2010/main" val="111623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GB"/>
              <a:t>Click to edit Master title style</a:t>
            </a:r>
          </a:p>
        </p:txBody>
      </p:sp>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GB" dirty="0">
              <a:solidFill>
                <a:prstClr val="black"/>
              </a:solidFill>
            </a:endParaRPr>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GB" dirty="0">
              <a:solidFill>
                <a:prstClr val="black"/>
              </a:solidFill>
            </a:endParaRP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D96CDCF-872E-4D2D-A167-6B0894BE5A3C}" type="slidenum">
              <a:rPr lang="en-GB">
                <a:solidFill>
                  <a:prstClr val="black"/>
                </a:solidFill>
              </a:rPr>
              <a:pPr>
                <a:defRPr/>
              </a:pPr>
              <a:t>‹#›</a:t>
            </a:fld>
            <a:endParaRPr lang="en-GB" dirty="0">
              <a:solidFill>
                <a:prstClr val="black"/>
              </a:solidFill>
            </a:endParaRPr>
          </a:p>
        </p:txBody>
      </p:sp>
    </p:spTree>
    <p:extLst>
      <p:ext uri="{BB962C8B-B14F-4D97-AF65-F5344CB8AC3E}">
        <p14:creationId xmlns:p14="http://schemas.microsoft.com/office/powerpoint/2010/main" val="15983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pic>
        <p:nvPicPr>
          <p:cNvPr id="1026" name="Picture 2" descr="\\ibcfileserver\Desktop\niall.moore\Desktop\ribbons2.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03217" y="4953000"/>
            <a:ext cx="1761565" cy="204843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ibcfileserver\Desktop\niall.moore\Desktop\ribbons.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9936" y="-68416"/>
            <a:ext cx="1905000" cy="116549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bcfileserver\Desktop\niall.moore\Desktop\Capture.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96200" y="-6927"/>
            <a:ext cx="1447800" cy="1259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5043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53254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5" name="Footer Placeholder 4"/>
          <p:cNvSpPr>
            <a:spLocks noGrp="1"/>
          </p:cNvSpPr>
          <p:nvPr>
            <p:ph type="ftr" sz="quarter" idx="11"/>
          </p:nvPr>
        </p:nvSpPr>
        <p:spPr/>
        <p:txBody>
          <a:bodyPr/>
          <a:lstStyle/>
          <a:p>
            <a:endParaRPr lang="en-IE">
              <a:solidFill>
                <a:prstClr val="black">
                  <a:tint val="75000"/>
                </a:prstClr>
              </a:solidFill>
            </a:endParaRPr>
          </a:p>
        </p:txBody>
      </p:sp>
      <p:sp>
        <p:nvSpPr>
          <p:cNvPr id="6" name="Slide Number Placeholder 5"/>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875263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51C0E813-568C-4CCA-9DCF-C625C5D4ABEB}" type="datetimeFigureOut">
              <a:rPr lang="en-IE" smtClean="0">
                <a:solidFill>
                  <a:prstClr val="black">
                    <a:tint val="75000"/>
                  </a:prstClr>
                </a:solidFill>
              </a:rPr>
              <a:pPr/>
              <a:t>19/11/2019</a:t>
            </a:fld>
            <a:endParaRPr lang="en-IE">
              <a:solidFill>
                <a:prstClr val="black">
                  <a:tint val="75000"/>
                </a:prstClr>
              </a:solidFill>
            </a:endParaRPr>
          </a:p>
        </p:txBody>
      </p:sp>
      <p:sp>
        <p:nvSpPr>
          <p:cNvPr id="6" name="Footer Placeholder 5"/>
          <p:cNvSpPr>
            <a:spLocks noGrp="1"/>
          </p:cNvSpPr>
          <p:nvPr>
            <p:ph type="ftr" sz="quarter" idx="11"/>
          </p:nvPr>
        </p:nvSpPr>
        <p:spPr/>
        <p:txBody>
          <a:bodyPr/>
          <a:lstStyle/>
          <a:p>
            <a:endParaRPr lang="en-IE">
              <a:solidFill>
                <a:prstClr val="black">
                  <a:tint val="75000"/>
                </a:prstClr>
              </a:solidFill>
            </a:endParaRPr>
          </a:p>
        </p:txBody>
      </p:sp>
      <p:sp>
        <p:nvSpPr>
          <p:cNvPr id="7" name="Slide Number Placeholder 6"/>
          <p:cNvSpPr>
            <a:spLocks noGrp="1"/>
          </p:cNvSpPr>
          <p:nvPr>
            <p:ph type="sldNum" sz="quarter" idx="12"/>
          </p:nvPr>
        </p:nvSpPr>
        <p:spPr/>
        <p:txBody>
          <a:bodyPr/>
          <a:lstStyle/>
          <a:p>
            <a:fld id="{02A73241-7A0D-416D-97C2-6764D170D53F}" type="slidenum">
              <a:rPr lang="en-IE" smtClean="0">
                <a:solidFill>
                  <a:prstClr val="black">
                    <a:tint val="75000"/>
                  </a:prstClr>
                </a:solidFill>
              </a:rPr>
              <a:pPr/>
              <a:t>‹#›</a:t>
            </a:fld>
            <a:endParaRPr lang="en-IE">
              <a:solidFill>
                <a:prstClr val="black">
                  <a:tint val="75000"/>
                </a:prstClr>
              </a:solidFill>
            </a:endParaRPr>
          </a:p>
        </p:txBody>
      </p:sp>
    </p:spTree>
    <p:extLst>
      <p:ext uri="{BB962C8B-B14F-4D97-AF65-F5344CB8AC3E}">
        <p14:creationId xmlns:p14="http://schemas.microsoft.com/office/powerpoint/2010/main" val="37508351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4.jpe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6.jpe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6EAC0663-5733-B547-AF80-216817C9A448}"/>
              </a:ext>
            </a:extLst>
          </p:cNvPr>
          <p:cNvSpPr/>
          <p:nvPr userDrawn="1"/>
        </p:nvSpPr>
        <p:spPr>
          <a:xfrm>
            <a:off x="0" y="0"/>
            <a:ext cx="9144000" cy="6858000"/>
          </a:xfrm>
          <a:prstGeom prst="rect">
            <a:avLst/>
          </a:prstGeom>
          <a:gradFill>
            <a:gsLst>
              <a:gs pos="0">
                <a:schemeClr val="bg1"/>
              </a:gs>
              <a:gs pos="0">
                <a:schemeClr val="bg1"/>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cSld>
  <p:clrMap bg1="lt1" tx1="dk1" bg2="lt2" tx2="dk2" accent1="accent1" accent2="accent2" accent3="accent3" accent4="accent4" accent5="accent5" accent6="accent6" hlink="hlink" folHlink="folHlink"/>
  <p:sldLayoutIdLst>
    <p:sldLayoutId id="2147483653" r:id="rId1"/>
    <p:sldLayoutId id="2147483649" r:id="rId2"/>
    <p:sldLayoutId id="2147483650" r:id="rId3"/>
    <p:sldLayoutId id="2147483651" r:id="rId4"/>
    <p:sldLayoutId id="2147483652"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51C0E813-568C-4CCA-9DCF-C625C5D4ABEB}" type="datetimeFigureOut">
              <a:rPr lang="en-IE" smtClean="0">
                <a:solidFill>
                  <a:prstClr val="black">
                    <a:tint val="75000"/>
                  </a:prstClr>
                </a:solidFill>
              </a:rPr>
              <a:pPr defTabSz="914400"/>
              <a:t>19/11/2019</a:t>
            </a:fld>
            <a:endParaRPr lang="en-IE">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IE">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02A73241-7A0D-416D-97C2-6764D170D53F}" type="slidenum">
              <a:rPr lang="en-IE" smtClean="0">
                <a:solidFill>
                  <a:prstClr val="black">
                    <a:tint val="75000"/>
                  </a:prstClr>
                </a:solidFill>
              </a:rPr>
              <a:pPr defTabSz="914400"/>
              <a:t>‹#›</a:t>
            </a:fld>
            <a:endParaRPr lang="en-IE">
              <a:solidFill>
                <a:prstClr val="black">
                  <a:tint val="75000"/>
                </a:prstClr>
              </a:solidFill>
            </a:endParaRPr>
          </a:p>
        </p:txBody>
      </p:sp>
      <p:pic>
        <p:nvPicPr>
          <p:cNvPr id="7" name="Picture 3" descr="\\ibcfileserver\Desktop\niall.moore\Desktop\ribbons.JPG"/>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381000" y="-15535"/>
            <a:ext cx="1644525" cy="100613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ibcfileserver\Desktop\niall.moore\Desktop\ribbons2.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7924800" y="5410200"/>
            <a:ext cx="1361983" cy="158378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ibcfileserver\Desktop\niall.moore\Desktop\Capture.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664388" y="35511"/>
            <a:ext cx="1447800" cy="12593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528712"/>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hyperlink" Target="https://www.safeguarding.ie/guidance"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hyperlink" Target="https://thirtyoneeight.org/news-and-events/safeguarding-sunday/resource-pack/" TargetMode="External"/><Relationship Id="rId2" Type="http://schemas.openxmlformats.org/officeDocument/2006/relationships/hyperlink" Target="https://thirtyoneeight.org/news-and%20events/safeguarding-sunday/" TargetMode="External"/><Relationship Id="rId1" Type="http://schemas.openxmlformats.org/officeDocument/2006/relationships/slideLayout" Target="../slideLayouts/slideLayout4.xml"/><Relationship Id="rId4" Type="http://schemas.openxmlformats.org/officeDocument/2006/relationships/hyperlink" Target="mailto:peter.kieran@safeguarding.ie" TargetMode="Externa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1569660"/>
          </a:xfrm>
          <a:prstGeom prst="rect">
            <a:avLst/>
          </a:prstGeom>
          <a:noFill/>
        </p:spPr>
        <p:txBody>
          <a:bodyPr wrap="square" rtlCol="0">
            <a:spAutoFit/>
          </a:bodyPr>
          <a:lstStyle/>
          <a:p>
            <a:r>
              <a:rPr lang="en-US" sz="3200" b="1" dirty="0" smtClean="0">
                <a:solidFill>
                  <a:srgbClr val="0B5323"/>
                </a:solidFill>
              </a:rPr>
              <a:t>Cashel </a:t>
            </a:r>
            <a:r>
              <a:rPr lang="en-US" sz="3200" b="1" dirty="0">
                <a:solidFill>
                  <a:srgbClr val="0B5323"/>
                </a:solidFill>
              </a:rPr>
              <a:t>Ecclesiastical Provincial Area Meeting</a:t>
            </a:r>
          </a:p>
          <a:p>
            <a:endParaRPr lang="en-US" sz="3200" b="1" dirty="0">
              <a:solidFill>
                <a:srgbClr val="0B5323"/>
              </a:solidFill>
            </a:endParaRPr>
          </a:p>
          <a:p>
            <a:pPr algn="ctr"/>
            <a:r>
              <a:rPr lang="en-US" sz="3200" b="1" dirty="0" smtClean="0">
                <a:solidFill>
                  <a:srgbClr val="0B5323"/>
                </a:solidFill>
              </a:rPr>
              <a:t>20</a:t>
            </a:r>
            <a:r>
              <a:rPr lang="en-US" sz="3200" b="1" baseline="30000" dirty="0" smtClean="0">
                <a:solidFill>
                  <a:srgbClr val="0B5323"/>
                </a:solidFill>
              </a:rPr>
              <a:t>th</a:t>
            </a:r>
            <a:r>
              <a:rPr lang="en-US" sz="3200" b="1" dirty="0" smtClean="0">
                <a:solidFill>
                  <a:srgbClr val="0B5323"/>
                </a:solidFill>
              </a:rPr>
              <a:t> November 2019</a:t>
            </a:r>
            <a:endParaRPr lang="en-US" sz="3200" b="1" dirty="0">
              <a:solidFill>
                <a:srgbClr val="0B5323"/>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79213"/>
            <a:ext cx="8227404" cy="4801314"/>
          </a:xfrm>
          <a:prstGeom prst="rect">
            <a:avLst/>
          </a:prstGeom>
          <a:noFill/>
        </p:spPr>
        <p:txBody>
          <a:bodyPr wrap="square" rtlCol="0">
            <a:spAutoFit/>
          </a:bodyPr>
          <a:lstStyle/>
          <a:p>
            <a:r>
              <a:rPr lang="en-GB" sz="2400" b="1" dirty="0"/>
              <a:t>As part of an investigation by the statutory authorities</a:t>
            </a:r>
          </a:p>
          <a:p>
            <a:endParaRPr lang="en-GB" dirty="0"/>
          </a:p>
          <a:p>
            <a:r>
              <a:rPr lang="en-GB" sz="2400" dirty="0"/>
              <a:t>During the course of an investigation, if the Gardaí́/PSNI request information from a file, every effort should be made to cooperate. However, careful consideration should be given to sharing the following without consent: </a:t>
            </a:r>
          </a:p>
          <a:p>
            <a:endParaRPr lang="en-GB" sz="2400" dirty="0"/>
          </a:p>
          <a:p>
            <a:pPr marL="285750" indent="-285750">
              <a:buFontTx/>
              <a:buChar char="-"/>
            </a:pPr>
            <a:r>
              <a:rPr lang="en-GB" sz="2400" dirty="0"/>
              <a:t> Legal advice obtained by the Church authority may be privileged and may not be shared without the consent of the Church authority; </a:t>
            </a:r>
          </a:p>
          <a:p>
            <a:pPr marL="342900" indent="-342900">
              <a:buFontTx/>
              <a:buChar char="-"/>
            </a:pPr>
            <a:r>
              <a:rPr lang="en-GB" sz="2400" dirty="0"/>
              <a:t> Assessment reports may require the permission of the </a:t>
            </a:r>
          </a:p>
          <a:p>
            <a:r>
              <a:rPr lang="en-GB" sz="2400" dirty="0"/>
              <a:t>      author and the respondent </a:t>
            </a:r>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7341946" cy="584775"/>
          </a:xfrm>
          <a:prstGeom prst="rect">
            <a:avLst/>
          </a:prstGeom>
          <a:noFill/>
        </p:spPr>
        <p:txBody>
          <a:bodyPr wrap="none" rtlCol="0">
            <a:spAutoFit/>
          </a:bodyPr>
          <a:lstStyle/>
          <a:p>
            <a:r>
              <a:rPr lang="en-US" sz="3200" dirty="0">
                <a:solidFill>
                  <a:srgbClr val="0B5323"/>
                </a:solidFill>
              </a:rPr>
              <a:t>Situations when information can be shared</a:t>
            </a:r>
          </a:p>
        </p:txBody>
      </p:sp>
    </p:spTree>
    <p:extLst>
      <p:ext uri="{BB962C8B-B14F-4D97-AF65-F5344CB8AC3E}">
        <p14:creationId xmlns:p14="http://schemas.microsoft.com/office/powerpoint/2010/main" val="172836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1556792"/>
            <a:ext cx="8299412" cy="4154984"/>
          </a:xfrm>
          <a:prstGeom prst="rect">
            <a:avLst/>
          </a:prstGeom>
          <a:noFill/>
        </p:spPr>
        <p:txBody>
          <a:bodyPr wrap="square" rtlCol="0">
            <a:spAutoFit/>
          </a:bodyPr>
          <a:lstStyle/>
          <a:p>
            <a:r>
              <a:rPr lang="en-GB" sz="2400" dirty="0" smtClean="0"/>
              <a:t>1</a:t>
            </a:r>
            <a:r>
              <a:rPr lang="en-GB" dirty="0" smtClean="0"/>
              <a:t>. </a:t>
            </a:r>
            <a:r>
              <a:rPr lang="en-GB" b="1" dirty="0" smtClean="0"/>
              <a:t>Notification of Allegations</a:t>
            </a:r>
          </a:p>
          <a:p>
            <a:pPr marL="342900" indent="-342900">
              <a:buFont typeface="Arial" panose="020B0604020202020204" pitchFamily="34" charset="0"/>
              <a:buChar char="•"/>
            </a:pPr>
            <a:r>
              <a:rPr lang="en-GB" dirty="0" smtClean="0"/>
              <a:t>Personal details are anonymised (Complainant &amp; Respondent)</a:t>
            </a:r>
          </a:p>
          <a:p>
            <a:endParaRPr lang="en-GB" dirty="0" smtClean="0"/>
          </a:p>
          <a:p>
            <a:r>
              <a:rPr lang="en-GB" dirty="0" smtClean="0"/>
              <a:t>Details you need to give:</a:t>
            </a:r>
          </a:p>
          <a:p>
            <a:pPr marL="342900" indent="-342900">
              <a:buFont typeface="Arial" panose="020B0604020202020204" pitchFamily="34" charset="0"/>
              <a:buChar char="•"/>
            </a:pPr>
            <a:r>
              <a:rPr lang="en-GB" dirty="0" smtClean="0"/>
              <a:t>Date of alleged abuse – if known</a:t>
            </a:r>
          </a:p>
          <a:p>
            <a:pPr marL="342900" indent="-342900">
              <a:buFont typeface="Arial" panose="020B0604020202020204" pitchFamily="34" charset="0"/>
              <a:buChar char="•"/>
            </a:pPr>
            <a:r>
              <a:rPr lang="en-GB" dirty="0" smtClean="0"/>
              <a:t>Date received by Church Body</a:t>
            </a:r>
          </a:p>
          <a:p>
            <a:pPr marL="342900" indent="-342900">
              <a:buFont typeface="Arial" panose="020B0604020202020204" pitchFamily="34" charset="0"/>
              <a:buChar char="•"/>
            </a:pPr>
            <a:r>
              <a:rPr lang="en-GB" dirty="0" smtClean="0"/>
              <a:t>Current contact with children</a:t>
            </a:r>
          </a:p>
          <a:p>
            <a:pPr marL="342900" indent="-342900">
              <a:buFont typeface="Arial" panose="020B0604020202020204" pitchFamily="34" charset="0"/>
              <a:buChar char="•"/>
            </a:pPr>
            <a:r>
              <a:rPr lang="en-GB" dirty="0" smtClean="0"/>
              <a:t>The type of abuse</a:t>
            </a:r>
          </a:p>
          <a:p>
            <a:pPr marL="342900" indent="-342900">
              <a:buFont typeface="Arial" panose="020B0604020202020204" pitchFamily="34" charset="0"/>
              <a:buChar char="•"/>
            </a:pPr>
            <a:r>
              <a:rPr lang="en-GB" dirty="0" smtClean="0"/>
              <a:t>Dates of notification to civil authorities</a:t>
            </a:r>
          </a:p>
          <a:p>
            <a:pPr marL="342900" indent="-342900">
              <a:buFont typeface="Arial" panose="020B0604020202020204" pitchFamily="34" charset="0"/>
              <a:buChar char="•"/>
            </a:pPr>
            <a:r>
              <a:rPr lang="en-GB" dirty="0" smtClean="0"/>
              <a:t>Steps taken by the Church Body in the interests of safeguarding children</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b="1" dirty="0" smtClean="0"/>
              <a:t>The National Board will destroy this data annually following production </a:t>
            </a:r>
          </a:p>
          <a:p>
            <a:r>
              <a:rPr lang="en-GB" b="1" dirty="0"/>
              <a:t> </a:t>
            </a:r>
            <a:r>
              <a:rPr lang="en-GB" b="1" dirty="0" smtClean="0"/>
              <a:t>     of its annual Report</a:t>
            </a:r>
            <a:endParaRPr lang="en-GB" b="1" dirty="0"/>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6678047"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3697785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2677656"/>
          </a:xfrm>
          <a:prstGeom prst="rect">
            <a:avLst/>
          </a:prstGeom>
          <a:noFill/>
        </p:spPr>
        <p:txBody>
          <a:bodyPr wrap="square" rtlCol="0">
            <a:spAutoFit/>
          </a:bodyPr>
          <a:lstStyle/>
          <a:p>
            <a:r>
              <a:rPr lang="en-GB" sz="2400" dirty="0" smtClean="0"/>
              <a:t>2. </a:t>
            </a:r>
            <a:r>
              <a:rPr lang="en-GB" sz="2400" b="1" dirty="0" smtClean="0"/>
              <a:t>When accessing services from the National Boar</a:t>
            </a:r>
            <a:r>
              <a:rPr lang="en-GB" sz="2400" dirty="0" smtClean="0"/>
              <a:t>d</a:t>
            </a:r>
          </a:p>
          <a:p>
            <a:pPr marL="342900" indent="-342900">
              <a:buFont typeface="Arial" panose="020B0604020202020204" pitchFamily="34" charset="0"/>
              <a:buChar char="•"/>
            </a:pPr>
            <a:endParaRPr lang="en-GB" sz="2400" dirty="0" smtClean="0"/>
          </a:p>
          <a:p>
            <a:pPr marL="342900" indent="-342900">
              <a:buFont typeface="Arial" panose="020B0604020202020204" pitchFamily="34" charset="0"/>
              <a:buChar char="•"/>
            </a:pPr>
            <a:r>
              <a:rPr lang="en-GB" sz="2400" dirty="0" smtClean="0"/>
              <a:t>Advice on a case management issue by National Office Staff</a:t>
            </a:r>
          </a:p>
          <a:p>
            <a:pPr marL="342900" indent="-342900">
              <a:buFont typeface="Arial" panose="020B0604020202020204" pitchFamily="34" charset="0"/>
              <a:buChar char="•"/>
            </a:pPr>
            <a:r>
              <a:rPr lang="en-GB" sz="2400" dirty="0" smtClean="0"/>
              <a:t>Advice from NCMC</a:t>
            </a:r>
          </a:p>
          <a:p>
            <a:pPr marL="342900" indent="-342900">
              <a:buFont typeface="Arial" panose="020B0604020202020204" pitchFamily="34" charset="0"/>
              <a:buChar char="•"/>
            </a:pPr>
            <a:r>
              <a:rPr lang="en-GB" sz="2400" dirty="0" smtClean="0"/>
              <a:t>Reviews of Child Safeguarding Practice</a:t>
            </a:r>
          </a:p>
          <a:p>
            <a:pPr marL="342900" indent="-342900">
              <a:buFont typeface="Arial" panose="020B0604020202020204" pitchFamily="34" charset="0"/>
              <a:buChar char="•"/>
            </a:pPr>
            <a:r>
              <a:rPr lang="en-GB" sz="2400" dirty="0" smtClean="0"/>
              <a:t>Assistance with construction of case management records</a:t>
            </a:r>
            <a:endParaRPr lang="en-GB" sz="2400" dirty="0"/>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6488892"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1347889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785652"/>
          </a:xfrm>
          <a:prstGeom prst="rect">
            <a:avLst/>
          </a:prstGeom>
          <a:noFill/>
        </p:spPr>
        <p:txBody>
          <a:bodyPr wrap="square" rtlCol="0">
            <a:spAutoFit/>
          </a:bodyPr>
          <a:lstStyle/>
          <a:p>
            <a:r>
              <a:rPr lang="en-GB" sz="2400" dirty="0" smtClean="0"/>
              <a:t>2. </a:t>
            </a:r>
            <a:r>
              <a:rPr lang="en-GB" sz="2400" b="1" dirty="0" smtClean="0"/>
              <a:t>When accessing services from the National Boar</a:t>
            </a:r>
            <a:r>
              <a:rPr lang="en-GB" sz="2400" dirty="0" smtClean="0"/>
              <a:t>d</a:t>
            </a:r>
          </a:p>
          <a:p>
            <a:pPr marL="342900" indent="-342900">
              <a:buFont typeface="Arial" panose="020B0604020202020204" pitchFamily="34" charset="0"/>
              <a:buChar char="•"/>
            </a:pPr>
            <a:endParaRPr lang="en-GB" sz="2400" dirty="0" smtClean="0"/>
          </a:p>
          <a:p>
            <a:r>
              <a:rPr lang="en-GB" sz="2400" dirty="0" smtClean="0"/>
              <a:t>Each of the services are governed through the execution of a Memorandum of Understanding (MOU) and a data processing deed</a:t>
            </a:r>
          </a:p>
          <a:p>
            <a:endParaRPr lang="en-GB" sz="2400" dirty="0"/>
          </a:p>
          <a:p>
            <a:r>
              <a:rPr lang="en-GB" sz="2400" dirty="0" smtClean="0"/>
              <a:t>Advise data subject that data is being shared</a:t>
            </a:r>
          </a:p>
          <a:p>
            <a:endParaRPr lang="en-GB" sz="2400" dirty="0"/>
          </a:p>
          <a:p>
            <a:r>
              <a:rPr lang="en-GB" sz="2400" dirty="0" smtClean="0"/>
              <a:t>The National Board will retain a copy of information, including the advice it offered in line with its data retention policy</a:t>
            </a:r>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6488892" cy="584775"/>
          </a:xfrm>
          <a:prstGeom prst="rect">
            <a:avLst/>
          </a:prstGeom>
          <a:noFill/>
        </p:spPr>
        <p:txBody>
          <a:bodyPr wrap="none" rtlCol="0">
            <a:spAutoFit/>
          </a:bodyPr>
          <a:lstStyle/>
          <a:p>
            <a:r>
              <a:rPr lang="en-US" sz="3200" dirty="0" smtClean="0">
                <a:solidFill>
                  <a:srgbClr val="0B5323"/>
                </a:solidFill>
              </a:rPr>
              <a:t>Sharing information with the NBSCCCI</a:t>
            </a:r>
            <a:endParaRPr lang="en-US" sz="3200" dirty="0">
              <a:solidFill>
                <a:srgbClr val="0B5323"/>
              </a:solidFill>
            </a:endParaRPr>
          </a:p>
        </p:txBody>
      </p:sp>
    </p:spTree>
    <p:extLst>
      <p:ext uri="{BB962C8B-B14F-4D97-AF65-F5344CB8AC3E}">
        <p14:creationId xmlns:p14="http://schemas.microsoft.com/office/powerpoint/2010/main" val="2355887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484784"/>
            <a:ext cx="7272808" cy="4462760"/>
          </a:xfrm>
          <a:prstGeom prst="rect">
            <a:avLst/>
          </a:prstGeom>
          <a:noFill/>
        </p:spPr>
        <p:txBody>
          <a:bodyPr wrap="square" rtlCol="0">
            <a:spAutoFit/>
          </a:bodyPr>
          <a:lstStyle/>
          <a:p>
            <a:r>
              <a:rPr lang="en-GB" sz="2400" b="1" dirty="0"/>
              <a:t>Between Church bodies</a:t>
            </a:r>
          </a:p>
          <a:p>
            <a:r>
              <a:rPr lang="en-GB" sz="2000" dirty="0"/>
              <a:t>There may be occasions when information between Church bodies is </a:t>
            </a:r>
            <a:r>
              <a:rPr lang="en-GB" sz="2000" dirty="0" smtClean="0"/>
              <a:t>desirable. </a:t>
            </a:r>
            <a:endParaRPr lang="en-GB" sz="2000" dirty="0"/>
          </a:p>
          <a:p>
            <a:endParaRPr lang="en-GB" sz="2000" dirty="0"/>
          </a:p>
          <a:p>
            <a:pPr marL="342900" indent="-342900">
              <a:buFont typeface="Arial" panose="020B0604020202020204" pitchFamily="34" charset="0"/>
              <a:buChar char="•"/>
            </a:pPr>
            <a:r>
              <a:rPr lang="en-GB" sz="2000" dirty="0"/>
              <a:t>Under canon law, faculties to minister as a priest in public can only be granted by a bishop. </a:t>
            </a:r>
          </a:p>
          <a:p>
            <a:pPr marL="342900" indent="-342900">
              <a:buFont typeface="Arial" panose="020B0604020202020204" pitchFamily="34" charset="0"/>
              <a:buChar char="•"/>
            </a:pPr>
            <a:r>
              <a:rPr lang="en-GB" sz="2000" dirty="0" smtClean="0"/>
              <a:t>As part of an investigation if a cleric or religious ministers on behalf of another Church Body</a:t>
            </a:r>
            <a:endParaRPr lang="en-GB" sz="2000" dirty="0"/>
          </a:p>
          <a:p>
            <a:pPr marL="342900" indent="-342900">
              <a:buFont typeface="Arial" panose="020B0604020202020204" pitchFamily="34" charset="0"/>
              <a:buChar char="•"/>
            </a:pPr>
            <a:r>
              <a:rPr lang="en-GB" sz="2000" dirty="0" smtClean="0"/>
              <a:t>If a cleric or religious moves and information sharing is considered as part of risk assessment</a:t>
            </a:r>
            <a:endParaRPr lang="en-GB" sz="2000" dirty="0"/>
          </a:p>
          <a:p>
            <a:pPr marL="342900" indent="-342900">
              <a:buFont typeface="Arial" panose="020B0604020202020204" pitchFamily="34" charset="0"/>
              <a:buChar char="•"/>
            </a:pPr>
            <a:r>
              <a:rPr lang="en-GB" sz="2000" dirty="0" smtClean="0"/>
              <a:t>As part of canonical process with the Holy See</a:t>
            </a:r>
            <a:endParaRPr lang="en-GB" sz="2000" dirty="0"/>
          </a:p>
          <a:p>
            <a:endParaRPr lang="en-GB" sz="2000" dirty="0"/>
          </a:p>
          <a:p>
            <a:r>
              <a:rPr lang="en-GB" sz="2000" dirty="0" smtClean="0"/>
              <a:t>As </a:t>
            </a:r>
            <a:r>
              <a:rPr lang="en-GB" sz="2000" dirty="0"/>
              <a:t>each of these situations is unique, the decision whether and what </a:t>
            </a:r>
          </a:p>
          <a:p>
            <a:r>
              <a:rPr lang="en-GB" sz="2000" dirty="0"/>
              <a:t>to share with another Church body will be on a case-by-case basis.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7737054" cy="584775"/>
          </a:xfrm>
          <a:prstGeom prst="rect">
            <a:avLst/>
          </a:prstGeom>
          <a:noFill/>
        </p:spPr>
        <p:txBody>
          <a:bodyPr wrap="none" rtlCol="0">
            <a:spAutoFit/>
          </a:bodyPr>
          <a:lstStyle/>
          <a:p>
            <a:r>
              <a:rPr lang="en-US" sz="3200" dirty="0" smtClean="0">
                <a:solidFill>
                  <a:srgbClr val="0B5323"/>
                </a:solidFill>
              </a:rPr>
              <a:t>Information sharing between Church Bodies</a:t>
            </a:r>
            <a:endParaRPr lang="en-US" sz="3200" dirty="0">
              <a:solidFill>
                <a:srgbClr val="0B5323"/>
              </a:solidFill>
            </a:endParaRPr>
          </a:p>
        </p:txBody>
      </p:sp>
    </p:spTree>
    <p:extLst>
      <p:ext uri="{BB962C8B-B14F-4D97-AF65-F5344CB8AC3E}">
        <p14:creationId xmlns:p14="http://schemas.microsoft.com/office/powerpoint/2010/main" val="3499106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242" y="1412776"/>
            <a:ext cx="8371420" cy="2616101"/>
          </a:xfrm>
          <a:prstGeom prst="rect">
            <a:avLst/>
          </a:prstGeom>
          <a:noFill/>
        </p:spPr>
        <p:txBody>
          <a:bodyPr wrap="square" rtlCol="0">
            <a:spAutoFit/>
          </a:bodyPr>
          <a:lstStyle/>
          <a:p>
            <a:r>
              <a:rPr lang="en-GB" sz="2400" b="1" dirty="0"/>
              <a:t>Between Church </a:t>
            </a:r>
            <a:r>
              <a:rPr lang="en-GB" sz="2400" b="1" dirty="0" smtClean="0"/>
              <a:t>bodies- How to Share</a:t>
            </a:r>
            <a:endParaRPr lang="en-GB" sz="2400" b="1" dirty="0"/>
          </a:p>
          <a:p>
            <a:endParaRPr lang="en-GB" sz="2000" dirty="0" smtClean="0"/>
          </a:p>
          <a:p>
            <a:endParaRPr lang="en-GB" sz="2000" dirty="0"/>
          </a:p>
          <a:p>
            <a:pPr marL="342900" indent="-342900">
              <a:buFont typeface="Arial" panose="020B0604020202020204" pitchFamily="34" charset="0"/>
              <a:buChar char="•"/>
            </a:pPr>
            <a:r>
              <a:rPr lang="en-GB" sz="2000" dirty="0" smtClean="0"/>
              <a:t>Can be shared through Social Services</a:t>
            </a:r>
          </a:p>
          <a:p>
            <a:endParaRPr lang="en-GB" sz="2000" dirty="0" smtClean="0"/>
          </a:p>
          <a:p>
            <a:pPr marL="342900" indent="-342900">
              <a:buFont typeface="Arial" panose="020B0604020202020204" pitchFamily="34" charset="0"/>
              <a:buChar char="•"/>
            </a:pPr>
            <a:r>
              <a:rPr lang="en-GB" sz="2000" dirty="0" smtClean="0"/>
              <a:t>With consent of the data subject</a:t>
            </a:r>
          </a:p>
          <a:p>
            <a:endParaRPr lang="en-GB" sz="2000" dirty="0" smtClean="0"/>
          </a:p>
          <a:p>
            <a:pPr marL="342900" indent="-342900">
              <a:buFont typeface="Arial" panose="020B0604020202020204" pitchFamily="34" charset="0"/>
              <a:buChar char="•"/>
            </a:pPr>
            <a:r>
              <a:rPr lang="en-GB" sz="2000" dirty="0" smtClean="0"/>
              <a:t>By conducting a privacy impact assessment </a:t>
            </a:r>
            <a:endParaRPr lang="en-GB" sz="20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7737054" cy="584775"/>
          </a:xfrm>
          <a:prstGeom prst="rect">
            <a:avLst/>
          </a:prstGeom>
          <a:noFill/>
        </p:spPr>
        <p:txBody>
          <a:bodyPr wrap="none" rtlCol="0">
            <a:spAutoFit/>
          </a:bodyPr>
          <a:lstStyle/>
          <a:p>
            <a:r>
              <a:rPr lang="en-US" sz="3200" dirty="0" smtClean="0">
                <a:solidFill>
                  <a:srgbClr val="0B5323"/>
                </a:solidFill>
              </a:rPr>
              <a:t>Information sharing between Church Bodies</a:t>
            </a:r>
            <a:endParaRPr lang="en-US" sz="3200" dirty="0">
              <a:solidFill>
                <a:srgbClr val="0B5323"/>
              </a:solidFill>
            </a:endParaRPr>
          </a:p>
        </p:txBody>
      </p:sp>
    </p:spTree>
    <p:extLst>
      <p:ext uri="{BB962C8B-B14F-4D97-AF65-F5344CB8AC3E}">
        <p14:creationId xmlns:p14="http://schemas.microsoft.com/office/powerpoint/2010/main" val="1809178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2677656"/>
          </a:xfrm>
          <a:prstGeom prst="rect">
            <a:avLst/>
          </a:prstGeom>
          <a:noFill/>
        </p:spPr>
        <p:txBody>
          <a:bodyPr wrap="square" rtlCol="0">
            <a:spAutoFit/>
          </a:bodyPr>
          <a:lstStyle/>
          <a:p>
            <a:pPr marL="285750" indent="-285750">
              <a:buFont typeface="Arial" panose="020B0604020202020204" pitchFamily="34" charset="0"/>
              <a:buChar char="•"/>
            </a:pPr>
            <a:r>
              <a:rPr lang="en-GB" sz="2400" dirty="0"/>
              <a:t>Does the recipient have a legitimate interest in receiving this information? </a:t>
            </a:r>
          </a:p>
          <a:p>
            <a:pPr marL="285750" indent="-285750">
              <a:buFont typeface="Arial" panose="020B0604020202020204" pitchFamily="34" charset="0"/>
              <a:buChar char="•"/>
            </a:pPr>
            <a:r>
              <a:rPr lang="en-GB" sz="2400" dirty="0"/>
              <a:t>What is the justification for sharing information? </a:t>
            </a:r>
          </a:p>
          <a:p>
            <a:pPr marL="285750" indent="-285750">
              <a:buFont typeface="Arial" panose="020B0604020202020204" pitchFamily="34" charset="0"/>
              <a:buChar char="•"/>
            </a:pPr>
            <a:r>
              <a:rPr lang="en-GB" sz="2400" dirty="0"/>
              <a:t>Is there a risk of harm to an identified or unidentified child if such information is not shared? </a:t>
            </a:r>
          </a:p>
          <a:p>
            <a:pPr marL="285750" indent="-285750">
              <a:buFont typeface="Arial" panose="020B0604020202020204" pitchFamily="34" charset="0"/>
              <a:buChar char="•"/>
            </a:pPr>
            <a:r>
              <a:rPr lang="en-GB" sz="2400" dirty="0"/>
              <a:t>Can permission be obtained from the respondent to share information?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6898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700808"/>
            <a:ext cx="8875476" cy="2308324"/>
          </a:xfrm>
          <a:prstGeom prst="rect">
            <a:avLst/>
          </a:prstGeom>
          <a:noFill/>
        </p:spPr>
        <p:txBody>
          <a:bodyPr wrap="square" rtlCol="0">
            <a:spAutoFit/>
          </a:bodyPr>
          <a:lstStyle/>
          <a:p>
            <a:pPr marL="285750" indent="-285750">
              <a:buFont typeface="Arial" panose="020B0604020202020204" pitchFamily="34" charset="0"/>
              <a:buChar char="•"/>
            </a:pPr>
            <a:r>
              <a:rPr lang="en-GB" sz="2400" dirty="0" smtClean="0"/>
              <a:t>Should </a:t>
            </a:r>
            <a:r>
              <a:rPr lang="en-GB" sz="2400" dirty="0"/>
              <a:t>the respondent be informed that the information is being shared? </a:t>
            </a:r>
          </a:p>
          <a:p>
            <a:pPr marL="285750" indent="-285750">
              <a:buFont typeface="Arial" panose="020B0604020202020204" pitchFamily="34" charset="0"/>
              <a:buChar char="•"/>
            </a:pPr>
            <a:r>
              <a:rPr lang="en-GB" sz="2400" dirty="0"/>
              <a:t>Is the respondent in public ministry as a priest and has faculties from the bishop? </a:t>
            </a:r>
          </a:p>
          <a:p>
            <a:pPr marL="285750" indent="-285750">
              <a:buFont typeface="Arial" panose="020B0604020202020204" pitchFamily="34" charset="0"/>
              <a:buChar char="•"/>
            </a:pPr>
            <a:r>
              <a:rPr lang="en-GB" sz="2400" dirty="0"/>
              <a:t>Is the respondent in the public ministry of a Church body? </a:t>
            </a:r>
          </a:p>
          <a:p>
            <a:pPr marL="285750" indent="-285750">
              <a:buFont typeface="Arial" panose="020B0604020202020204" pitchFamily="34" charset="0"/>
              <a:buChar char="•"/>
            </a:pPr>
            <a:r>
              <a:rPr lang="en-GB" sz="2400" dirty="0"/>
              <a:t>Should information about the complainant be redacted</a:t>
            </a:r>
            <a:r>
              <a:rPr lang="en-GB" dirty="0"/>
              <a:t>?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043608" y="332656"/>
            <a:ext cx="6652783" cy="1077218"/>
          </a:xfrm>
          <a:prstGeom prst="rect">
            <a:avLst/>
          </a:prstGeom>
          <a:noFill/>
        </p:spPr>
        <p:txBody>
          <a:bodyPr wrap="none" rtlCol="0">
            <a:spAutoFit/>
          </a:bodyPr>
          <a:lstStyle/>
          <a:p>
            <a:pPr algn="ctr"/>
            <a:r>
              <a:rPr lang="en-US" sz="3200" dirty="0">
                <a:solidFill>
                  <a:srgbClr val="0B5323"/>
                </a:solidFill>
              </a:rPr>
              <a:t>Questions which may help making this </a:t>
            </a:r>
          </a:p>
          <a:p>
            <a:pPr algn="ctr"/>
            <a:r>
              <a:rPr lang="en-US" sz="3200" dirty="0">
                <a:solidFill>
                  <a:srgbClr val="0B5323"/>
                </a:solidFill>
              </a:rPr>
              <a:t>determination</a:t>
            </a:r>
          </a:p>
        </p:txBody>
      </p:sp>
    </p:spTree>
    <p:extLst>
      <p:ext uri="{BB962C8B-B14F-4D97-AF65-F5344CB8AC3E}">
        <p14:creationId xmlns:p14="http://schemas.microsoft.com/office/powerpoint/2010/main" val="15465424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74494E0F-B33D-7745-B648-122B3454496F}"/>
              </a:ext>
            </a:extLst>
          </p:cNvPr>
          <p:cNvSpPr txBox="1"/>
          <p:nvPr/>
        </p:nvSpPr>
        <p:spPr>
          <a:xfrm>
            <a:off x="1547664" y="386607"/>
            <a:ext cx="5968493" cy="584775"/>
          </a:xfrm>
          <a:prstGeom prst="rect">
            <a:avLst/>
          </a:prstGeom>
          <a:noFill/>
        </p:spPr>
        <p:txBody>
          <a:bodyPr wrap="none" rtlCol="0">
            <a:spAutoFit/>
          </a:bodyPr>
          <a:lstStyle/>
          <a:p>
            <a:r>
              <a:rPr lang="en-US" sz="3200" b="1" dirty="0" smtClean="0">
                <a:solidFill>
                  <a:srgbClr val="0B5323"/>
                </a:solidFill>
              </a:rPr>
              <a:t>Motu </a:t>
            </a:r>
            <a:r>
              <a:rPr lang="en-US" sz="3200" b="1" dirty="0" err="1" smtClean="0">
                <a:solidFill>
                  <a:srgbClr val="0B5323"/>
                </a:solidFill>
              </a:rPr>
              <a:t>Proprio</a:t>
            </a:r>
            <a:r>
              <a:rPr lang="en-US" sz="3200" b="1" dirty="0" smtClean="0">
                <a:solidFill>
                  <a:srgbClr val="0B5323"/>
                </a:solidFill>
              </a:rPr>
              <a:t>- </a:t>
            </a:r>
            <a:r>
              <a:rPr lang="en-US" sz="3200" b="1" dirty="0" err="1" smtClean="0">
                <a:solidFill>
                  <a:srgbClr val="0B5323"/>
                </a:solidFill>
              </a:rPr>
              <a:t>Vos</a:t>
            </a:r>
            <a:r>
              <a:rPr lang="en-US" sz="3200" b="1" dirty="0" smtClean="0">
                <a:solidFill>
                  <a:srgbClr val="0B5323"/>
                </a:solidFill>
              </a:rPr>
              <a:t> </a:t>
            </a:r>
            <a:r>
              <a:rPr lang="en-US" sz="3200" b="1" dirty="0" err="1" smtClean="0">
                <a:solidFill>
                  <a:srgbClr val="0B5323"/>
                </a:solidFill>
              </a:rPr>
              <a:t>estis</a:t>
            </a:r>
            <a:r>
              <a:rPr lang="en-US" sz="3200" b="1" dirty="0" smtClean="0">
                <a:solidFill>
                  <a:srgbClr val="0B5323"/>
                </a:solidFill>
              </a:rPr>
              <a:t> lux mundi</a:t>
            </a:r>
            <a:endParaRPr lang="en-US" sz="3200" b="1" dirty="0">
              <a:solidFill>
                <a:srgbClr val="0B5323"/>
              </a:solidFill>
            </a:endParaRPr>
          </a:p>
        </p:txBody>
      </p:sp>
      <p:sp>
        <p:nvSpPr>
          <p:cNvPr id="6" name="Rectangle 5"/>
          <p:cNvSpPr/>
          <p:nvPr/>
        </p:nvSpPr>
        <p:spPr>
          <a:xfrm>
            <a:off x="431540" y="1700808"/>
            <a:ext cx="7992888" cy="4524315"/>
          </a:xfrm>
          <a:prstGeom prst="rect">
            <a:avLst/>
          </a:prstGeom>
        </p:spPr>
        <p:txBody>
          <a:bodyPr wrap="square">
            <a:spAutoFit/>
          </a:bodyPr>
          <a:lstStyle/>
          <a:p>
            <a:r>
              <a:rPr lang="en-IE" sz="2400" b="1" dirty="0" smtClean="0"/>
              <a:t>Work Completed</a:t>
            </a:r>
          </a:p>
          <a:p>
            <a:pPr marL="285750" indent="-285750">
              <a:buFont typeface="Arial" panose="020B0604020202020204" pitchFamily="34" charset="0"/>
              <a:buChar char="•"/>
            </a:pPr>
            <a:r>
              <a:rPr lang="en-IE" sz="2400" dirty="0" smtClean="0"/>
              <a:t>Produced critique</a:t>
            </a:r>
          </a:p>
          <a:p>
            <a:pPr marL="285750" indent="-285750">
              <a:buFont typeface="Arial" panose="020B0604020202020204" pitchFamily="34" charset="0"/>
              <a:buChar char="•"/>
            </a:pPr>
            <a:r>
              <a:rPr lang="en-IE" sz="2400" dirty="0" smtClean="0"/>
              <a:t>Revised guidance</a:t>
            </a:r>
          </a:p>
          <a:p>
            <a:pPr marL="285750" indent="-285750">
              <a:buFont typeface="Arial" panose="020B0604020202020204" pitchFamily="34" charset="0"/>
              <a:buChar char="•"/>
            </a:pPr>
            <a:r>
              <a:rPr lang="en-IE" sz="2400" dirty="0" smtClean="0"/>
              <a:t>Presented at the Anglophone conference</a:t>
            </a:r>
          </a:p>
          <a:p>
            <a:pPr marL="285750" indent="-285750">
              <a:buFont typeface="Arial" panose="020B0604020202020204" pitchFamily="34" charset="0"/>
              <a:buChar char="•"/>
            </a:pPr>
            <a:endParaRPr lang="en-IE" sz="2400" dirty="0"/>
          </a:p>
          <a:p>
            <a:r>
              <a:rPr lang="en-IE" sz="2400" b="1" dirty="0" smtClean="0"/>
              <a:t>Main Issues to consider</a:t>
            </a:r>
          </a:p>
          <a:p>
            <a:pPr marL="285750" indent="-285750">
              <a:buFont typeface="Arial" panose="020B0604020202020204" pitchFamily="34" charset="0"/>
              <a:buChar char="•"/>
            </a:pPr>
            <a:r>
              <a:rPr lang="en-IE" sz="2400" dirty="0" smtClean="0"/>
              <a:t>GDPR</a:t>
            </a:r>
          </a:p>
          <a:p>
            <a:pPr marL="285750" indent="-285750">
              <a:buFont typeface="Arial" panose="020B0604020202020204" pitchFamily="34" charset="0"/>
              <a:buChar char="•"/>
            </a:pPr>
            <a:r>
              <a:rPr lang="en-IE" sz="2400" dirty="0" smtClean="0"/>
              <a:t>Definitions</a:t>
            </a:r>
          </a:p>
          <a:p>
            <a:pPr marL="285750" indent="-285750">
              <a:buFont typeface="Arial" panose="020B0604020202020204" pitchFamily="34" charset="0"/>
              <a:buChar char="•"/>
            </a:pPr>
            <a:r>
              <a:rPr lang="en-IE" sz="2400" dirty="0" smtClean="0"/>
              <a:t>Timescales</a:t>
            </a:r>
          </a:p>
          <a:p>
            <a:pPr marL="285750" indent="-285750">
              <a:buFont typeface="Arial" panose="020B0604020202020204" pitchFamily="34" charset="0"/>
              <a:buChar char="•"/>
            </a:pPr>
            <a:r>
              <a:rPr lang="en-IE" sz="2400" dirty="0" smtClean="0"/>
              <a:t>Vulnerable adults</a:t>
            </a:r>
          </a:p>
          <a:p>
            <a:pPr marL="285750" indent="-285750">
              <a:buFont typeface="Arial" panose="020B0604020202020204" pitchFamily="34" charset="0"/>
              <a:buChar char="•"/>
            </a:pPr>
            <a:r>
              <a:rPr lang="en-IE" sz="2400" dirty="0" smtClean="0"/>
              <a:t>Church authorities and those not defined in the Motu </a:t>
            </a:r>
            <a:r>
              <a:rPr lang="en-IE" sz="2400" dirty="0" err="1" smtClean="0"/>
              <a:t>Proprio</a:t>
            </a:r>
            <a:endParaRPr lang="en-IE" sz="2400" dirty="0" smtClean="0"/>
          </a:p>
        </p:txBody>
      </p:sp>
    </p:spTree>
    <p:extLst>
      <p:ext uri="{BB962C8B-B14F-4D97-AF65-F5344CB8AC3E}">
        <p14:creationId xmlns:p14="http://schemas.microsoft.com/office/powerpoint/2010/main" val="21538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74494E0F-B33D-7745-B648-122B3454496F}"/>
              </a:ext>
            </a:extLst>
          </p:cNvPr>
          <p:cNvSpPr txBox="1"/>
          <p:nvPr/>
        </p:nvSpPr>
        <p:spPr>
          <a:xfrm>
            <a:off x="2781924" y="332656"/>
            <a:ext cx="3292120" cy="584775"/>
          </a:xfrm>
          <a:prstGeom prst="rect">
            <a:avLst/>
          </a:prstGeom>
          <a:noFill/>
        </p:spPr>
        <p:txBody>
          <a:bodyPr wrap="none" rtlCol="0">
            <a:spAutoFit/>
          </a:bodyPr>
          <a:lstStyle/>
          <a:p>
            <a:r>
              <a:rPr lang="en-US" sz="3200" b="1" dirty="0">
                <a:solidFill>
                  <a:srgbClr val="0B5323"/>
                </a:solidFill>
              </a:rPr>
              <a:t>Guidance Updates</a:t>
            </a:r>
          </a:p>
        </p:txBody>
      </p:sp>
      <p:sp>
        <p:nvSpPr>
          <p:cNvPr id="3" name="Rectangle 2"/>
          <p:cNvSpPr/>
          <p:nvPr/>
        </p:nvSpPr>
        <p:spPr>
          <a:xfrm>
            <a:off x="431540" y="1700808"/>
            <a:ext cx="7992888" cy="4524315"/>
          </a:xfrm>
          <a:prstGeom prst="rect">
            <a:avLst/>
          </a:prstGeom>
        </p:spPr>
        <p:txBody>
          <a:bodyPr wrap="square">
            <a:spAutoFit/>
          </a:bodyPr>
          <a:lstStyle/>
          <a:p>
            <a:r>
              <a:rPr lang="en-IE" dirty="0"/>
              <a:t>Since the last newsletter there have been a significant number of guidance updates most as a results of the Motu </a:t>
            </a:r>
            <a:r>
              <a:rPr lang="en-IE" dirty="0" err="1"/>
              <a:t>Proprio</a:t>
            </a:r>
            <a:r>
              <a:rPr lang="en-IE" dirty="0"/>
              <a:t> </a:t>
            </a:r>
            <a:r>
              <a:rPr lang="en-IE" dirty="0" err="1"/>
              <a:t>Vos</a:t>
            </a:r>
            <a:r>
              <a:rPr lang="en-IE" dirty="0"/>
              <a:t> </a:t>
            </a:r>
            <a:r>
              <a:rPr lang="en-IE" dirty="0" err="1"/>
              <a:t>estis</a:t>
            </a:r>
            <a:r>
              <a:rPr lang="en-IE" dirty="0"/>
              <a:t> lux mundi and GDPR.  Some of the changes include:</a:t>
            </a:r>
          </a:p>
          <a:p>
            <a:pPr marL="285750" lvl="0" indent="-285750">
              <a:buFont typeface="Arial" panose="020B0604020202020204" pitchFamily="34" charset="0"/>
              <a:buChar char="•"/>
            </a:pPr>
            <a:r>
              <a:rPr lang="en-IE" dirty="0"/>
              <a:t>Redrafted Basic Awareness Training Guidance</a:t>
            </a:r>
          </a:p>
          <a:p>
            <a:pPr marL="285750" lvl="0" indent="-285750">
              <a:buFont typeface="Arial" panose="020B0604020202020204" pitchFamily="34" charset="0"/>
              <a:buChar char="•"/>
            </a:pPr>
            <a:r>
              <a:rPr lang="en-IE" dirty="0"/>
              <a:t>New Guidance on protection of persons reporting abuse</a:t>
            </a:r>
          </a:p>
          <a:p>
            <a:pPr marL="285750" lvl="0" indent="-285750">
              <a:buFont typeface="Arial" panose="020B0604020202020204" pitchFamily="34" charset="0"/>
              <a:buChar char="•"/>
            </a:pPr>
            <a:r>
              <a:rPr lang="en-IE" dirty="0"/>
              <a:t>New Guidance on </a:t>
            </a:r>
            <a:r>
              <a:rPr lang="en-IE" dirty="0" err="1"/>
              <a:t>Tusla</a:t>
            </a:r>
            <a:r>
              <a:rPr lang="en-IE" dirty="0"/>
              <a:t> Child Safeguarding Statements following on from advice from </a:t>
            </a:r>
            <a:r>
              <a:rPr lang="en-IE" dirty="0" err="1"/>
              <a:t>Tusla</a:t>
            </a:r>
            <a:endParaRPr lang="en-IE" dirty="0"/>
          </a:p>
          <a:p>
            <a:pPr marL="285750" lvl="0" indent="-285750">
              <a:buFont typeface="Arial" panose="020B0604020202020204" pitchFamily="34" charset="0"/>
              <a:buChar char="•"/>
            </a:pPr>
            <a:r>
              <a:rPr lang="en-IE" dirty="0"/>
              <a:t>New Guidance on those who facilitate Probation Service community service placements in Church property in the Republic of Ireland</a:t>
            </a:r>
          </a:p>
          <a:p>
            <a:pPr marL="285750" lvl="0" indent="-285750">
              <a:buFont typeface="Arial" panose="020B0604020202020204" pitchFamily="34" charset="0"/>
              <a:buChar char="•"/>
            </a:pPr>
            <a:r>
              <a:rPr lang="en-IE" dirty="0"/>
              <a:t>New guidance on reporting allegations of abuse of children by child pornography</a:t>
            </a:r>
          </a:p>
          <a:p>
            <a:pPr marL="285750" lvl="0" indent="-285750">
              <a:buFont typeface="Arial" panose="020B0604020202020204" pitchFamily="34" charset="0"/>
              <a:buChar char="•"/>
            </a:pPr>
            <a:r>
              <a:rPr lang="en-IE" dirty="0"/>
              <a:t>Revised templates and definitions following </a:t>
            </a:r>
            <a:r>
              <a:rPr lang="en-IE" dirty="0" err="1"/>
              <a:t>Vos</a:t>
            </a:r>
            <a:r>
              <a:rPr lang="en-IE" dirty="0"/>
              <a:t> </a:t>
            </a:r>
            <a:r>
              <a:rPr lang="en-IE" dirty="0" err="1"/>
              <a:t>estis</a:t>
            </a:r>
            <a:r>
              <a:rPr lang="en-IE" dirty="0"/>
              <a:t> lux mundi</a:t>
            </a:r>
          </a:p>
          <a:p>
            <a:pPr marL="285750" lvl="0" indent="-285750">
              <a:buFont typeface="Arial" panose="020B0604020202020204" pitchFamily="34" charset="0"/>
              <a:buChar char="•"/>
            </a:pPr>
            <a:r>
              <a:rPr lang="en-IE" dirty="0"/>
              <a:t>Redrafted information sharing guidance following GDPR</a:t>
            </a:r>
          </a:p>
          <a:p>
            <a:pPr marL="285750" lvl="0" indent="-285750">
              <a:buFont typeface="Arial" panose="020B0604020202020204" pitchFamily="34" charset="0"/>
              <a:buChar char="•"/>
            </a:pPr>
            <a:r>
              <a:rPr lang="en-IE" dirty="0"/>
              <a:t>New data protection guidance following </a:t>
            </a:r>
            <a:r>
              <a:rPr lang="en-IE" dirty="0" smtClean="0"/>
              <a:t>GDPR</a:t>
            </a:r>
          </a:p>
          <a:p>
            <a:pPr lvl="0"/>
            <a:endParaRPr lang="en-IE" dirty="0"/>
          </a:p>
          <a:p>
            <a:r>
              <a:rPr lang="en-IE" dirty="0"/>
              <a:t>For a full page by page list of all of the changes to the guidance and to access the new guidance please follow this link </a:t>
            </a:r>
            <a:r>
              <a:rPr lang="en-IE" u="sng" dirty="0">
                <a:hlinkClick r:id="rId3"/>
              </a:rPr>
              <a:t>https://www.safeguarding.ie/guidance</a:t>
            </a:r>
            <a:r>
              <a:rPr lang="en-IE" dirty="0"/>
              <a:t> .</a:t>
            </a:r>
          </a:p>
        </p:txBody>
      </p:sp>
    </p:spTree>
    <p:extLst>
      <p:ext uri="{BB962C8B-B14F-4D97-AF65-F5344CB8AC3E}">
        <p14:creationId xmlns:p14="http://schemas.microsoft.com/office/powerpoint/2010/main" val="3430995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569660"/>
          </a:xfrm>
          <a:prstGeom prst="rect">
            <a:avLst/>
          </a:prstGeom>
          <a:noFill/>
        </p:spPr>
        <p:txBody>
          <a:bodyPr wrap="square" rtlCol="0">
            <a:spAutoFit/>
          </a:bodyPr>
          <a:lstStyle/>
          <a:p>
            <a:r>
              <a:rPr lang="en-US" sz="3200" b="1" dirty="0">
                <a:solidFill>
                  <a:srgbClr val="0B5323"/>
                </a:solidFill>
              </a:rPr>
              <a:t>Welcome</a:t>
            </a:r>
          </a:p>
          <a:p>
            <a:endParaRPr lang="en-US" sz="3200" b="1" dirty="0">
              <a:solidFill>
                <a:srgbClr val="0B5323"/>
              </a:solidFill>
            </a:endParaRPr>
          </a:p>
          <a:p>
            <a:r>
              <a:rPr lang="en-US" sz="3200" b="1" dirty="0" smtClean="0">
                <a:solidFill>
                  <a:srgbClr val="0B5323"/>
                </a:solidFill>
              </a:rPr>
              <a:t>Archbishop O’Reilly</a:t>
            </a:r>
            <a:endParaRPr lang="en-US" sz="3200" b="1" dirty="0">
              <a:solidFill>
                <a:srgbClr val="0B5323"/>
              </a:solidFill>
            </a:endParaRPr>
          </a:p>
        </p:txBody>
      </p:sp>
    </p:spTree>
    <p:extLst>
      <p:ext uri="{BB962C8B-B14F-4D97-AF65-F5344CB8AC3E}">
        <p14:creationId xmlns:p14="http://schemas.microsoft.com/office/powerpoint/2010/main" val="395729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Revision of the Training Manual</a:t>
            </a:r>
            <a:endParaRPr lang="en-US" sz="3200" b="1" dirty="0">
              <a:solidFill>
                <a:srgbClr val="0B5323"/>
              </a:solidFill>
            </a:endParaRPr>
          </a:p>
        </p:txBody>
      </p:sp>
      <p:sp>
        <p:nvSpPr>
          <p:cNvPr id="3" name="TextBox 2">
            <a:extLst>
              <a:ext uri="{FF2B5EF4-FFF2-40B4-BE49-F238E27FC236}">
                <a16:creationId xmlns="" xmlns:a16="http://schemas.microsoft.com/office/drawing/2014/main" id="{DB74A38B-DE37-2D4E-B1D6-EF1BD33EA684}"/>
              </a:ext>
            </a:extLst>
          </p:cNvPr>
          <p:cNvSpPr txBox="1"/>
          <p:nvPr/>
        </p:nvSpPr>
        <p:spPr>
          <a:xfrm>
            <a:off x="323528" y="1484784"/>
            <a:ext cx="8061215" cy="3970318"/>
          </a:xfrm>
          <a:prstGeom prst="rect">
            <a:avLst/>
          </a:prstGeom>
          <a:noFill/>
        </p:spPr>
        <p:txBody>
          <a:bodyPr wrap="square" rtlCol="0">
            <a:spAutoFit/>
          </a:bodyPr>
          <a:lstStyle/>
          <a:p>
            <a:r>
              <a:rPr lang="en-IE" dirty="0"/>
              <a:t>The manual will now include 5 training programmes these are</a:t>
            </a:r>
            <a:r>
              <a:rPr lang="en-IE" dirty="0" smtClean="0"/>
              <a:t>:</a:t>
            </a:r>
          </a:p>
          <a:p>
            <a:endParaRPr lang="en-IE" dirty="0"/>
          </a:p>
          <a:p>
            <a:pPr marL="285750" lvl="0" indent="-285750">
              <a:buFont typeface="Arial" panose="020B0604020202020204" pitchFamily="34" charset="0"/>
              <a:buChar char="•"/>
            </a:pPr>
            <a:r>
              <a:rPr lang="en-GB" dirty="0"/>
              <a:t>Full-day training: this training lasts 5 hours and covers the following four areas: </a:t>
            </a:r>
            <a:endParaRPr lang="en-IE" dirty="0"/>
          </a:p>
          <a:p>
            <a:pPr marL="742950" lvl="1" indent="-285750">
              <a:buFont typeface="Arial" panose="020B0604020202020204" pitchFamily="34" charset="0"/>
              <a:buChar char="•"/>
            </a:pPr>
            <a:r>
              <a:rPr lang="en-GB" dirty="0" smtClean="0"/>
              <a:t>What </a:t>
            </a:r>
            <a:r>
              <a:rPr lang="en-GB" dirty="0"/>
              <a:t>and how we safeguard</a:t>
            </a:r>
            <a:endParaRPr lang="en-IE" dirty="0"/>
          </a:p>
          <a:p>
            <a:pPr marL="742950" lvl="1" indent="-285750">
              <a:buFont typeface="Arial" panose="020B0604020202020204" pitchFamily="34" charset="0"/>
              <a:buChar char="•"/>
            </a:pPr>
            <a:r>
              <a:rPr lang="en-GB" dirty="0" smtClean="0"/>
              <a:t>Creating </a:t>
            </a:r>
            <a:r>
              <a:rPr lang="en-GB" dirty="0"/>
              <a:t>and maintaining safe environments </a:t>
            </a:r>
            <a:endParaRPr lang="en-IE" dirty="0"/>
          </a:p>
          <a:p>
            <a:pPr marL="742950" lvl="1" indent="-285750">
              <a:buFont typeface="Arial" panose="020B0604020202020204" pitchFamily="34" charset="0"/>
              <a:buChar char="•"/>
            </a:pPr>
            <a:r>
              <a:rPr lang="en-GB" dirty="0" smtClean="0"/>
              <a:t>Recognising</a:t>
            </a:r>
            <a:r>
              <a:rPr lang="en-GB" dirty="0"/>
              <a:t>, Responding, Recording and Reporting </a:t>
            </a:r>
            <a:endParaRPr lang="en-GB" dirty="0" smtClean="0"/>
          </a:p>
          <a:p>
            <a:pPr lvl="1"/>
            <a:endParaRPr lang="en-IE" dirty="0"/>
          </a:p>
          <a:p>
            <a:pPr marL="285750" lvl="0" indent="-285750">
              <a:buFont typeface="Arial" panose="020B0604020202020204" pitchFamily="34" charset="0"/>
              <a:buChar char="•"/>
            </a:pPr>
            <a:r>
              <a:rPr lang="en-GB" dirty="0"/>
              <a:t>Information sessions: these sessions are shorter in length (3 hours), and cover topics including the reporting procedures required under Standard 2. </a:t>
            </a:r>
            <a:endParaRPr lang="en-GB" dirty="0" smtClean="0"/>
          </a:p>
          <a:p>
            <a:pPr lvl="0"/>
            <a:endParaRPr lang="en-IE" dirty="0"/>
          </a:p>
          <a:p>
            <a:pPr marL="285750" lvl="0" indent="-285750">
              <a:buFont typeface="Arial" panose="020B0604020202020204" pitchFamily="34" charset="0"/>
              <a:buChar char="•"/>
            </a:pPr>
            <a:r>
              <a:rPr lang="en-GB" dirty="0"/>
              <a:t>Refresher sessions: These are shorter in length (3 hours) and cover the topics listed in the full day training for those who have already attended the full day training previously. </a:t>
            </a:r>
            <a:endParaRPr lang="en-GB" dirty="0" smtClean="0"/>
          </a:p>
          <a:p>
            <a:pPr lvl="0"/>
            <a:endParaRPr lang="en-IE" dirty="0"/>
          </a:p>
        </p:txBody>
      </p:sp>
    </p:spTree>
    <p:extLst>
      <p:ext uri="{BB962C8B-B14F-4D97-AF65-F5344CB8AC3E}">
        <p14:creationId xmlns:p14="http://schemas.microsoft.com/office/powerpoint/2010/main" val="36447242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Revision of the Training Manual</a:t>
            </a:r>
            <a:endParaRPr lang="en-US" sz="3200" b="1" dirty="0">
              <a:solidFill>
                <a:srgbClr val="0B5323"/>
              </a:solidFill>
            </a:endParaRPr>
          </a:p>
        </p:txBody>
      </p:sp>
      <p:sp>
        <p:nvSpPr>
          <p:cNvPr id="3" name="TextBox 2">
            <a:extLst>
              <a:ext uri="{FF2B5EF4-FFF2-40B4-BE49-F238E27FC236}">
                <a16:creationId xmlns="" xmlns:a16="http://schemas.microsoft.com/office/drawing/2014/main" id="{DB74A38B-DE37-2D4E-B1D6-EF1BD33EA684}"/>
              </a:ext>
            </a:extLst>
          </p:cNvPr>
          <p:cNvSpPr txBox="1"/>
          <p:nvPr/>
        </p:nvSpPr>
        <p:spPr>
          <a:xfrm>
            <a:off x="323528" y="1484784"/>
            <a:ext cx="8061215" cy="2554545"/>
          </a:xfrm>
          <a:prstGeom prst="rect">
            <a:avLst/>
          </a:prstGeom>
          <a:noFill/>
        </p:spPr>
        <p:txBody>
          <a:bodyPr wrap="square" rtlCol="0">
            <a:spAutoFit/>
          </a:bodyPr>
          <a:lstStyle/>
          <a:p>
            <a:pPr lvl="0"/>
            <a:endParaRPr lang="en-IE" dirty="0"/>
          </a:p>
          <a:p>
            <a:pPr marL="285750" lvl="0" indent="-285750">
              <a:buFont typeface="Arial" panose="020B0604020202020204" pitchFamily="34" charset="0"/>
              <a:buChar char="•"/>
            </a:pPr>
            <a:r>
              <a:rPr lang="en-GB" dirty="0"/>
              <a:t>Mandated Persons Training: This is a short 1 and a half hour session specifically for those who are defined as mandated persons in the Republic of Ireland. The content can be delivered as part of the other sessions above </a:t>
            </a:r>
            <a:endParaRPr lang="en-GB" dirty="0" smtClean="0"/>
          </a:p>
          <a:p>
            <a:pPr lvl="0"/>
            <a:endParaRPr lang="en-IE" dirty="0"/>
          </a:p>
          <a:p>
            <a:pPr marL="285750" lvl="0" indent="-285750">
              <a:buFont typeface="Arial" panose="020B0604020202020204" pitchFamily="34" charset="0"/>
              <a:buChar char="•"/>
            </a:pPr>
            <a:r>
              <a:rPr lang="en-GB" dirty="0"/>
              <a:t>Training for Young Leaders: This is three hours in length and covers the same content as the information sessions but has been designed for young people who are taking on a leadership role with other children or young people.</a:t>
            </a:r>
            <a:endParaRPr lang="en-IE" dirty="0"/>
          </a:p>
          <a:p>
            <a:r>
              <a:rPr lang="en-IE" sz="1600" dirty="0"/>
              <a:t> </a:t>
            </a:r>
          </a:p>
        </p:txBody>
      </p:sp>
    </p:spTree>
    <p:extLst>
      <p:ext uri="{BB962C8B-B14F-4D97-AF65-F5344CB8AC3E}">
        <p14:creationId xmlns:p14="http://schemas.microsoft.com/office/powerpoint/2010/main" val="2569572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6516" y="332656"/>
            <a:ext cx="7206952" cy="584775"/>
          </a:xfrm>
          <a:prstGeom prst="rect">
            <a:avLst/>
          </a:prstGeom>
          <a:noFill/>
        </p:spPr>
        <p:txBody>
          <a:bodyPr wrap="square" rtlCol="0">
            <a:spAutoFit/>
          </a:bodyPr>
          <a:lstStyle/>
          <a:p>
            <a:pPr algn="ctr"/>
            <a:r>
              <a:rPr lang="en-US" sz="3200" b="1" dirty="0" smtClean="0">
                <a:solidFill>
                  <a:srgbClr val="0B5323"/>
                </a:solidFill>
              </a:rPr>
              <a:t>Work So Far</a:t>
            </a:r>
            <a:endParaRPr lang="en-US" sz="3200" b="1" dirty="0">
              <a:solidFill>
                <a:srgbClr val="0B5323"/>
              </a:solidFill>
            </a:endParaRPr>
          </a:p>
        </p:txBody>
      </p:sp>
      <p:sp>
        <p:nvSpPr>
          <p:cNvPr id="3" name="TextBox 2">
            <a:extLst>
              <a:ext uri="{FF2B5EF4-FFF2-40B4-BE49-F238E27FC236}">
                <a16:creationId xmlns="" xmlns:a16="http://schemas.microsoft.com/office/drawing/2014/main" id="{DB74A38B-DE37-2D4E-B1D6-EF1BD33EA684}"/>
              </a:ext>
            </a:extLst>
          </p:cNvPr>
          <p:cNvSpPr txBox="1"/>
          <p:nvPr/>
        </p:nvSpPr>
        <p:spPr>
          <a:xfrm>
            <a:off x="323528" y="1484784"/>
            <a:ext cx="8061215" cy="3785652"/>
          </a:xfrm>
          <a:prstGeom prst="rect">
            <a:avLst/>
          </a:prstGeom>
          <a:noFill/>
        </p:spPr>
        <p:txBody>
          <a:bodyPr wrap="square" rtlCol="0">
            <a:spAutoFit/>
          </a:bodyPr>
          <a:lstStyle/>
          <a:p>
            <a:pPr marL="285750" indent="-285750">
              <a:buFont typeface="Arial" panose="020B0604020202020204" pitchFamily="34" charset="0"/>
              <a:buChar char="•"/>
            </a:pPr>
            <a:r>
              <a:rPr lang="en-IE" sz="1600" dirty="0" smtClean="0"/>
              <a:t>Work Completed</a:t>
            </a:r>
          </a:p>
          <a:p>
            <a:pPr marL="742950" lvl="1" indent="-285750">
              <a:buFont typeface="Arial" panose="020B0604020202020204" pitchFamily="34" charset="0"/>
              <a:buChar char="•"/>
            </a:pPr>
            <a:r>
              <a:rPr lang="en-IE" sz="1600" dirty="0" smtClean="0"/>
              <a:t>Working Group Met</a:t>
            </a:r>
          </a:p>
          <a:p>
            <a:pPr marL="742950" lvl="1" indent="-285750">
              <a:buFont typeface="Arial" panose="020B0604020202020204" pitchFamily="34" charset="0"/>
              <a:buChar char="•"/>
            </a:pPr>
            <a:r>
              <a:rPr lang="en-IE" sz="1600" dirty="0" smtClean="0"/>
              <a:t>First Draft commented on by the group</a:t>
            </a:r>
          </a:p>
          <a:p>
            <a:pPr marL="742950" lvl="1" indent="-285750">
              <a:buFont typeface="Arial" panose="020B0604020202020204" pitchFamily="34" charset="0"/>
              <a:buChar char="•"/>
            </a:pPr>
            <a:r>
              <a:rPr lang="en-IE" sz="1600" dirty="0" smtClean="0"/>
              <a:t>Second draft presented to trainers and feedback received</a:t>
            </a:r>
          </a:p>
          <a:p>
            <a:pPr marL="742950" lvl="1" indent="-285750">
              <a:buFont typeface="Arial" panose="020B0604020202020204" pitchFamily="34" charset="0"/>
              <a:buChar char="•"/>
            </a:pPr>
            <a:r>
              <a:rPr lang="en-IE" sz="1600" dirty="0" smtClean="0"/>
              <a:t>Third draft presented to Tutors</a:t>
            </a:r>
          </a:p>
          <a:p>
            <a:pPr marL="742950" lvl="1" indent="-285750">
              <a:buFont typeface="Arial" panose="020B0604020202020204" pitchFamily="34" charset="0"/>
              <a:buChar char="•"/>
            </a:pPr>
            <a:r>
              <a:rPr lang="en-IE" sz="1600" dirty="0" smtClean="0"/>
              <a:t>Fourth draft presented to trainers</a:t>
            </a:r>
          </a:p>
          <a:p>
            <a:pPr marL="742950" lvl="1" indent="-285750">
              <a:buFont typeface="Arial" panose="020B0604020202020204" pitchFamily="34" charset="0"/>
              <a:buChar char="•"/>
            </a:pPr>
            <a:r>
              <a:rPr lang="en-IE" sz="1600" dirty="0" smtClean="0"/>
              <a:t>Person commissioned to begin work on videos for the manual</a:t>
            </a:r>
          </a:p>
          <a:p>
            <a:pPr marL="742950" lvl="1" indent="-285750">
              <a:buFont typeface="Arial" panose="020B0604020202020204" pitchFamily="34" charset="0"/>
              <a:buChar char="•"/>
            </a:pPr>
            <a:r>
              <a:rPr lang="en-IE" sz="1600" dirty="0" smtClean="0"/>
              <a:t>New guidance produced and updated on NBSCCCI website</a:t>
            </a:r>
          </a:p>
          <a:p>
            <a:endParaRPr lang="en-IE" sz="1600" dirty="0"/>
          </a:p>
          <a:p>
            <a:pPr marL="285750" indent="-285750">
              <a:buFont typeface="Arial" panose="020B0604020202020204" pitchFamily="34" charset="0"/>
              <a:buChar char="•"/>
            </a:pPr>
            <a:r>
              <a:rPr lang="en-IE" sz="1600" dirty="0" smtClean="0"/>
              <a:t>Work to do</a:t>
            </a:r>
          </a:p>
          <a:p>
            <a:pPr marL="742950" lvl="1" indent="-285750">
              <a:buFont typeface="Arial" panose="020B0604020202020204" pitchFamily="34" charset="0"/>
              <a:buChar char="•"/>
            </a:pPr>
            <a:r>
              <a:rPr lang="en-IE" sz="1600" dirty="0" smtClean="0"/>
              <a:t>Final draft completed in December 2019</a:t>
            </a:r>
          </a:p>
          <a:p>
            <a:pPr marL="742950" lvl="1" indent="-285750">
              <a:buFont typeface="Arial" panose="020B0604020202020204" pitchFamily="34" charset="0"/>
              <a:buChar char="•"/>
            </a:pPr>
            <a:r>
              <a:rPr lang="en-IE" sz="1600" dirty="0" smtClean="0"/>
              <a:t>Everything sent to printers for design December 2019</a:t>
            </a:r>
          </a:p>
          <a:p>
            <a:pPr marL="742950" lvl="1" indent="-285750">
              <a:buFont typeface="Arial" panose="020B0604020202020204" pitchFamily="34" charset="0"/>
              <a:buChar char="•"/>
            </a:pPr>
            <a:r>
              <a:rPr lang="en-IE" sz="1600" dirty="0" smtClean="0"/>
              <a:t>Videos </a:t>
            </a:r>
            <a:r>
              <a:rPr lang="en-IE" sz="1600" dirty="0"/>
              <a:t>completed by </a:t>
            </a:r>
            <a:r>
              <a:rPr lang="en-IE" sz="1600" dirty="0" smtClean="0"/>
              <a:t>early 2020</a:t>
            </a:r>
          </a:p>
          <a:p>
            <a:pPr marL="742950" lvl="1" indent="-285750">
              <a:buFont typeface="Arial" panose="020B0604020202020204" pitchFamily="34" charset="0"/>
              <a:buChar char="•"/>
            </a:pPr>
            <a:r>
              <a:rPr lang="en-IE" sz="1600" dirty="0" smtClean="0"/>
              <a:t>Given out to trainers January/February 2020</a:t>
            </a:r>
          </a:p>
          <a:p>
            <a:pPr marL="285750" indent="-285750">
              <a:buFont typeface="Arial" panose="020B0604020202020204" pitchFamily="34" charset="0"/>
              <a:buChar char="•"/>
            </a:pPr>
            <a:endParaRPr lang="en-IE" sz="1600" dirty="0"/>
          </a:p>
        </p:txBody>
      </p:sp>
    </p:spTree>
    <p:extLst>
      <p:ext uri="{BB962C8B-B14F-4D97-AF65-F5344CB8AC3E}">
        <p14:creationId xmlns:p14="http://schemas.microsoft.com/office/powerpoint/2010/main" val="2569572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644" y="2060848"/>
            <a:ext cx="7772400" cy="1470025"/>
          </a:xfrm>
        </p:spPr>
        <p:txBody>
          <a:bodyPr/>
          <a:lstStyle/>
          <a:p>
            <a:r>
              <a:rPr lang="en-IE" dirty="0" smtClean="0"/>
              <a:t>Head to Heart Update</a:t>
            </a:r>
            <a:endParaRPr lang="en-IE" dirty="0"/>
          </a:p>
        </p:txBody>
      </p:sp>
    </p:spTree>
    <p:extLst>
      <p:ext uri="{BB962C8B-B14F-4D97-AF65-F5344CB8AC3E}">
        <p14:creationId xmlns:p14="http://schemas.microsoft.com/office/powerpoint/2010/main" val="1198535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5738"/>
            <a:ext cx="7772400" cy="1470025"/>
          </a:xfrm>
        </p:spPr>
        <p:txBody>
          <a:bodyPr/>
          <a:lstStyle/>
          <a:p>
            <a:r>
              <a:rPr lang="en-IE" dirty="0" smtClean="0"/>
              <a:t>Last Academic Year…</a:t>
            </a:r>
            <a:br>
              <a:rPr lang="en-IE" dirty="0" smtClean="0"/>
            </a:br>
            <a:endParaRPr lang="en-IE" dirty="0"/>
          </a:p>
        </p:txBody>
      </p:sp>
      <p:sp>
        <p:nvSpPr>
          <p:cNvPr id="3" name="TextBox 2">
            <a:extLst>
              <a:ext uri="{FF2B5EF4-FFF2-40B4-BE49-F238E27FC236}">
                <a16:creationId xmlns="" xmlns:a16="http://schemas.microsoft.com/office/drawing/2014/main" id="{DB74A38B-DE37-2D4E-B1D6-EF1BD33EA684}"/>
              </a:ext>
            </a:extLst>
          </p:cNvPr>
          <p:cNvSpPr txBox="1"/>
          <p:nvPr/>
        </p:nvSpPr>
        <p:spPr>
          <a:xfrm>
            <a:off x="323528" y="1484784"/>
            <a:ext cx="8061215" cy="4524315"/>
          </a:xfrm>
          <a:prstGeom prst="rect">
            <a:avLst/>
          </a:prstGeom>
          <a:noFill/>
        </p:spPr>
        <p:txBody>
          <a:bodyPr wrap="square" rtlCol="0">
            <a:spAutoFit/>
          </a:bodyPr>
          <a:lstStyle/>
          <a:p>
            <a:pPr marL="285750" indent="-285750">
              <a:buFont typeface="Arial" panose="020B0604020202020204" pitchFamily="34" charset="0"/>
              <a:buChar char="•"/>
            </a:pPr>
            <a:r>
              <a:rPr lang="en-IE" sz="2400" dirty="0" smtClean="0"/>
              <a:t>Approved by </a:t>
            </a:r>
            <a:r>
              <a:rPr lang="en-IE" sz="2400" dirty="0" err="1" smtClean="0"/>
              <a:t>formators</a:t>
            </a:r>
            <a:endParaRPr lang="en-IE" sz="2400" dirty="0" smtClean="0"/>
          </a:p>
          <a:p>
            <a:pPr marL="285750" indent="-285750">
              <a:buFont typeface="Arial" panose="020B0604020202020204" pitchFamily="34" charset="0"/>
              <a:buChar char="•"/>
            </a:pPr>
            <a:r>
              <a:rPr lang="en-IE" sz="2400" dirty="0" smtClean="0"/>
              <a:t>Two modules delivered alongside inductions</a:t>
            </a:r>
          </a:p>
          <a:p>
            <a:pPr marL="285750" indent="-285750">
              <a:buFont typeface="Arial" panose="020B0604020202020204" pitchFamily="34" charset="0"/>
              <a:buChar char="•"/>
            </a:pPr>
            <a:r>
              <a:rPr lang="en-IE" sz="2400" dirty="0" smtClean="0"/>
              <a:t>40 seminarians took part across the three seminaries (</a:t>
            </a:r>
            <a:r>
              <a:rPr lang="en-IE" sz="2400" dirty="0" err="1" smtClean="0"/>
              <a:t>Redemptoris</a:t>
            </a:r>
            <a:r>
              <a:rPr lang="en-IE" sz="2400" dirty="0" smtClean="0"/>
              <a:t> Mater, Pontifical Irish College, St. Patrick’s College, </a:t>
            </a:r>
            <a:r>
              <a:rPr lang="en-IE" sz="2400" dirty="0" err="1" smtClean="0"/>
              <a:t>Maynooth</a:t>
            </a:r>
            <a:endParaRPr lang="en-IE" sz="2400" dirty="0" smtClean="0"/>
          </a:p>
          <a:p>
            <a:pPr marL="285750" indent="-285750">
              <a:buFont typeface="Arial" panose="020B0604020202020204" pitchFamily="34" charset="0"/>
              <a:buChar char="•"/>
            </a:pPr>
            <a:r>
              <a:rPr lang="en-IE" sz="2400" dirty="0" smtClean="0"/>
              <a:t>Evaluations are very positive and based on recommendations changes to the facilitation of the modules have been incorporated </a:t>
            </a:r>
          </a:p>
          <a:p>
            <a:pPr marL="285750" indent="-285750">
              <a:buFont typeface="Arial" panose="020B0604020202020204" pitchFamily="34" charset="0"/>
              <a:buChar char="•"/>
            </a:pPr>
            <a:r>
              <a:rPr lang="en-IE" sz="2400" dirty="0" smtClean="0"/>
              <a:t>Certificates issued to those who completed the assignments</a:t>
            </a:r>
          </a:p>
          <a:p>
            <a:pPr marL="285750" indent="-285750">
              <a:buFont typeface="Arial" panose="020B0604020202020204" pitchFamily="34" charset="0"/>
              <a:buChar char="•"/>
            </a:pPr>
            <a:r>
              <a:rPr lang="en-IE" sz="2400" dirty="0" smtClean="0"/>
              <a:t>Working group met to review the process and plan for next academic year</a:t>
            </a:r>
          </a:p>
          <a:p>
            <a:pPr marL="285750" indent="-285750">
              <a:buFont typeface="Arial" panose="020B0604020202020204" pitchFamily="34" charset="0"/>
              <a:buChar char="•"/>
            </a:pPr>
            <a:r>
              <a:rPr lang="en-IE" sz="2400" dirty="0" smtClean="0"/>
              <a:t>Presentation to the Anglophone Conference in Rome</a:t>
            </a:r>
            <a:endParaRPr lang="en-IE" sz="2400" dirty="0"/>
          </a:p>
        </p:txBody>
      </p:sp>
    </p:spTree>
    <p:extLst>
      <p:ext uri="{BB962C8B-B14F-4D97-AF65-F5344CB8AC3E}">
        <p14:creationId xmlns:p14="http://schemas.microsoft.com/office/powerpoint/2010/main" val="16791660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5738"/>
            <a:ext cx="7772400" cy="1470025"/>
          </a:xfrm>
        </p:spPr>
        <p:txBody>
          <a:bodyPr/>
          <a:lstStyle/>
          <a:p>
            <a:r>
              <a:rPr lang="en-IE" dirty="0" smtClean="0"/>
              <a:t>This Academic Year…</a:t>
            </a:r>
            <a:br>
              <a:rPr lang="en-IE" dirty="0" smtClean="0"/>
            </a:br>
            <a:endParaRPr lang="en-IE" dirty="0"/>
          </a:p>
        </p:txBody>
      </p:sp>
      <p:sp>
        <p:nvSpPr>
          <p:cNvPr id="3" name="TextBox 2">
            <a:extLst>
              <a:ext uri="{FF2B5EF4-FFF2-40B4-BE49-F238E27FC236}">
                <a16:creationId xmlns="" xmlns:a16="http://schemas.microsoft.com/office/drawing/2014/main" id="{DB74A38B-DE37-2D4E-B1D6-EF1BD33EA684}"/>
              </a:ext>
            </a:extLst>
          </p:cNvPr>
          <p:cNvSpPr txBox="1"/>
          <p:nvPr/>
        </p:nvSpPr>
        <p:spPr>
          <a:xfrm>
            <a:off x="323528" y="1484784"/>
            <a:ext cx="8061215" cy="4524315"/>
          </a:xfrm>
          <a:prstGeom prst="rect">
            <a:avLst/>
          </a:prstGeom>
          <a:noFill/>
        </p:spPr>
        <p:txBody>
          <a:bodyPr wrap="square" rtlCol="0">
            <a:spAutoFit/>
          </a:bodyPr>
          <a:lstStyle/>
          <a:p>
            <a:pPr marL="285750" indent="-285750">
              <a:buFont typeface="Arial" panose="020B0604020202020204" pitchFamily="34" charset="0"/>
              <a:buChar char="•"/>
            </a:pPr>
            <a:r>
              <a:rPr lang="en-IE" sz="2400" dirty="0" smtClean="0"/>
              <a:t>Induction happening tomorrow</a:t>
            </a:r>
          </a:p>
          <a:p>
            <a:endParaRPr lang="en-IE" sz="2400" dirty="0" smtClean="0"/>
          </a:p>
          <a:p>
            <a:pPr marL="285750" indent="-285750">
              <a:buFont typeface="Arial" panose="020B0604020202020204" pitchFamily="34" charset="0"/>
              <a:buChar char="•"/>
            </a:pPr>
            <a:r>
              <a:rPr lang="en-IE" sz="2400" dirty="0" smtClean="0"/>
              <a:t>15 new seminarians joining the course across the three seminaries</a:t>
            </a:r>
          </a:p>
          <a:p>
            <a:endParaRPr lang="en-IE" sz="2400" dirty="0" smtClean="0"/>
          </a:p>
          <a:p>
            <a:pPr marL="285750" indent="-285750">
              <a:buFont typeface="Arial" panose="020B0604020202020204" pitchFamily="34" charset="0"/>
              <a:buChar char="•"/>
            </a:pPr>
            <a:r>
              <a:rPr lang="en-IE" sz="2400" dirty="0" smtClean="0"/>
              <a:t>Three modules will be delivered this year all in the configuration stage of the Ratio </a:t>
            </a:r>
            <a:r>
              <a:rPr lang="en-IE" sz="2400" dirty="0" err="1" smtClean="0"/>
              <a:t>Fundamentalis</a:t>
            </a:r>
            <a:r>
              <a:rPr lang="en-IE" sz="2400" dirty="0" smtClean="0"/>
              <a:t> these will be:</a:t>
            </a:r>
          </a:p>
          <a:p>
            <a:pPr marL="742950" lvl="1" indent="-285750">
              <a:buFont typeface="Arial" panose="020B0604020202020204" pitchFamily="34" charset="0"/>
              <a:buChar char="•"/>
            </a:pPr>
            <a:r>
              <a:rPr lang="en-IE" sz="2400" dirty="0" smtClean="0"/>
              <a:t>Theology and Safeguarding</a:t>
            </a:r>
          </a:p>
          <a:p>
            <a:pPr marL="742950" lvl="1" indent="-285750">
              <a:buFont typeface="Arial" panose="020B0604020202020204" pitchFamily="34" charset="0"/>
              <a:buChar char="•"/>
            </a:pPr>
            <a:r>
              <a:rPr lang="en-IE" sz="2400" dirty="0" smtClean="0"/>
              <a:t>Spiritual Healing</a:t>
            </a:r>
          </a:p>
          <a:p>
            <a:pPr marL="742950" lvl="1" indent="-285750">
              <a:buFont typeface="Arial" panose="020B0604020202020204" pitchFamily="34" charset="0"/>
              <a:buChar char="•"/>
            </a:pPr>
            <a:r>
              <a:rPr lang="en-IE" sz="2400" dirty="0" smtClean="0"/>
              <a:t>Impacts of Abuse </a:t>
            </a:r>
          </a:p>
          <a:p>
            <a:pPr marL="285750" indent="-285750">
              <a:buFont typeface="Arial" panose="020B0604020202020204" pitchFamily="34" charset="0"/>
              <a:buChar char="•"/>
            </a:pPr>
            <a:endParaRPr lang="en-IE" sz="2400" dirty="0" smtClean="0"/>
          </a:p>
          <a:p>
            <a:pPr marL="285750" indent="-285750">
              <a:buFont typeface="Arial" panose="020B0604020202020204" pitchFamily="34" charset="0"/>
              <a:buChar char="•"/>
            </a:pPr>
            <a:endParaRPr lang="en-IE" sz="2400" dirty="0"/>
          </a:p>
        </p:txBody>
      </p:sp>
    </p:spTree>
    <p:extLst>
      <p:ext uri="{BB962C8B-B14F-4D97-AF65-F5344CB8AC3E}">
        <p14:creationId xmlns:p14="http://schemas.microsoft.com/office/powerpoint/2010/main" val="1917885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47664" y="2780927"/>
            <a:ext cx="5707203" cy="584775"/>
          </a:xfrm>
          <a:prstGeom prst="rect">
            <a:avLst/>
          </a:prstGeom>
          <a:noFill/>
        </p:spPr>
        <p:txBody>
          <a:bodyPr wrap="none" rtlCol="0">
            <a:spAutoFit/>
          </a:bodyPr>
          <a:lstStyle/>
          <a:p>
            <a:r>
              <a:rPr lang="en-US" sz="3200" b="1" dirty="0">
                <a:solidFill>
                  <a:srgbClr val="0B5323"/>
                </a:solidFill>
              </a:rPr>
              <a:t>Review of  Safeguarding Practice</a:t>
            </a:r>
          </a:p>
        </p:txBody>
      </p:sp>
    </p:spTree>
    <p:extLst>
      <p:ext uri="{BB962C8B-B14F-4D97-AF65-F5344CB8AC3E}">
        <p14:creationId xmlns:p14="http://schemas.microsoft.com/office/powerpoint/2010/main" val="3417908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520" y="1484784"/>
            <a:ext cx="8519512" cy="4031873"/>
          </a:xfrm>
          <a:prstGeom prst="rect">
            <a:avLst/>
          </a:prstGeom>
          <a:noFill/>
        </p:spPr>
        <p:txBody>
          <a:bodyPr wrap="none" rtlCol="0">
            <a:spAutoFit/>
          </a:bodyPr>
          <a:lstStyle/>
          <a:p>
            <a:pPr marL="457200" indent="-457200">
              <a:buFont typeface="Arial" panose="020B0604020202020204" pitchFamily="34" charset="0"/>
              <a:buChar char="•"/>
            </a:pPr>
            <a:r>
              <a:rPr lang="en-US" sz="3200" dirty="0" smtClean="0"/>
              <a:t>Methodology trialed in two Church Bodies </a:t>
            </a:r>
          </a:p>
          <a:p>
            <a:pPr marL="457200" indent="-457200">
              <a:buFont typeface="Arial" panose="020B0604020202020204" pitchFamily="34" charset="0"/>
              <a:buChar char="•"/>
            </a:pPr>
            <a:r>
              <a:rPr lang="en-US" sz="3200" dirty="0" smtClean="0"/>
              <a:t>Approved by Bishops Conference in June</a:t>
            </a:r>
          </a:p>
          <a:p>
            <a:pPr marL="457200" indent="-457200">
              <a:buFont typeface="Arial" panose="020B0604020202020204" pitchFamily="34" charset="0"/>
              <a:buChar char="•"/>
            </a:pPr>
            <a:r>
              <a:rPr lang="en-US" sz="3200" dirty="0" smtClean="0"/>
              <a:t>Focus is on practice</a:t>
            </a:r>
          </a:p>
          <a:p>
            <a:pPr marL="457200" indent="-457200">
              <a:buFont typeface="Arial" panose="020B0604020202020204" pitchFamily="34" charset="0"/>
              <a:buChar char="•"/>
            </a:pPr>
            <a:r>
              <a:rPr lang="en-US" sz="3200" dirty="0" smtClean="0"/>
              <a:t>Reviewers recruited and trained</a:t>
            </a:r>
          </a:p>
          <a:p>
            <a:pPr marL="457200" indent="-457200">
              <a:buFont typeface="Arial" panose="020B0604020202020204" pitchFamily="34" charset="0"/>
              <a:buChar char="•"/>
            </a:pPr>
            <a:r>
              <a:rPr lang="en-US" sz="3200" dirty="0" smtClean="0"/>
              <a:t>Data processing deeds </a:t>
            </a:r>
            <a:r>
              <a:rPr lang="en-US" sz="3200" dirty="0" err="1" smtClean="0"/>
              <a:t>finalised</a:t>
            </a:r>
            <a:endParaRPr lang="en-US" sz="3200" dirty="0" smtClean="0"/>
          </a:p>
          <a:p>
            <a:pPr marL="457200" indent="-457200">
              <a:buFont typeface="Arial" panose="020B0604020202020204" pitchFamily="34" charset="0"/>
              <a:buChar char="•"/>
            </a:pPr>
            <a:r>
              <a:rPr lang="en-US" sz="3200" dirty="0" smtClean="0"/>
              <a:t>Reviews are already underway</a:t>
            </a:r>
          </a:p>
          <a:p>
            <a:pPr marL="457200" indent="-457200">
              <a:buFont typeface="Arial" panose="020B0604020202020204" pitchFamily="34" charset="0"/>
              <a:buChar char="•"/>
            </a:pPr>
            <a:r>
              <a:rPr lang="en-US" sz="3200" dirty="0" smtClean="0"/>
              <a:t>If you would like to be reviewed please write to</a:t>
            </a:r>
          </a:p>
          <a:p>
            <a:r>
              <a:rPr lang="en-US" sz="3200" dirty="0" smtClean="0"/>
              <a:t>     Teresa  </a:t>
            </a:r>
          </a:p>
        </p:txBody>
      </p:sp>
    </p:spTree>
    <p:extLst>
      <p:ext uri="{BB962C8B-B14F-4D97-AF65-F5344CB8AC3E}">
        <p14:creationId xmlns:p14="http://schemas.microsoft.com/office/powerpoint/2010/main" val="2337077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74494E0F-B33D-7745-B648-122B3454496F}"/>
              </a:ext>
            </a:extLst>
          </p:cNvPr>
          <p:cNvSpPr txBox="1"/>
          <p:nvPr/>
        </p:nvSpPr>
        <p:spPr>
          <a:xfrm>
            <a:off x="3203848" y="386607"/>
            <a:ext cx="2148152" cy="584775"/>
          </a:xfrm>
          <a:prstGeom prst="rect">
            <a:avLst/>
          </a:prstGeom>
          <a:noFill/>
        </p:spPr>
        <p:txBody>
          <a:bodyPr wrap="none" rtlCol="0">
            <a:spAutoFit/>
          </a:bodyPr>
          <a:lstStyle/>
          <a:p>
            <a:r>
              <a:rPr lang="en-US" sz="3200" b="1" dirty="0" smtClean="0">
                <a:solidFill>
                  <a:srgbClr val="0B5323"/>
                </a:solidFill>
              </a:rPr>
              <a:t>GAP Papers</a:t>
            </a:r>
            <a:endParaRPr lang="en-US" sz="3200" b="1" dirty="0">
              <a:solidFill>
                <a:srgbClr val="0B5323"/>
              </a:solidFill>
            </a:endParaRPr>
          </a:p>
        </p:txBody>
      </p:sp>
      <p:pic>
        <p:nvPicPr>
          <p:cNvPr id="1026" name="Picture 2" descr="\\ibcfileserver\Desktop\niall.moore\Desktop\Captur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8008" y="5229200"/>
            <a:ext cx="3059832" cy="144207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31540" y="1484783"/>
            <a:ext cx="8532948" cy="4062651"/>
          </a:xfrm>
          <a:prstGeom prst="rect">
            <a:avLst/>
          </a:prstGeom>
        </p:spPr>
        <p:txBody>
          <a:bodyPr wrap="square">
            <a:spAutoFit/>
          </a:bodyPr>
          <a:lstStyle/>
          <a:p>
            <a:pPr marL="285750" indent="-285750">
              <a:buFont typeface="Arial" panose="020B0604020202020204" pitchFamily="34" charset="0"/>
              <a:buChar char="•"/>
            </a:pPr>
            <a:r>
              <a:rPr lang="en-IE" sz="2400" dirty="0"/>
              <a:t>T</a:t>
            </a:r>
            <a:r>
              <a:rPr lang="en-IE" sz="2400" dirty="0" smtClean="0"/>
              <a:t>hree GAP (Guidance Advice and Practice) papers produced so far:</a:t>
            </a:r>
          </a:p>
          <a:p>
            <a:pPr marL="742950" lvl="1" indent="-285750">
              <a:buFont typeface="Arial" panose="020B0604020202020204" pitchFamily="34" charset="0"/>
              <a:buChar char="•"/>
            </a:pPr>
            <a:r>
              <a:rPr lang="en-IE" sz="2400" dirty="0" smtClean="0"/>
              <a:t>Child Safeguarding and Digital Media</a:t>
            </a:r>
          </a:p>
          <a:p>
            <a:pPr marL="742950" lvl="1" indent="-285750">
              <a:buFont typeface="Arial" panose="020B0604020202020204" pitchFamily="34" charset="0"/>
              <a:buChar char="•"/>
            </a:pPr>
            <a:r>
              <a:rPr lang="en-IE" sz="2400" dirty="0" smtClean="0"/>
              <a:t>Compassionate Response to Complainants</a:t>
            </a:r>
          </a:p>
          <a:p>
            <a:pPr marL="742950" lvl="1" indent="-285750">
              <a:buFont typeface="Arial" panose="020B0604020202020204" pitchFamily="34" charset="0"/>
              <a:buChar char="•"/>
            </a:pPr>
            <a:r>
              <a:rPr lang="en-IE" sz="2400" dirty="0" smtClean="0"/>
              <a:t>Caring and Managing Respondents</a:t>
            </a:r>
          </a:p>
          <a:p>
            <a:pPr marL="285750" indent="-285750">
              <a:buFont typeface="Arial" panose="020B0604020202020204" pitchFamily="34" charset="0"/>
              <a:buChar char="•"/>
            </a:pPr>
            <a:r>
              <a:rPr lang="en-IE" sz="2400" dirty="0" smtClean="0"/>
              <a:t>Three new GAP papers will be finalised before the end of the year, these will be:</a:t>
            </a:r>
          </a:p>
          <a:p>
            <a:pPr marL="742950" lvl="1" indent="-285750">
              <a:buFont typeface="Arial" panose="020B0604020202020204" pitchFamily="34" charset="0"/>
              <a:buChar char="•"/>
            </a:pPr>
            <a:r>
              <a:rPr lang="en-IE" sz="2400" dirty="0" smtClean="0"/>
              <a:t>Communicating the Church’s Safeguarding Message</a:t>
            </a:r>
          </a:p>
          <a:p>
            <a:pPr marL="742950" lvl="1" indent="-285750">
              <a:buFont typeface="Arial" panose="020B0604020202020204" pitchFamily="34" charset="0"/>
              <a:buChar char="•"/>
            </a:pPr>
            <a:r>
              <a:rPr lang="en-IE" sz="2400" dirty="0" smtClean="0"/>
              <a:t>Risk Assessments and Child Safe Environments</a:t>
            </a:r>
          </a:p>
          <a:p>
            <a:pPr marL="742950" lvl="1" indent="-285750">
              <a:buFont typeface="Arial" panose="020B0604020202020204" pitchFamily="34" charset="0"/>
              <a:buChar char="•"/>
            </a:pPr>
            <a:r>
              <a:rPr lang="en-IE" sz="2400" dirty="0" err="1" smtClean="0"/>
              <a:t>Motu</a:t>
            </a:r>
            <a:r>
              <a:rPr lang="en-IE" sz="2400" dirty="0" smtClean="0"/>
              <a:t> </a:t>
            </a:r>
            <a:r>
              <a:rPr lang="en-IE" sz="2400" dirty="0" err="1" smtClean="0"/>
              <a:t>Proprio</a:t>
            </a:r>
            <a:endParaRPr lang="en-IE" sz="2400" dirty="0" smtClean="0"/>
          </a:p>
          <a:p>
            <a:pPr marL="742950" lvl="1" indent="-285750">
              <a:buFont typeface="Arial" panose="020B0604020202020204" pitchFamily="34" charset="0"/>
              <a:buChar char="•"/>
            </a:pPr>
            <a:endParaRPr lang="en-IE" dirty="0" smtClean="0"/>
          </a:p>
        </p:txBody>
      </p:sp>
    </p:spTree>
    <p:extLst>
      <p:ext uri="{BB962C8B-B14F-4D97-AF65-F5344CB8AC3E}">
        <p14:creationId xmlns:p14="http://schemas.microsoft.com/office/powerpoint/2010/main" val="20233545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2062103"/>
          </a:xfrm>
          <a:prstGeom prst="rect">
            <a:avLst/>
          </a:prstGeom>
          <a:noFill/>
        </p:spPr>
        <p:txBody>
          <a:bodyPr wrap="square" rtlCol="0">
            <a:spAutoFit/>
          </a:bodyPr>
          <a:lstStyle/>
          <a:p>
            <a:pPr algn="ctr"/>
            <a:r>
              <a:rPr lang="en-US" sz="3200" b="1" dirty="0" smtClean="0">
                <a:solidFill>
                  <a:srgbClr val="0B5323"/>
                </a:solidFill>
              </a:rPr>
              <a:t>Collaboration with Towards Healing and Towards Peace</a:t>
            </a:r>
            <a:endParaRPr lang="en-US" sz="3200" b="1" dirty="0">
              <a:solidFill>
                <a:srgbClr val="0B5323"/>
              </a:solidFill>
            </a:endParaRP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7584" y="2204864"/>
            <a:ext cx="7206952" cy="1077218"/>
          </a:xfrm>
          <a:prstGeom prst="rect">
            <a:avLst/>
          </a:prstGeom>
          <a:noFill/>
        </p:spPr>
        <p:txBody>
          <a:bodyPr wrap="square" rtlCol="0">
            <a:spAutoFit/>
          </a:bodyPr>
          <a:lstStyle/>
          <a:p>
            <a:r>
              <a:rPr lang="en-US" sz="3200" b="1" dirty="0">
                <a:solidFill>
                  <a:srgbClr val="0B5323"/>
                </a:solidFill>
              </a:rPr>
              <a:t>Introductions and Purpose of the Meeting</a:t>
            </a:r>
          </a:p>
        </p:txBody>
      </p:sp>
    </p:spTree>
    <p:extLst>
      <p:ext uri="{BB962C8B-B14F-4D97-AF65-F5344CB8AC3E}">
        <p14:creationId xmlns:p14="http://schemas.microsoft.com/office/powerpoint/2010/main" val="15662170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772816"/>
            <a:ext cx="7206952" cy="2677656"/>
          </a:xfrm>
          <a:prstGeom prst="rect">
            <a:avLst/>
          </a:prstGeom>
          <a:noFill/>
        </p:spPr>
        <p:txBody>
          <a:bodyPr wrap="square" rtlCol="0">
            <a:spAutoFit/>
          </a:bodyPr>
          <a:lstStyle/>
          <a:p>
            <a:pPr algn="ctr"/>
            <a:endParaRPr lang="en-US" sz="3200" b="1" dirty="0" smtClean="0">
              <a:solidFill>
                <a:srgbClr val="0B5323"/>
              </a:solidFill>
            </a:endParaRPr>
          </a:p>
          <a:p>
            <a:pPr marL="342900" indent="-342900">
              <a:buFont typeface="Arial" panose="020B0604020202020204" pitchFamily="34" charset="0"/>
              <a:buChar char="•"/>
            </a:pPr>
            <a:r>
              <a:rPr lang="en-US" sz="2400" dirty="0" err="1" smtClean="0"/>
              <a:t>Standardised</a:t>
            </a:r>
            <a:r>
              <a:rPr lang="en-US" sz="2400" dirty="0" smtClean="0"/>
              <a:t> policy template</a:t>
            </a:r>
          </a:p>
          <a:p>
            <a:pPr marL="342900" indent="-342900">
              <a:buFont typeface="Arial" panose="020B0604020202020204" pitchFamily="34" charset="0"/>
              <a:buChar char="•"/>
            </a:pPr>
            <a:r>
              <a:rPr lang="en-US" sz="2400" dirty="0" smtClean="0"/>
              <a:t>Training- myths, reporting procedures, safe environments</a:t>
            </a:r>
            <a:endParaRPr lang="en-US" sz="2400" dirty="0"/>
          </a:p>
          <a:p>
            <a:pPr algn="ctr"/>
            <a:endParaRPr lang="en-US" sz="3200" b="1" dirty="0">
              <a:solidFill>
                <a:srgbClr val="0B5323"/>
              </a:solidFill>
            </a:endParaRPr>
          </a:p>
          <a:p>
            <a:pPr algn="ctr"/>
            <a:endParaRPr lang="en-US" sz="3200" b="1" dirty="0">
              <a:solidFill>
                <a:srgbClr val="0B5323"/>
              </a:solidFill>
            </a:endParaRPr>
          </a:p>
        </p:txBody>
      </p:sp>
      <p:sp>
        <p:nvSpPr>
          <p:cNvPr id="5" name="TextBox 4">
            <a:extLst>
              <a:ext uri="{FF2B5EF4-FFF2-40B4-BE49-F238E27FC236}">
                <a16:creationId xmlns="" xmlns:a16="http://schemas.microsoft.com/office/drawing/2014/main" id="{979BDF0E-FE4F-524D-9B5E-EF7E12593F93}"/>
              </a:ext>
            </a:extLst>
          </p:cNvPr>
          <p:cNvSpPr txBox="1"/>
          <p:nvPr/>
        </p:nvSpPr>
        <p:spPr>
          <a:xfrm>
            <a:off x="2033767" y="260648"/>
            <a:ext cx="5680594" cy="584775"/>
          </a:xfrm>
          <a:prstGeom prst="rect">
            <a:avLst/>
          </a:prstGeom>
          <a:noFill/>
        </p:spPr>
        <p:txBody>
          <a:bodyPr wrap="none" rtlCol="0">
            <a:spAutoFit/>
          </a:bodyPr>
          <a:lstStyle/>
          <a:p>
            <a:pPr algn="ctr"/>
            <a:r>
              <a:rPr lang="en-US" sz="3200" dirty="0" smtClean="0">
                <a:solidFill>
                  <a:srgbClr val="0B5323"/>
                </a:solidFill>
              </a:rPr>
              <a:t>International Missionary Practice</a:t>
            </a:r>
            <a:endParaRPr lang="en-US" sz="3200" dirty="0">
              <a:solidFill>
                <a:srgbClr val="0B5323"/>
              </a:solidFill>
            </a:endParaRPr>
          </a:p>
        </p:txBody>
      </p:sp>
    </p:spTree>
    <p:extLst>
      <p:ext uri="{BB962C8B-B14F-4D97-AF65-F5344CB8AC3E}">
        <p14:creationId xmlns:p14="http://schemas.microsoft.com/office/powerpoint/2010/main" val="5824818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1556792"/>
            <a:ext cx="7206952" cy="5262979"/>
          </a:xfrm>
          <a:prstGeom prst="rect">
            <a:avLst/>
          </a:prstGeom>
          <a:noFill/>
        </p:spPr>
        <p:txBody>
          <a:bodyPr wrap="square" rtlCol="0">
            <a:spAutoFit/>
          </a:bodyPr>
          <a:lstStyle/>
          <a:p>
            <a:pPr marL="457200" indent="-457200">
              <a:buFont typeface="Arial" panose="020B0604020202020204" pitchFamily="34" charset="0"/>
              <a:buChar char="•"/>
            </a:pPr>
            <a:endParaRPr lang="en-US" sz="3200" b="1" dirty="0">
              <a:solidFill>
                <a:srgbClr val="0B5323"/>
              </a:solidFill>
            </a:endParaRPr>
          </a:p>
          <a:p>
            <a:pPr marL="457200" indent="-457200">
              <a:buFont typeface="Arial" panose="020B0604020202020204" pitchFamily="34" charset="0"/>
              <a:buChar char="•"/>
            </a:pPr>
            <a:r>
              <a:rPr lang="en-US" sz="2400" dirty="0" smtClean="0">
                <a:solidFill>
                  <a:prstClr val="black"/>
                </a:solidFill>
              </a:rPr>
              <a:t>This approach to communicating about Child Safeguarding is only undertaken by a minority of Church bodies, mostly dioceses</a:t>
            </a:r>
          </a:p>
          <a:p>
            <a:pPr marL="457200" indent="-457200">
              <a:buFont typeface="Arial" panose="020B0604020202020204" pitchFamily="34" charset="0"/>
              <a:buChar char="•"/>
            </a:pPr>
            <a:r>
              <a:rPr lang="en-US" sz="2400" dirty="0">
                <a:solidFill>
                  <a:prstClr val="black"/>
                </a:solidFill>
              </a:rPr>
              <a:t>Some Church bodies that run these believe that doing so annually is too often</a:t>
            </a:r>
          </a:p>
          <a:p>
            <a:pPr marL="457200" indent="-457200">
              <a:buFont typeface="Arial" panose="020B0604020202020204" pitchFamily="34" charset="0"/>
              <a:buChar char="•"/>
            </a:pPr>
            <a:r>
              <a:rPr lang="en-US" sz="2400" dirty="0" smtClean="0">
                <a:solidFill>
                  <a:prstClr val="black"/>
                </a:solidFill>
              </a:rPr>
              <a:t>There is no agreed national date for Safeguarding Sundays – should there be?</a:t>
            </a:r>
          </a:p>
          <a:p>
            <a:pPr marL="457200" indent="-457200">
              <a:buFont typeface="Arial" panose="020B0604020202020204" pitchFamily="34" charset="0"/>
              <a:buChar char="•"/>
            </a:pPr>
            <a:r>
              <a:rPr lang="en-US" sz="2400" dirty="0" smtClean="0">
                <a:solidFill>
                  <a:prstClr val="black"/>
                </a:solidFill>
              </a:rPr>
              <a:t>One bishop in conversation stated that too many Sundays are already designated for something, and that the liturgical calendar is becoming too cluttered</a:t>
            </a:r>
            <a:endParaRPr lang="en-US" sz="2400" dirty="0">
              <a:solidFill>
                <a:prstClr val="black"/>
              </a:solidFill>
            </a:endParaRPr>
          </a:p>
          <a:p>
            <a:pPr algn="ctr"/>
            <a:endParaRPr lang="en-US" sz="3200" b="1" dirty="0">
              <a:solidFill>
                <a:srgbClr val="0B5323"/>
              </a:solidFill>
            </a:endParaRPr>
          </a:p>
          <a:p>
            <a:pPr algn="ctr"/>
            <a:endParaRPr lang="en-US" sz="3200" b="1" dirty="0">
              <a:solidFill>
                <a:srgbClr val="0B5323"/>
              </a:solidFill>
            </a:endParaRPr>
          </a:p>
        </p:txBody>
      </p:sp>
      <p:sp>
        <p:nvSpPr>
          <p:cNvPr id="3" name="TextBox 2">
            <a:extLst>
              <a:ext uri="{FF2B5EF4-FFF2-40B4-BE49-F238E27FC236}">
                <a16:creationId xmlns="" xmlns:a16="http://schemas.microsoft.com/office/drawing/2014/main" id="{979BDF0E-FE4F-524D-9B5E-EF7E12593F93}"/>
              </a:ext>
            </a:extLst>
          </p:cNvPr>
          <p:cNvSpPr txBox="1"/>
          <p:nvPr/>
        </p:nvSpPr>
        <p:spPr>
          <a:xfrm>
            <a:off x="2729215" y="260648"/>
            <a:ext cx="3893566" cy="584775"/>
          </a:xfrm>
          <a:prstGeom prst="rect">
            <a:avLst/>
          </a:prstGeom>
          <a:noFill/>
        </p:spPr>
        <p:txBody>
          <a:bodyPr wrap="none" rtlCol="0">
            <a:spAutoFit/>
          </a:bodyPr>
          <a:lstStyle/>
          <a:p>
            <a:pPr algn="ctr"/>
            <a:r>
              <a:rPr lang="en-US" sz="3200" b="1" dirty="0" smtClean="0">
                <a:solidFill>
                  <a:srgbClr val="0070C0"/>
                </a:solidFill>
              </a:rPr>
              <a:t>Safeguarding Sundays</a:t>
            </a:r>
            <a:endParaRPr lang="en-US" sz="3200" b="1" dirty="0">
              <a:solidFill>
                <a:srgbClr val="0070C0"/>
              </a:solidFill>
            </a:endParaRPr>
          </a:p>
        </p:txBody>
      </p:sp>
    </p:spTree>
    <p:extLst>
      <p:ext uri="{BB962C8B-B14F-4D97-AF65-F5344CB8AC3E}">
        <p14:creationId xmlns:p14="http://schemas.microsoft.com/office/powerpoint/2010/main" val="41175042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1124744"/>
            <a:ext cx="7772400" cy="5400600"/>
          </a:xfrm>
        </p:spPr>
        <p:txBody>
          <a:bodyPr/>
          <a:lstStyle/>
          <a:p>
            <a:pPr marL="457200" indent="-457200" algn="l">
              <a:buFont typeface="Arial" panose="020B0604020202020204" pitchFamily="34" charset="0"/>
              <a:buChar char="•"/>
            </a:pPr>
            <a:r>
              <a:rPr lang="en-IE" sz="2800" dirty="0" smtClean="0"/>
              <a:t/>
            </a:r>
            <a:br>
              <a:rPr lang="en-IE" sz="2800" dirty="0" smtClean="0"/>
            </a:br>
            <a:r>
              <a:rPr lang="en-IE" sz="2800" dirty="0"/>
              <a:t/>
            </a:r>
            <a:br>
              <a:rPr lang="en-IE" sz="2800" dirty="0"/>
            </a:br>
            <a:r>
              <a:rPr lang="en-IE" sz="2800" dirty="0" smtClean="0"/>
              <a:t/>
            </a:r>
            <a:br>
              <a:rPr lang="en-IE" sz="2800" dirty="0" smtClean="0"/>
            </a:br>
            <a:r>
              <a:rPr lang="en-IE" sz="2800" dirty="0"/>
              <a:t/>
            </a:r>
            <a:br>
              <a:rPr lang="en-IE" sz="2800" dirty="0"/>
            </a:br>
            <a:r>
              <a:rPr lang="en-IE" sz="2800" dirty="0" smtClean="0"/>
              <a:t/>
            </a:r>
            <a:br>
              <a:rPr lang="en-IE" sz="2800" dirty="0" smtClean="0"/>
            </a:br>
            <a:r>
              <a:rPr lang="en-IE" sz="2800" dirty="0"/>
              <a:t/>
            </a:r>
            <a:br>
              <a:rPr lang="en-IE" sz="2800" dirty="0"/>
            </a:br>
            <a:r>
              <a:rPr lang="en-IE" sz="2800" dirty="0"/>
              <a:t/>
            </a:r>
            <a:br>
              <a:rPr lang="en-IE" sz="2800" dirty="0"/>
            </a:br>
            <a:r>
              <a:rPr lang="en-IE" sz="2800" dirty="0"/>
              <a:t/>
            </a:r>
            <a:br>
              <a:rPr lang="en-IE" sz="2800" dirty="0"/>
            </a:br>
            <a:r>
              <a:rPr lang="en-IE" sz="3600" b="1" dirty="0">
                <a:solidFill>
                  <a:srgbClr val="0070C0"/>
                </a:solidFill>
              </a:rPr>
              <a:t>Safeguarding Sundays</a:t>
            </a:r>
            <a:r>
              <a:rPr lang="en-IE" sz="1800" dirty="0"/>
              <a:t/>
            </a:r>
            <a:br>
              <a:rPr lang="en-IE" sz="1800" dirty="0"/>
            </a:br>
            <a:r>
              <a:rPr lang="en-IE" sz="2800" dirty="0" smtClean="0"/>
              <a:t/>
            </a:r>
            <a:br>
              <a:rPr lang="en-IE" sz="2800" dirty="0" smtClean="0"/>
            </a:br>
            <a:r>
              <a:rPr lang="en-IE" sz="2800" dirty="0" smtClean="0"/>
              <a:t>Who here has been involved in planning and running a Safeguarding Sunday?</a:t>
            </a:r>
            <a:br>
              <a:rPr lang="en-IE" sz="2800" dirty="0" smtClean="0"/>
            </a:br>
            <a:r>
              <a:rPr lang="en-IE" sz="2800" dirty="0" smtClean="0"/>
              <a:t/>
            </a:r>
            <a:br>
              <a:rPr lang="en-IE" sz="2800" dirty="0" smtClean="0"/>
            </a:br>
            <a:r>
              <a:rPr lang="en-IE" sz="2800" dirty="0" smtClean="0"/>
              <a:t>If there are enough delegates here who have this experience, can we break into small discussion groups, each of which contains a delegate who has experience of Safeguarding Sundays?</a:t>
            </a:r>
            <a:br>
              <a:rPr lang="en-IE" sz="2800" dirty="0" smtClean="0"/>
            </a:br>
            <a:r>
              <a:rPr lang="en-IE" sz="2800" dirty="0"/>
              <a:t/>
            </a:r>
            <a:br>
              <a:rPr lang="en-IE" sz="2800" dirty="0"/>
            </a:br>
            <a:r>
              <a:rPr lang="en-IE" sz="2800" dirty="0" smtClean="0"/>
              <a:t/>
            </a:r>
            <a:br>
              <a:rPr lang="en-IE" sz="2800" dirty="0" smtClean="0"/>
            </a:br>
            <a:endParaRPr lang="en-IE" sz="2800" dirty="0"/>
          </a:p>
        </p:txBody>
      </p:sp>
      <p:sp>
        <p:nvSpPr>
          <p:cNvPr id="4" name="Subtitle 3"/>
          <p:cNvSpPr>
            <a:spLocks noGrp="1"/>
          </p:cNvSpPr>
          <p:nvPr>
            <p:ph type="subTitle" idx="1"/>
          </p:nvPr>
        </p:nvSpPr>
        <p:spPr>
          <a:xfrm>
            <a:off x="1143000" y="5085184"/>
            <a:ext cx="6858000" cy="172616"/>
          </a:xfrm>
        </p:spPr>
        <p:txBody>
          <a:bodyPr/>
          <a:lstStyle/>
          <a:p>
            <a:pPr algn="l"/>
            <a:endParaRPr lang="en-IE" dirty="0"/>
          </a:p>
        </p:txBody>
      </p:sp>
    </p:spTree>
    <p:extLst>
      <p:ext uri="{BB962C8B-B14F-4D97-AF65-F5344CB8AC3E}">
        <p14:creationId xmlns:p14="http://schemas.microsoft.com/office/powerpoint/2010/main" val="21829169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2060848"/>
            <a:ext cx="8424936" cy="3384376"/>
          </a:xfrm>
        </p:spPr>
        <p:txBody>
          <a:bodyPr/>
          <a:lstStyle/>
          <a:p>
            <a:pPr algn="l"/>
            <a:r>
              <a:rPr lang="en-IE" sz="2800" dirty="0" smtClean="0"/>
              <a:t>How did you go about planning for the Safeguarding Sunday?</a:t>
            </a:r>
            <a:br>
              <a:rPr lang="en-IE" sz="2800" dirty="0" smtClean="0"/>
            </a:br>
            <a:r>
              <a:rPr lang="en-IE" sz="2800" dirty="0" smtClean="0"/>
              <a:t>What was involved in terms of developing materials for the day/weekend?</a:t>
            </a:r>
            <a:br>
              <a:rPr lang="en-IE" sz="2800" dirty="0" smtClean="0"/>
            </a:br>
            <a:r>
              <a:rPr lang="en-IE" sz="2800" dirty="0" smtClean="0"/>
              <a:t>What difficulties did you experience?</a:t>
            </a:r>
            <a:br>
              <a:rPr lang="en-IE" sz="2800" dirty="0" smtClean="0"/>
            </a:br>
            <a:r>
              <a:rPr lang="en-IE" sz="2800" dirty="0" smtClean="0"/>
              <a:t>What were the resource costs – people / time / money?</a:t>
            </a:r>
            <a:br>
              <a:rPr lang="en-IE" sz="2800" dirty="0" smtClean="0"/>
            </a:br>
            <a:r>
              <a:rPr lang="en-IE" sz="2800" dirty="0" smtClean="0"/>
              <a:t>Were there obvious and/or measureable benefits?</a:t>
            </a:r>
            <a:endParaRPr lang="en-IE" sz="2800" dirty="0"/>
          </a:p>
        </p:txBody>
      </p:sp>
      <p:sp>
        <p:nvSpPr>
          <p:cNvPr id="3" name="Subtitle 2"/>
          <p:cNvSpPr>
            <a:spLocks noGrp="1"/>
          </p:cNvSpPr>
          <p:nvPr>
            <p:ph type="subTitle" idx="1"/>
          </p:nvPr>
        </p:nvSpPr>
        <p:spPr>
          <a:xfrm>
            <a:off x="1143000" y="5013176"/>
            <a:ext cx="6858000" cy="244624"/>
          </a:xfrm>
        </p:spPr>
        <p:txBody>
          <a:bodyPr>
            <a:normAutofit fontScale="47500" lnSpcReduction="20000"/>
          </a:bodyPr>
          <a:lstStyle/>
          <a:p>
            <a:endParaRPr lang="en-IE" dirty="0"/>
          </a:p>
        </p:txBody>
      </p:sp>
      <p:sp>
        <p:nvSpPr>
          <p:cNvPr id="4" name="Rectangle 3"/>
          <p:cNvSpPr/>
          <p:nvPr/>
        </p:nvSpPr>
        <p:spPr>
          <a:xfrm>
            <a:off x="1907704" y="1196752"/>
            <a:ext cx="5112568" cy="707886"/>
          </a:xfrm>
          <a:prstGeom prst="rect">
            <a:avLst/>
          </a:prstGeom>
        </p:spPr>
        <p:txBody>
          <a:bodyPr wrap="square">
            <a:spAutoFit/>
          </a:bodyPr>
          <a:lstStyle/>
          <a:p>
            <a:r>
              <a:rPr lang="en-IE" sz="4000" dirty="0">
                <a:solidFill>
                  <a:srgbClr val="0070C0"/>
                </a:solidFill>
              </a:rPr>
              <a:t>Safeguarding Sundays</a:t>
            </a:r>
          </a:p>
        </p:txBody>
      </p:sp>
    </p:spTree>
    <p:extLst>
      <p:ext uri="{BB962C8B-B14F-4D97-AF65-F5344CB8AC3E}">
        <p14:creationId xmlns:p14="http://schemas.microsoft.com/office/powerpoint/2010/main" val="8674870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68760"/>
            <a:ext cx="8229600" cy="4248472"/>
          </a:xfrm>
        </p:spPr>
        <p:txBody>
          <a:bodyPr/>
          <a:lstStyle/>
          <a:p>
            <a:pPr algn="l"/>
            <a:r>
              <a:rPr lang="en-IE" sz="2000" dirty="0" smtClean="0"/>
              <a:t/>
            </a:r>
            <a:br>
              <a:rPr lang="en-IE" sz="2000" dirty="0" smtClean="0"/>
            </a:br>
            <a:r>
              <a:rPr lang="en-IE" sz="2000" dirty="0" smtClean="0">
                <a:hlinkClick r:id="rId2"/>
              </a:rPr>
              <a:t>https</a:t>
            </a:r>
            <a:r>
              <a:rPr lang="en-IE" sz="2000" dirty="0">
                <a:hlinkClick r:id="rId2"/>
              </a:rPr>
              <a:t>://</a:t>
            </a:r>
            <a:r>
              <a:rPr lang="en-IE" sz="2000" dirty="0" smtClean="0">
                <a:hlinkClick r:id="rId2"/>
              </a:rPr>
              <a:t>thirtyoneeight.org/news-and events/safeguarding-</a:t>
            </a:r>
            <a:r>
              <a:rPr lang="en-IE" sz="2000" dirty="0" err="1" smtClean="0">
                <a:hlinkClick r:id="rId2"/>
              </a:rPr>
              <a:t>sunday</a:t>
            </a:r>
            <a:r>
              <a:rPr lang="en-IE" sz="2000" dirty="0" smtClean="0">
                <a:hlinkClick r:id="rId2"/>
              </a:rPr>
              <a:t>/</a:t>
            </a:r>
            <a:r>
              <a:rPr lang="en-IE" sz="2000" dirty="0" smtClean="0"/>
              <a:t> </a:t>
            </a:r>
            <a:endParaRPr lang="en-IE" sz="2000" dirty="0"/>
          </a:p>
        </p:txBody>
      </p:sp>
      <p:sp>
        <p:nvSpPr>
          <p:cNvPr id="5" name="Content Placeholder 4"/>
          <p:cNvSpPr>
            <a:spLocks noGrp="1"/>
          </p:cNvSpPr>
          <p:nvPr>
            <p:ph idx="1"/>
          </p:nvPr>
        </p:nvSpPr>
        <p:spPr>
          <a:xfrm>
            <a:off x="457200" y="260648"/>
            <a:ext cx="8229600" cy="5544616"/>
          </a:xfrm>
        </p:spPr>
        <p:txBody>
          <a:bodyPr/>
          <a:lstStyle/>
          <a:p>
            <a:pPr marL="0" indent="0">
              <a:buNone/>
            </a:pPr>
            <a:endParaRPr lang="en-IE" sz="1800" dirty="0" smtClean="0">
              <a:hlinkClick r:id="rId3"/>
            </a:endParaRPr>
          </a:p>
          <a:p>
            <a:pPr marL="0" indent="0" algn="ctr">
              <a:buNone/>
            </a:pPr>
            <a:r>
              <a:rPr lang="en-IE" sz="3600" b="1" dirty="0">
                <a:solidFill>
                  <a:srgbClr val="0070C0"/>
                </a:solidFill>
                <a:hlinkClick r:id="rId3"/>
              </a:rPr>
              <a:t>Safeguarding </a:t>
            </a:r>
            <a:r>
              <a:rPr lang="en-IE" sz="3600" b="1" dirty="0" smtClean="0">
                <a:solidFill>
                  <a:srgbClr val="0070C0"/>
                </a:solidFill>
                <a:hlinkClick r:id=""/>
              </a:rPr>
              <a:t>Sundays</a:t>
            </a:r>
          </a:p>
          <a:p>
            <a:pPr marL="0" indent="0">
              <a:buNone/>
            </a:pPr>
            <a:endParaRPr lang="en-IE" sz="3600" b="1" dirty="0" smtClean="0">
              <a:solidFill>
                <a:srgbClr val="0070C0"/>
              </a:solidFill>
              <a:hlinkClick r:id=""/>
            </a:endParaRPr>
          </a:p>
          <a:p>
            <a:pPr marL="0" indent="0">
              <a:buNone/>
            </a:pPr>
            <a:endParaRPr lang="en-IE" sz="1800" dirty="0" smtClean="0">
              <a:hlinkClick r:id=""/>
            </a:endParaRPr>
          </a:p>
          <a:p>
            <a:pPr marL="0" indent="0">
              <a:buNone/>
            </a:pPr>
            <a:r>
              <a:rPr lang="en-IE" sz="1800" dirty="0" smtClean="0">
                <a:hlinkClick r:id=""/>
              </a:rPr>
              <a:t>https</a:t>
            </a:r>
            <a:r>
              <a:rPr lang="en-IE" sz="1800" dirty="0">
                <a:hlinkClick r:id="rId3"/>
              </a:rPr>
              <a:t>://</a:t>
            </a:r>
            <a:r>
              <a:rPr lang="en-IE" sz="1800" dirty="0" smtClean="0">
                <a:hlinkClick r:id="rId3"/>
              </a:rPr>
              <a:t>thirtyoneeight.org/news-and-events/safeguarding-sunday/resource-pack/</a:t>
            </a:r>
            <a:endParaRPr lang="en-IE" sz="1800" dirty="0" smtClean="0"/>
          </a:p>
          <a:p>
            <a:pPr marL="0" indent="0">
              <a:buNone/>
            </a:pPr>
            <a:r>
              <a:rPr lang="en-IE" sz="1800" dirty="0" smtClean="0"/>
              <a:t> </a:t>
            </a:r>
          </a:p>
          <a:p>
            <a:pPr marL="0" indent="0">
              <a:buNone/>
            </a:pPr>
            <a:endParaRPr lang="en-IE" sz="1800" dirty="0" smtClean="0"/>
          </a:p>
          <a:p>
            <a:pPr marL="0" indent="0">
              <a:buNone/>
            </a:pPr>
            <a:r>
              <a:rPr lang="en-IE" sz="4000" u="sng" dirty="0" smtClean="0">
                <a:hlinkClick r:id="rId4"/>
              </a:rPr>
              <a:t>For Safeguarding Sunday Resources, send an email to:</a:t>
            </a:r>
          </a:p>
          <a:p>
            <a:pPr marL="0" indent="0">
              <a:buNone/>
            </a:pPr>
            <a:r>
              <a:rPr lang="en-IE" sz="4000" dirty="0" smtClean="0">
                <a:hlinkClick r:id="rId4"/>
              </a:rPr>
              <a:t>peter.kieran@safeguarding.ie</a:t>
            </a:r>
            <a:r>
              <a:rPr lang="en-IE" sz="4000" dirty="0" smtClean="0"/>
              <a:t> </a:t>
            </a:r>
            <a:endParaRPr lang="en-IE" sz="4000" dirty="0"/>
          </a:p>
        </p:txBody>
      </p:sp>
    </p:spTree>
    <p:extLst>
      <p:ext uri="{BB962C8B-B14F-4D97-AF65-F5344CB8AC3E}">
        <p14:creationId xmlns:p14="http://schemas.microsoft.com/office/powerpoint/2010/main" val="17523747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a:solidFill>
                  <a:srgbClr val="0B5323"/>
                </a:solidFill>
              </a:rPr>
              <a:t>Issues from the audience</a:t>
            </a:r>
          </a:p>
          <a:p>
            <a:pPr algn="ct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526527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04664"/>
            <a:ext cx="8064896" cy="7232749"/>
          </a:xfrm>
          <a:prstGeom prst="rect">
            <a:avLst/>
          </a:prstGeom>
          <a:noFill/>
        </p:spPr>
        <p:txBody>
          <a:bodyPr wrap="square" rtlCol="0">
            <a:spAutoFit/>
          </a:bodyPr>
          <a:lstStyle/>
          <a:p>
            <a:r>
              <a:rPr lang="en-US" sz="3200" b="1" dirty="0" smtClean="0">
                <a:solidFill>
                  <a:srgbClr val="0B5323"/>
                </a:solidFill>
              </a:rPr>
              <a:t>Current Work of the National Board</a:t>
            </a:r>
          </a:p>
          <a:p>
            <a:endParaRPr lang="en-US" sz="3200" b="1" dirty="0" smtClean="0">
              <a:solidFill>
                <a:srgbClr val="0B5323"/>
              </a:solidFill>
            </a:endParaRPr>
          </a:p>
          <a:p>
            <a:pPr marL="457200" indent="-457200">
              <a:buFont typeface="Arial" panose="020B0604020202020204" pitchFamily="34" charset="0"/>
              <a:buChar char="•"/>
            </a:pPr>
            <a:r>
              <a:rPr lang="en-US" sz="2800" b="1" dirty="0" smtClean="0">
                <a:solidFill>
                  <a:srgbClr val="0B5323"/>
                </a:solidFill>
              </a:rPr>
              <a:t>Civil legal requirements – ROI - Child safeguarding statements</a:t>
            </a:r>
          </a:p>
          <a:p>
            <a:pPr marL="457200" indent="-457200">
              <a:buFont typeface="Arial" panose="020B0604020202020204" pitchFamily="34" charset="0"/>
              <a:buChar char="•"/>
            </a:pPr>
            <a:r>
              <a:rPr lang="en-US" sz="2800" b="1" dirty="0">
                <a:solidFill>
                  <a:srgbClr val="0B5323"/>
                </a:solidFill>
              </a:rPr>
              <a:t>Data Sharing</a:t>
            </a:r>
          </a:p>
          <a:p>
            <a:pPr marL="457200" indent="-457200">
              <a:buFont typeface="Arial" panose="020B0604020202020204" pitchFamily="34" charset="0"/>
              <a:buChar char="•"/>
            </a:pPr>
            <a:r>
              <a:rPr lang="en-US" sz="2800" b="1" dirty="0" smtClean="0">
                <a:solidFill>
                  <a:srgbClr val="0B5323"/>
                </a:solidFill>
              </a:rPr>
              <a:t>Canonical requirements – Vos estis lux mundi</a:t>
            </a:r>
          </a:p>
          <a:p>
            <a:pPr marL="457200" indent="-457200">
              <a:buFont typeface="Arial" panose="020B0604020202020204" pitchFamily="34" charset="0"/>
              <a:buChar char="•"/>
            </a:pPr>
            <a:r>
              <a:rPr lang="en-US" sz="2800" b="1" dirty="0" smtClean="0">
                <a:solidFill>
                  <a:srgbClr val="0B5323"/>
                </a:solidFill>
              </a:rPr>
              <a:t>Guidance updates</a:t>
            </a:r>
          </a:p>
          <a:p>
            <a:pPr marL="457200" indent="-457200">
              <a:buFont typeface="Arial" panose="020B0604020202020204" pitchFamily="34" charset="0"/>
              <a:buChar char="•"/>
            </a:pPr>
            <a:r>
              <a:rPr lang="en-US" sz="2800" b="1" dirty="0" smtClean="0">
                <a:solidFill>
                  <a:srgbClr val="0B5323"/>
                </a:solidFill>
              </a:rPr>
              <a:t>Revision of training manual; Head to Heart.</a:t>
            </a:r>
          </a:p>
          <a:p>
            <a:pPr marL="457200" indent="-457200">
              <a:buFont typeface="Arial" panose="020B0604020202020204" pitchFamily="34" charset="0"/>
              <a:buChar char="•"/>
            </a:pPr>
            <a:r>
              <a:rPr lang="en-US" sz="2800" b="1" dirty="0" smtClean="0">
                <a:solidFill>
                  <a:srgbClr val="0B5323"/>
                </a:solidFill>
              </a:rPr>
              <a:t>Reviews of Safeguarding Practice</a:t>
            </a:r>
          </a:p>
          <a:p>
            <a:pPr marL="457200" indent="-457200">
              <a:buFont typeface="Arial" panose="020B0604020202020204" pitchFamily="34" charset="0"/>
              <a:buChar char="•"/>
            </a:pPr>
            <a:r>
              <a:rPr lang="en-US" sz="2800" b="1" dirty="0" smtClean="0">
                <a:solidFill>
                  <a:srgbClr val="0B5323"/>
                </a:solidFill>
              </a:rPr>
              <a:t>GAP </a:t>
            </a:r>
            <a:r>
              <a:rPr lang="en-US" sz="2800" b="1" dirty="0">
                <a:solidFill>
                  <a:srgbClr val="0B5323"/>
                </a:solidFill>
              </a:rPr>
              <a:t>papers</a:t>
            </a:r>
          </a:p>
          <a:p>
            <a:pPr marL="457200" indent="-457200">
              <a:buFont typeface="Arial" panose="020B0604020202020204" pitchFamily="34" charset="0"/>
              <a:buChar char="•"/>
            </a:pPr>
            <a:r>
              <a:rPr lang="en-US" sz="2800" b="1" dirty="0" smtClean="0">
                <a:solidFill>
                  <a:srgbClr val="0B5323"/>
                </a:solidFill>
              </a:rPr>
              <a:t>Collaborative working</a:t>
            </a:r>
          </a:p>
          <a:p>
            <a:pPr marL="457200" indent="-457200">
              <a:buFont typeface="Arial" panose="020B0604020202020204" pitchFamily="34" charset="0"/>
              <a:buChar char="•"/>
            </a:pPr>
            <a:r>
              <a:rPr lang="en-US" sz="2800" b="1" dirty="0" smtClean="0">
                <a:solidFill>
                  <a:srgbClr val="0B5323"/>
                </a:solidFill>
              </a:rPr>
              <a:t>International Missionary Practice</a:t>
            </a:r>
          </a:p>
          <a:p>
            <a:pPr marL="457200" indent="-457200">
              <a:buFont typeface="Arial" panose="020B0604020202020204" pitchFamily="34" charset="0"/>
              <a:buChar char="•"/>
            </a:pPr>
            <a:r>
              <a:rPr lang="en-US" sz="2800" b="1" dirty="0" smtClean="0">
                <a:solidFill>
                  <a:srgbClr val="0B5323"/>
                </a:solidFill>
              </a:rPr>
              <a:t>Safeguarding Sundays</a:t>
            </a:r>
          </a:p>
          <a:p>
            <a:pPr marL="457200" indent="-457200">
              <a:buFont typeface="Arial" panose="020B0604020202020204" pitchFamily="34" charset="0"/>
              <a:buChar char="•"/>
            </a:pPr>
            <a:endParaRPr lang="en-US" sz="2800" b="1" dirty="0" smtClean="0">
              <a:solidFill>
                <a:srgbClr val="0B5323"/>
              </a:solidFill>
            </a:endParaRPr>
          </a:p>
          <a:p>
            <a:endParaRPr lang="en-US" sz="3200" b="1" dirty="0" smtClean="0">
              <a:solidFill>
                <a:srgbClr val="0B5323"/>
              </a:solidFill>
            </a:endParaRPr>
          </a:p>
          <a:p>
            <a:endParaRPr lang="en-US" sz="3200" b="1" dirty="0">
              <a:solidFill>
                <a:srgbClr val="0B5323"/>
              </a:solidFill>
            </a:endParaRPr>
          </a:p>
        </p:txBody>
      </p:sp>
    </p:spTree>
    <p:extLst>
      <p:ext uri="{BB962C8B-B14F-4D97-AF65-F5344CB8AC3E}">
        <p14:creationId xmlns:p14="http://schemas.microsoft.com/office/powerpoint/2010/main" val="96159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 xmlns:a16="http://schemas.microsoft.com/office/drawing/2014/main" id="{74494E0F-B33D-7745-B648-122B3454496F}"/>
              </a:ext>
            </a:extLst>
          </p:cNvPr>
          <p:cNvSpPr txBox="1"/>
          <p:nvPr/>
        </p:nvSpPr>
        <p:spPr>
          <a:xfrm>
            <a:off x="1547664" y="386607"/>
            <a:ext cx="6342634" cy="584775"/>
          </a:xfrm>
          <a:prstGeom prst="rect">
            <a:avLst/>
          </a:prstGeom>
          <a:noFill/>
        </p:spPr>
        <p:txBody>
          <a:bodyPr wrap="none" rtlCol="0">
            <a:spAutoFit/>
          </a:bodyPr>
          <a:lstStyle/>
          <a:p>
            <a:r>
              <a:rPr lang="en-US" sz="3200" b="1" dirty="0" err="1" smtClean="0">
                <a:solidFill>
                  <a:srgbClr val="0B5323"/>
                </a:solidFill>
              </a:rPr>
              <a:t>Tusla</a:t>
            </a:r>
            <a:r>
              <a:rPr lang="en-US" sz="3200" b="1" dirty="0" smtClean="0">
                <a:solidFill>
                  <a:srgbClr val="0B5323"/>
                </a:solidFill>
              </a:rPr>
              <a:t> Child Safeguarding Statements</a:t>
            </a:r>
            <a:endParaRPr lang="en-US" sz="3200" b="1" dirty="0">
              <a:solidFill>
                <a:srgbClr val="0B5323"/>
              </a:solidFill>
            </a:endParaRPr>
          </a:p>
        </p:txBody>
      </p:sp>
      <p:sp>
        <p:nvSpPr>
          <p:cNvPr id="6" name="Rectangle 5"/>
          <p:cNvSpPr/>
          <p:nvPr/>
        </p:nvSpPr>
        <p:spPr>
          <a:xfrm>
            <a:off x="415164" y="1556792"/>
            <a:ext cx="7992888" cy="4524315"/>
          </a:xfrm>
          <a:prstGeom prst="rect">
            <a:avLst/>
          </a:prstGeom>
        </p:spPr>
        <p:txBody>
          <a:bodyPr wrap="square">
            <a:spAutoFit/>
          </a:bodyPr>
          <a:lstStyle/>
          <a:p>
            <a:r>
              <a:rPr lang="en-IE" sz="2400" dirty="0" smtClean="0">
                <a:solidFill>
                  <a:prstClr val="black"/>
                </a:solidFill>
              </a:rPr>
              <a:t>Revision by </a:t>
            </a:r>
            <a:r>
              <a:rPr lang="en-IE" sz="2400" dirty="0" err="1" smtClean="0">
                <a:solidFill>
                  <a:prstClr val="black"/>
                </a:solidFill>
              </a:rPr>
              <a:t>Tusla</a:t>
            </a:r>
            <a:endParaRPr lang="en-IE" sz="2400" dirty="0" smtClean="0">
              <a:solidFill>
                <a:prstClr val="black"/>
              </a:solidFill>
            </a:endParaRPr>
          </a:p>
          <a:p>
            <a:pPr marL="342900" indent="-342900">
              <a:buFont typeface="Arial" panose="020B0604020202020204" pitchFamily="34" charset="0"/>
              <a:buChar char="•"/>
            </a:pPr>
            <a:r>
              <a:rPr lang="en-IE" sz="2400" dirty="0" smtClean="0">
                <a:solidFill>
                  <a:prstClr val="black"/>
                </a:solidFill>
              </a:rPr>
              <a:t>Focus on wording</a:t>
            </a:r>
          </a:p>
          <a:p>
            <a:pPr marL="342900" indent="-342900">
              <a:buFont typeface="Arial" panose="020B0604020202020204" pitchFamily="34" charset="0"/>
              <a:buChar char="•"/>
            </a:pPr>
            <a:r>
              <a:rPr lang="en-IE" sz="2400" dirty="0" smtClean="0">
                <a:solidFill>
                  <a:prstClr val="black"/>
                </a:solidFill>
              </a:rPr>
              <a:t>Localised risk</a:t>
            </a:r>
          </a:p>
          <a:p>
            <a:pPr marL="342900" indent="-342900">
              <a:buFont typeface="Arial" panose="020B0604020202020204" pitchFamily="34" charset="0"/>
              <a:buChar char="•"/>
            </a:pPr>
            <a:r>
              <a:rPr lang="en-IE" sz="2400" dirty="0" smtClean="0">
                <a:solidFill>
                  <a:prstClr val="black"/>
                </a:solidFill>
              </a:rPr>
              <a:t>Compliance and spot checking</a:t>
            </a:r>
          </a:p>
          <a:p>
            <a:pPr marL="342900" indent="-342900">
              <a:buFont typeface="Arial" panose="020B0604020202020204" pitchFamily="34" charset="0"/>
              <a:buChar char="•"/>
            </a:pPr>
            <a:r>
              <a:rPr lang="en-IE" sz="2400" dirty="0" smtClean="0">
                <a:solidFill>
                  <a:prstClr val="black"/>
                </a:solidFill>
              </a:rPr>
              <a:t>Non Compliance register now live </a:t>
            </a:r>
          </a:p>
          <a:p>
            <a:pPr marL="342900" indent="-342900">
              <a:buFont typeface="Arial" panose="020B0604020202020204" pitchFamily="34" charset="0"/>
              <a:buChar char="•"/>
            </a:pPr>
            <a:endParaRPr lang="en-IE" sz="2400" dirty="0">
              <a:solidFill>
                <a:prstClr val="black"/>
              </a:solidFill>
            </a:endParaRPr>
          </a:p>
          <a:p>
            <a:r>
              <a:rPr lang="en-IE" sz="2400" dirty="0" smtClean="0">
                <a:solidFill>
                  <a:prstClr val="black"/>
                </a:solidFill>
              </a:rPr>
              <a:t>Work in response</a:t>
            </a:r>
          </a:p>
          <a:p>
            <a:pPr marL="342900" indent="-342900">
              <a:buFont typeface="Arial" panose="020B0604020202020204" pitchFamily="34" charset="0"/>
              <a:buChar char="•"/>
            </a:pPr>
            <a:r>
              <a:rPr lang="en-IE" sz="2400" dirty="0" smtClean="0">
                <a:solidFill>
                  <a:prstClr val="black"/>
                </a:solidFill>
              </a:rPr>
              <a:t>Redrafted our template and released as guidance, this has been confirmed as fully compliant</a:t>
            </a:r>
          </a:p>
          <a:p>
            <a:pPr marL="342900" indent="-342900">
              <a:buFont typeface="Arial" panose="020B0604020202020204" pitchFamily="34" charset="0"/>
              <a:buChar char="•"/>
            </a:pPr>
            <a:r>
              <a:rPr lang="en-IE" sz="2400" dirty="0" smtClean="0">
                <a:solidFill>
                  <a:prstClr val="black"/>
                </a:solidFill>
              </a:rPr>
              <a:t>Training to be facilitated early next year</a:t>
            </a:r>
          </a:p>
          <a:p>
            <a:pPr marL="342900" indent="-342900">
              <a:buFont typeface="Arial" panose="020B0604020202020204" pitchFamily="34" charset="0"/>
              <a:buChar char="•"/>
            </a:pPr>
            <a:r>
              <a:rPr lang="en-IE" sz="2400" dirty="0" smtClean="0">
                <a:solidFill>
                  <a:prstClr val="black"/>
                </a:solidFill>
              </a:rPr>
              <a:t>All relevant Church bodies should ensure your policy meets the requirements </a:t>
            </a:r>
            <a:endParaRPr lang="en-IE" sz="2400" dirty="0">
              <a:solidFill>
                <a:prstClr val="black"/>
              </a:solidFill>
            </a:endParaRPr>
          </a:p>
        </p:txBody>
      </p:sp>
    </p:spTree>
    <p:extLst>
      <p:ext uri="{BB962C8B-B14F-4D97-AF65-F5344CB8AC3E}">
        <p14:creationId xmlns:p14="http://schemas.microsoft.com/office/powerpoint/2010/main" val="1801105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99592" y="2780928"/>
            <a:ext cx="7206952" cy="1569660"/>
          </a:xfrm>
          <a:prstGeom prst="rect">
            <a:avLst/>
          </a:prstGeom>
          <a:noFill/>
        </p:spPr>
        <p:txBody>
          <a:bodyPr wrap="square" rtlCol="0">
            <a:spAutoFit/>
          </a:bodyPr>
          <a:lstStyle/>
          <a:p>
            <a:pPr algn="ctr"/>
            <a:r>
              <a:rPr lang="en-US" sz="3200" b="1" dirty="0" smtClean="0">
                <a:solidFill>
                  <a:srgbClr val="0B5323"/>
                </a:solidFill>
              </a:rPr>
              <a:t>MOUs and Deeds for Information Sharing</a:t>
            </a:r>
          </a:p>
          <a:p>
            <a:pPr algn="ctr"/>
            <a:r>
              <a:rPr lang="en-US" sz="3200" b="1" dirty="0" smtClean="0">
                <a:solidFill>
                  <a:srgbClr val="0B5323"/>
                </a:solidFill>
              </a:rPr>
              <a:t>With the National Board</a:t>
            </a:r>
            <a:endParaRPr lang="en-US" sz="3200" b="1" dirty="0">
              <a:solidFill>
                <a:srgbClr val="0B5323"/>
              </a:solidFill>
            </a:endParaRPr>
          </a:p>
          <a:p>
            <a:pPr algn="ctr"/>
            <a:endParaRPr lang="en-US" sz="3200" b="1" dirty="0">
              <a:solidFill>
                <a:srgbClr val="0B5323"/>
              </a:solidFill>
            </a:endParaRPr>
          </a:p>
        </p:txBody>
      </p:sp>
    </p:spTree>
    <p:extLst>
      <p:ext uri="{BB962C8B-B14F-4D97-AF65-F5344CB8AC3E}">
        <p14:creationId xmlns:p14="http://schemas.microsoft.com/office/powerpoint/2010/main" val="1339205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970318"/>
          </a:xfrm>
          <a:prstGeom prst="rect">
            <a:avLst/>
          </a:prstGeom>
          <a:noFill/>
        </p:spPr>
        <p:txBody>
          <a:bodyPr wrap="square" rtlCol="0">
            <a:spAutoFit/>
          </a:bodyPr>
          <a:lstStyle/>
          <a:p>
            <a:r>
              <a:rPr lang="en-GB" sz="2800" dirty="0"/>
              <a:t>The effective protection of a child often depends on the willingness of people to share and exchange relevant information appropriately. </a:t>
            </a:r>
          </a:p>
          <a:p>
            <a:endParaRPr lang="en-GB" sz="2800" dirty="0"/>
          </a:p>
          <a:p>
            <a:r>
              <a:rPr lang="en-GB" sz="2800" dirty="0"/>
              <a:t>It is critical that there is a clear understanding of the Church authority’s professional and legal responsibilities with regard to data protection, confidentiality and the exchange of information. </a:t>
            </a:r>
          </a:p>
          <a:p>
            <a:endParaRPr lang="en-GB" sz="2800" dirty="0"/>
          </a:p>
        </p:txBody>
      </p:sp>
      <p:sp>
        <p:nvSpPr>
          <p:cNvPr id="4" name="TextBox 3">
            <a:extLst>
              <a:ext uri="{FF2B5EF4-FFF2-40B4-BE49-F238E27FC236}">
                <a16:creationId xmlns="" xmlns:a16="http://schemas.microsoft.com/office/drawing/2014/main" id="{27B3ACCE-933E-224A-80D1-12A51223DA81}"/>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443562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3847207"/>
          </a:xfrm>
          <a:prstGeom prst="rect">
            <a:avLst/>
          </a:prstGeom>
          <a:noFill/>
        </p:spPr>
        <p:txBody>
          <a:bodyPr wrap="square" rtlCol="0">
            <a:spAutoFit/>
          </a:bodyPr>
          <a:lstStyle/>
          <a:p>
            <a:endParaRPr lang="en-GB" sz="2800" dirty="0"/>
          </a:p>
          <a:p>
            <a:pPr algn="ctr"/>
            <a:r>
              <a:rPr lang="en-GB" sz="2400" dirty="0"/>
              <a:t>The deficiencies in both internal and external communication of essential child protection information by various Church authorities has been identified and criticised in a number of statutory reports, including the Ryan Report, the Ferns Report, the Report of the Commission of Investigation into the Catholic Archdiocese of Dublin (the Murphy Report), and the Cloyne Report. It is essential that the lessons from these reports are learned, and that improvements result in the sharing of information. </a:t>
            </a:r>
          </a:p>
        </p:txBody>
      </p:sp>
      <p:sp>
        <p:nvSpPr>
          <p:cNvPr id="3" name="TextBox 2">
            <a:extLst>
              <a:ext uri="{FF2B5EF4-FFF2-40B4-BE49-F238E27FC236}">
                <a16:creationId xmlns="" xmlns:a16="http://schemas.microsoft.com/office/drawing/2014/main" id="{979BDF0E-FE4F-524D-9B5E-EF7E12593F93}"/>
              </a:ext>
            </a:extLst>
          </p:cNvPr>
          <p:cNvSpPr txBox="1"/>
          <p:nvPr/>
        </p:nvSpPr>
        <p:spPr>
          <a:xfrm>
            <a:off x="1547664" y="404664"/>
            <a:ext cx="6695872" cy="584775"/>
          </a:xfrm>
          <a:prstGeom prst="rect">
            <a:avLst/>
          </a:prstGeom>
          <a:noFill/>
        </p:spPr>
        <p:txBody>
          <a:bodyPr wrap="none" rtlCol="0">
            <a:spAutoFit/>
          </a:bodyPr>
          <a:lstStyle/>
          <a:p>
            <a:r>
              <a:rPr lang="en-US" sz="3200" dirty="0">
                <a:solidFill>
                  <a:srgbClr val="0B5323"/>
                </a:solidFill>
              </a:rPr>
              <a:t>Why do we need to share information?</a:t>
            </a:r>
          </a:p>
        </p:txBody>
      </p:sp>
    </p:spTree>
    <p:extLst>
      <p:ext uri="{BB962C8B-B14F-4D97-AF65-F5344CB8AC3E}">
        <p14:creationId xmlns:p14="http://schemas.microsoft.com/office/powerpoint/2010/main" val="3204658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44824"/>
            <a:ext cx="8227404" cy="4154984"/>
          </a:xfrm>
          <a:prstGeom prst="rect">
            <a:avLst/>
          </a:prstGeom>
          <a:noFill/>
        </p:spPr>
        <p:txBody>
          <a:bodyPr wrap="square" rtlCol="0">
            <a:spAutoFit/>
          </a:bodyPr>
          <a:lstStyle/>
          <a:p>
            <a:r>
              <a:rPr lang="en-GB" sz="2400" b="1" dirty="0"/>
              <a:t>Sharing with the statutory authorities</a:t>
            </a:r>
          </a:p>
          <a:p>
            <a:r>
              <a:rPr lang="en-GB" sz="2400" dirty="0"/>
              <a:t>All allegations, suspicions concerns or knowledge regarding child abuse that meet the threshold for reporting must be passed to the statutory authorities (Guidance 2.1A). </a:t>
            </a:r>
            <a:endParaRPr lang="en-GB" sz="2400" dirty="0" smtClean="0"/>
          </a:p>
          <a:p>
            <a:endParaRPr lang="en-GB" sz="2400" dirty="0"/>
          </a:p>
          <a:p>
            <a:r>
              <a:rPr lang="en-GB" sz="2400" dirty="0" smtClean="0"/>
              <a:t>Disclosure </a:t>
            </a:r>
            <a:r>
              <a:rPr lang="en-GB" sz="2400" dirty="0"/>
              <a:t>should include names, addresses, details of the allegations, and if the respondent has made an admission, where this information is available. </a:t>
            </a:r>
          </a:p>
          <a:p>
            <a:endParaRPr lang="en-GB" sz="2400" dirty="0"/>
          </a:p>
          <a:p>
            <a:endParaRPr lang="en-GB" sz="2400" dirty="0"/>
          </a:p>
          <a:p>
            <a:endParaRPr lang="en-GB" sz="2400" dirty="0"/>
          </a:p>
        </p:txBody>
      </p:sp>
      <p:sp>
        <p:nvSpPr>
          <p:cNvPr id="3" name="TextBox 2">
            <a:extLst>
              <a:ext uri="{FF2B5EF4-FFF2-40B4-BE49-F238E27FC236}">
                <a16:creationId xmlns="" xmlns:a16="http://schemas.microsoft.com/office/drawing/2014/main" id="{979BDF0E-FE4F-524D-9B5E-EF7E12593F93}"/>
              </a:ext>
            </a:extLst>
          </p:cNvPr>
          <p:cNvSpPr txBox="1"/>
          <p:nvPr/>
        </p:nvSpPr>
        <p:spPr>
          <a:xfrm>
            <a:off x="827584" y="404664"/>
            <a:ext cx="7787966" cy="584775"/>
          </a:xfrm>
          <a:prstGeom prst="rect">
            <a:avLst/>
          </a:prstGeom>
          <a:noFill/>
        </p:spPr>
        <p:txBody>
          <a:bodyPr wrap="none" rtlCol="0">
            <a:spAutoFit/>
          </a:bodyPr>
          <a:lstStyle/>
          <a:p>
            <a:r>
              <a:rPr lang="en-US" sz="3200" dirty="0">
                <a:solidFill>
                  <a:srgbClr val="0B5323"/>
                </a:solidFill>
              </a:rPr>
              <a:t>Situations when information must be shared</a:t>
            </a:r>
          </a:p>
        </p:txBody>
      </p:sp>
    </p:spTree>
    <p:extLst>
      <p:ext uri="{BB962C8B-B14F-4D97-AF65-F5344CB8AC3E}">
        <p14:creationId xmlns:p14="http://schemas.microsoft.com/office/powerpoint/2010/main" val="4185596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1493</TotalTime>
  <Words>1664</Words>
  <Application>Microsoft Office PowerPoint</Application>
  <PresentationFormat>On-screen Show (4:3)</PresentationFormat>
  <Paragraphs>251</Paragraphs>
  <Slides>35</Slides>
  <Notes>19</Notes>
  <HiddenSlides>0</HiddenSlides>
  <MMClips>0</MMClips>
  <ScaleCrop>false</ScaleCrop>
  <HeadingPairs>
    <vt:vector size="4" baseType="variant">
      <vt:variant>
        <vt:lpstr>Theme</vt:lpstr>
      </vt:variant>
      <vt:variant>
        <vt:i4>2</vt:i4>
      </vt:variant>
      <vt:variant>
        <vt:lpstr>Slide Titles</vt:lpstr>
      </vt:variant>
      <vt:variant>
        <vt:i4>35</vt:i4>
      </vt:variant>
    </vt:vector>
  </HeadingPairs>
  <TitlesOfParts>
    <vt:vector size="37"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Head to Heart Update</vt:lpstr>
      <vt:lpstr>Last Academic Year… </vt:lpstr>
      <vt:lpstr>This Academic Year… </vt:lpstr>
      <vt:lpstr>PowerPoint Presentation</vt:lpstr>
      <vt:lpstr>PowerPoint Presentation</vt:lpstr>
      <vt:lpstr>PowerPoint Presentation</vt:lpstr>
      <vt:lpstr>PowerPoint Presentation</vt:lpstr>
      <vt:lpstr>PowerPoint Presentation</vt:lpstr>
      <vt:lpstr>PowerPoint Presentation</vt:lpstr>
      <vt:lpstr>        Safeguarding Sundays  Who here has been involved in planning and running a Safeguarding Sunday?  If there are enough delegates here who have this experience, can we break into small discussion groups, each of which contains a delegate who has experience of Safeguarding Sundays?   </vt:lpstr>
      <vt:lpstr>How did you go about planning for the Safeguarding Sunday? What was involved in terms of developing materials for the day/weekend? What difficulties did you experience? What were the resource costs – people / time / money? Were there obvious and/or measureable benefits?</vt:lpstr>
      <vt:lpstr> https://thirtyoneeight.org/news-and events/safeguarding-sunday/ </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245</cp:revision>
  <dcterms:created xsi:type="dcterms:W3CDTF">2011-12-09T20:21:14Z</dcterms:created>
  <dcterms:modified xsi:type="dcterms:W3CDTF">2019-11-19T12:01:17Z</dcterms:modified>
</cp:coreProperties>
</file>