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3" r:id="rId3"/>
  </p:sldMasterIdLst>
  <p:notesMasterIdLst>
    <p:notesMasterId r:id="rId63"/>
  </p:notesMasterIdLst>
  <p:sldIdLst>
    <p:sldId id="256" r:id="rId4"/>
    <p:sldId id="313" r:id="rId5"/>
    <p:sldId id="544" r:id="rId6"/>
    <p:sldId id="553" r:id="rId7"/>
    <p:sldId id="584" r:id="rId8"/>
    <p:sldId id="552" r:id="rId9"/>
    <p:sldId id="554" r:id="rId10"/>
    <p:sldId id="555" r:id="rId11"/>
    <p:sldId id="556" r:id="rId12"/>
    <p:sldId id="557" r:id="rId13"/>
    <p:sldId id="558" r:id="rId14"/>
    <p:sldId id="559" r:id="rId15"/>
    <p:sldId id="560" r:id="rId16"/>
    <p:sldId id="561" r:id="rId17"/>
    <p:sldId id="562" r:id="rId18"/>
    <p:sldId id="563" r:id="rId19"/>
    <p:sldId id="564" r:id="rId20"/>
    <p:sldId id="565" r:id="rId21"/>
    <p:sldId id="566" r:id="rId22"/>
    <p:sldId id="567" r:id="rId23"/>
    <p:sldId id="568" r:id="rId24"/>
    <p:sldId id="569"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82" r:id="rId38"/>
    <p:sldId id="583" r:id="rId39"/>
    <p:sldId id="546" r:id="rId40"/>
    <p:sldId id="585" r:id="rId41"/>
    <p:sldId id="586" r:id="rId42"/>
    <p:sldId id="587" r:id="rId43"/>
    <p:sldId id="588" r:id="rId44"/>
    <p:sldId id="589" r:id="rId45"/>
    <p:sldId id="590" r:id="rId46"/>
    <p:sldId id="591" r:id="rId47"/>
    <p:sldId id="592" r:id="rId48"/>
    <p:sldId id="593" r:id="rId49"/>
    <p:sldId id="594" r:id="rId50"/>
    <p:sldId id="595" r:id="rId51"/>
    <p:sldId id="596" r:id="rId52"/>
    <p:sldId id="597" r:id="rId53"/>
    <p:sldId id="598" r:id="rId54"/>
    <p:sldId id="599" r:id="rId55"/>
    <p:sldId id="600" r:id="rId56"/>
    <p:sldId id="601" r:id="rId57"/>
    <p:sldId id="548" r:id="rId58"/>
    <p:sldId id="549" r:id="rId59"/>
    <p:sldId id="550" r:id="rId60"/>
    <p:sldId id="551" r:id="rId61"/>
    <p:sldId id="54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74"/>
  </p:normalViewPr>
  <p:slideViewPr>
    <p:cSldViewPr snapToObjects="1" showGuides="1">
      <p:cViewPr>
        <p:scale>
          <a:sx n="97" d="100"/>
          <a:sy n="97" d="100"/>
        </p:scale>
        <p:origin x="-372" y="-72"/>
      </p:cViewPr>
      <p:guideLst>
        <p:guide orient="horz"/>
        <p:guide pos="2880"/>
      </p:guideLst>
    </p:cSldViewPr>
  </p:slideViewPr>
  <p:notesTextViewPr>
    <p:cViewPr>
      <p:scale>
        <a:sx n="100" d="100"/>
        <a:sy n="100" d="100"/>
      </p:scale>
      <p:origin x="0" y="2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11/13/2018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justice.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a:defRPr sz="2000"/>
            </a:pPr>
            <a:r>
              <a:t>And that is just the start. Now the person has to go through three to five years of justifying their past in this adversarial system where every recounted memory is doubted, is questioned and if possible dismissed. </a:t>
            </a:r>
          </a:p>
          <a:p>
            <a:pPr>
              <a:defRPr sz="2000"/>
            </a:pPr>
            <a:r>
              <a:t>Where you will be assessed as being of sound mind by your export witness and then have to face the Bishop’s expert witness, whose job it is to find weaknesses in your personality and this is not in order to conclude that the weakness is most likely as a result of the abuse you suffered but to show you are not as reliable as stated in the first expert report. This system is about sowing doubt and weakening the opponent.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That is what happens, that is the process of re-traumatisation that can be inflicted when we limit the options and fail to respond to the individual’s needs. </a:t>
            </a:r>
          </a:p>
          <a:p>
            <a:pPr marL="228600" indent="-228600">
              <a:buSzPct val="100000"/>
              <a:buChar char="•"/>
            </a:pPr>
            <a:r>
              <a:t>Is that what we believe compassion to be? </a:t>
            </a:r>
          </a:p>
          <a:p>
            <a:pPr marL="228600" indent="-228600">
              <a:buSzPct val="100000"/>
              <a:buChar char="•"/>
            </a:pPr>
            <a:r>
              <a:t>Is this following the Christian message? </a:t>
            </a:r>
          </a:p>
          <a:p>
            <a:pPr marL="228600" indent="-228600">
              <a:buSzPct val="100000"/>
              <a:buChar char="•"/>
            </a:pPr>
            <a:r>
              <a:t>Is this about truth and justice?</a:t>
            </a:r>
          </a:p>
          <a:p>
            <a:r>
              <a:t>At this point I believe each of you need to ask yourselves these questions</a:t>
            </a:r>
          </a:p>
          <a:p>
            <a:r>
              <a:t>Which of the lists above represent; compassion, the Christian message, justice?</a:t>
            </a:r>
          </a:p>
          <a:p>
            <a:r>
              <a:t>This is something You have to decide, what is your belief.</a:t>
            </a:r>
          </a:p>
          <a:p>
            <a:r>
              <a:t>I had to ask myself these question when I took up the post as DLP in Kerry.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pPr>
              <a:defRPr sz="2000"/>
            </a:pPr>
            <a:r>
              <a:t>As soon as I started working in the Kerry Diocese as DLP, I started reviewing the files and was uneasy, this response, it just felt so wrong. My way of working is to meet people when I can, no to just read the files. Because I believe without meeting people you don’t get the full story. </a:t>
            </a:r>
          </a:p>
          <a:p>
            <a:pPr>
              <a:defRPr sz="2000"/>
            </a:pPr>
            <a:r>
              <a:t>Very quickly I saw how wrong it was and how it further traumatising the individual. </a:t>
            </a:r>
          </a:p>
          <a:p>
            <a:pPr>
              <a:defRPr sz="2000"/>
            </a:pPr>
            <a:r>
              <a:t>It was unjust as it pitted a vulnerable person against the strength of the Diocese, and it denied one of the most basic beliefs of our society, that we use money to show how we value things. We pay people to work, we reward people with monetary gifts, we assign monitory value to things we see as important or as valuable...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a:defRPr sz="2000"/>
            </a:pPr>
            <a:r>
              <a:t>At the same time the Diocese was willing to pay their legal team to fight the legal battle. It was the practice to follow legal advice rather than, I my view, being willing to take responsibility for working with the individual to see how they might be assisted &amp; supported. </a:t>
            </a:r>
          </a:p>
          <a:p>
            <a:pPr>
              <a:defRPr sz="2000"/>
            </a:pPr>
            <a:r>
              <a:t>In Kerry 40% of the payments made in respect of abuse cases has gone to solicitors. How many more people could have been assisted in a tangible way if a different approach was taken?</a:t>
            </a:r>
          </a:p>
          <a:p>
            <a:pPr>
              <a:defRPr sz="2000"/>
            </a:pPr>
            <a:r>
              <a:t>For the people who persevered and did survive the 3 to 5 year torment and get to court, the case would most likely be settled on the steps of the court, so that no negative publicity would impact on the Church. </a:t>
            </a:r>
          </a:p>
          <a:p>
            <a:pPr>
              <a:defRPr sz="2000"/>
            </a:pPr>
            <a:endParaRPr/>
          </a:p>
          <a:p>
            <a:pPr>
              <a:defRPr sz="2000"/>
            </a:pPr>
            <a:r>
              <a:t>After all the effort you will get a settlement but you don’t get your day in court.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I was lucky, because when I raised these issues and questioned the approach my Bishop was not just willing to listen, he asked me to get a group together to seek an alternative approach that would be just and fair. The group consisted of a Banister, a Mediator, two priests, the Bishop and myself. Together having looked at different approaches and discussed their pros and cons, we developed our approach for responding in a healing manner.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defRPr sz="2000"/>
            </a:pPr>
            <a:r>
              <a:t>This approach was based on the restorative justice model of seeking to work with the person in a way that supported them to heal, to feel valued, to start to come to terms with their past in the hope of a better future.</a:t>
            </a:r>
          </a:p>
          <a:p>
            <a:pPr>
              <a:defRPr sz="2000"/>
            </a:pPr>
            <a:endParaRPr/>
          </a:p>
          <a:p>
            <a:pPr>
              <a:defRPr sz="2000"/>
            </a:pPr>
            <a:r>
              <a:t>Our approach is not perfect but it is a significant step in the right direction and sadly it comes too late for many, many who sought redress through the old system. Unfortunately for many  that system defeat them, cause them more pain and drove them further away from healing or recovery.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I have been very heartened recently by the developments in Australia where the Royal Commission investigating child abuse has recently reported. Not only has it reported on the level of past abuse within the country but it has also set out what must happen in response. For me they have identified what a compassionate response must include.</a:t>
            </a:r>
          </a:p>
          <a:p>
            <a:r>
              <a:t>This is a condensed version that was highlighted in the GAP paper earlier.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Last month the Australian government accepted the findings of the Commission and all states and most institutions involved have signed up to implementing the main findings of the Commission. Not everybody is happy but it is clearly many steps in the right direction. It involves a comprehensive response that is about truth and justice. Is there a distinction between truth and justice and a compassionate response, if so I am in favour of truth and justice.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So for me the Church and our Bishops/ Superiors need support, they need to be challenged in a way that emphasises truth and justice. That is not to put anyone down but to lead through presenting the argument in a manner that makes sense. An argument that has at its core, the valuing of people, making restitution, promoting healing, promoting best practice.</a:t>
            </a:r>
          </a:p>
          <a:p>
            <a:r>
              <a:t>For me this is consistent with the role of the DLP and others involved in safeguarding, as our work must be about continuous improvement, about reviewing what we do and asking if we can do it better?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Implementing such a response involves a number of stages that must be unique to each individual case. There can be a framework but there cannot be a rigid process where the person involved has to fit into a system designed to suit the diocese or the order.</a:t>
            </a:r>
          </a:p>
          <a:p>
            <a:r>
              <a:t>It must be flexible and at the persons pace.</a:t>
            </a:r>
          </a:p>
          <a:p>
            <a:r>
              <a:t>It about listening and being with that person. </a:t>
            </a:r>
          </a:p>
          <a:p>
            <a:pPr>
              <a:defRPr sz="2000"/>
            </a:pPr>
            <a:r>
              <a:t>The first phase is the one we are all familiar with, its the more formal gathering of information and reported to the authorities. It involves:</a:t>
            </a:r>
          </a:p>
          <a:p>
            <a:pPr marL="381000" indent="-381000">
              <a:buSzPct val="100000"/>
              <a:buAutoNum type="arabicPeriod"/>
              <a:defRPr sz="2000"/>
            </a:pPr>
            <a:r>
              <a:t>Listening to the allegation</a:t>
            </a:r>
          </a:p>
          <a:p>
            <a:pPr marL="381000" indent="-381000">
              <a:buSzPct val="100000"/>
              <a:buAutoNum type="arabicPeriod"/>
              <a:defRPr sz="2000"/>
            </a:pPr>
            <a:r>
              <a:t>Examining its reliability - is it credible / not obviously false</a:t>
            </a:r>
          </a:p>
          <a:p>
            <a:pPr marL="381000" indent="-381000">
              <a:buSzPct val="100000"/>
              <a:buAutoNum type="arabicPeriod"/>
              <a:defRPr sz="2000"/>
            </a:pPr>
            <a:r>
              <a:t>Reporting it to the authorities</a:t>
            </a:r>
          </a:p>
          <a:p>
            <a:pPr marL="381000" indent="-381000">
              <a:buSzPct val="100000"/>
              <a:buAutoNum type="arabicPeriod"/>
              <a:defRPr sz="2000"/>
            </a:pPr>
            <a:r>
              <a:t>Inform the respondent</a:t>
            </a:r>
          </a:p>
          <a:p>
            <a:pPr>
              <a:defRPr sz="2000"/>
            </a:pPr>
            <a:r>
              <a:t>The second phase for me is about:</a:t>
            </a:r>
          </a:p>
          <a:p>
            <a:pPr lvl="1">
              <a:defRPr sz="2000"/>
            </a:pPr>
            <a:r>
              <a:t>Identifying with the person how the dioceses can now support them and will involve discussing</a:t>
            </a:r>
          </a:p>
          <a:p>
            <a:pPr marL="1104900" lvl="1" indent="-381000">
              <a:buSzPct val="100000"/>
              <a:buAutoNum type="alphaUcPeriod"/>
              <a:defRPr sz="2000"/>
            </a:pPr>
            <a:r>
              <a:t>A possible meeting with the Bishop and how to prepare for this</a:t>
            </a:r>
          </a:p>
          <a:p>
            <a:pPr marL="1104900" lvl="1" indent="-381000">
              <a:buSzPct val="100000"/>
              <a:buAutoNum type="alphaUcPeriod"/>
              <a:defRPr sz="2000"/>
            </a:pPr>
            <a:r>
              <a:t>The options for Counselling / psychological support</a:t>
            </a:r>
          </a:p>
          <a:p>
            <a:pPr marL="1104900" lvl="1" indent="-381000">
              <a:buSzPct val="100000"/>
              <a:buAutoNum type="alphaUcPeriod"/>
              <a:defRPr sz="2000"/>
            </a:pPr>
            <a:r>
              <a:t>And Compensation - in what other ways can the Diocese assist and support at this time.</a:t>
            </a:r>
          </a:p>
          <a:p>
            <a:pPr>
              <a:defRPr sz="2000"/>
            </a:pPr>
            <a:r>
              <a:t>This phase must be progressed at a pace that suits the person, it might involve meetings with a mediator where certain matters cannot be agreed. It may involve providing other information to answer questions the person has raised. It must help to assure the person that best safeguarding practice is now in place to do everything possible to avoid a repeat of what happened to them.</a:t>
            </a:r>
          </a:p>
          <a:p>
            <a:pPr>
              <a:defRPr sz="2000"/>
            </a:pPr>
            <a:r>
              <a:t>Where financial support is involved we have a legal document that the person brings to their own solicitor before signing, to ensure they have independent advice. </a:t>
            </a:r>
          </a:p>
          <a:p>
            <a:pPr>
              <a:defRPr sz="2000"/>
            </a:pPr>
            <a:endParaRPr/>
          </a:p>
          <a:p>
            <a:pPr>
              <a:defRPr sz="2000"/>
            </a:pPr>
            <a:r>
              <a:t>Its not an easy path but for me its the right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sz="2000"/>
            </a:pPr>
            <a:endParaRPr/>
          </a:p>
          <a:p>
            <a:pPr>
              <a:defRPr sz="2000"/>
            </a:pPr>
            <a:endParaRPr/>
          </a:p>
          <a:p>
            <a:r>
              <a:t>These four questions give that framework, they are taken from a restorative justice model. </a:t>
            </a:r>
          </a:p>
          <a:p>
            <a:r>
              <a:t>Terry O’Connell - the Cop from Waga Waga. Real Justice real </a:t>
            </a:r>
            <a:r>
              <a:rPr u="sng">
                <a:hlinkClick r:id="rId3"/>
              </a:rPr>
              <a:t>justice.org</a:t>
            </a:r>
          </a:p>
          <a:p>
            <a:endParaRPr u="sng">
              <a:hlinkClick r:id="rId3"/>
            </a:endParaRPr>
          </a:p>
          <a:p>
            <a:r>
              <a:t>They can be asked in different ways but they give a structure to the engagement.</a:t>
            </a:r>
          </a:p>
          <a:p>
            <a:r>
              <a:t>Because the work to support the individual in moving from</a:t>
            </a:r>
          </a:p>
          <a:p>
            <a:pPr marL="1143000" lvl="1" indent="-419100">
              <a:buSzPct val="100000"/>
              <a:buAutoNum type="arabicPeriod"/>
            </a:pPr>
            <a:r>
              <a:rPr b="1"/>
              <a:t>The events </a:t>
            </a:r>
            <a:r>
              <a:t>    What was the event like for you?</a:t>
            </a:r>
          </a:p>
          <a:p>
            <a:pPr marL="1143000" lvl="1" indent="-419100">
              <a:buSzPct val="100000"/>
              <a:buAutoNum type="arabicPeriod"/>
            </a:pPr>
            <a:r>
              <a:rPr b="1"/>
              <a:t>The impact.</a:t>
            </a:r>
            <a:r>
              <a:t>     What was the key impact on you and others?</a:t>
            </a:r>
          </a:p>
          <a:p>
            <a:pPr marL="1143000" lvl="1" indent="-419100">
              <a:buSzPct val="100000"/>
              <a:buAutoNum type="arabicPeriod"/>
            </a:pPr>
            <a:r>
              <a:rPr b="1"/>
              <a:t>How they coped/ are coping.</a:t>
            </a:r>
            <a:r>
              <a:t>    What was the hardest part for you?</a:t>
            </a:r>
          </a:p>
          <a:p>
            <a:pPr marL="1143000" lvl="1" indent="-419100">
              <a:buSzPct val="100000"/>
              <a:buAutoNum type="arabicPeriod"/>
            </a:pPr>
            <a:r>
              <a:rPr b="1"/>
              <a:t>The future.</a:t>
            </a:r>
            <a:r>
              <a:t>       What needs to happen now? </a:t>
            </a:r>
          </a:p>
          <a:p>
            <a:r>
              <a:t>Asking the person what they feel should happen now shows trust in them,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It’s not about money</a:t>
            </a:r>
          </a:p>
          <a:p>
            <a:endParaRPr/>
          </a:p>
          <a:p>
            <a:r>
              <a:t>It’s having the right agenda, That the person can select from.</a:t>
            </a:r>
          </a:p>
          <a:p>
            <a:r>
              <a:t>Some will choose all the options</a:t>
            </a:r>
          </a:p>
          <a:p>
            <a:r>
              <a:t>Many will not look for financial compensation</a:t>
            </a:r>
          </a:p>
          <a:p>
            <a:r>
              <a:t>Most will want a sincere apology from the Bishop or Superior</a:t>
            </a:r>
          </a:p>
          <a:p>
            <a:r>
              <a:t>Many will want counselling, others may have paid for counselling and be happy to have their expenditure refunded. </a:t>
            </a:r>
          </a:p>
          <a:p>
            <a:r>
              <a:t>The most important thing is that the person involved has control of what is important to them and the Diocese is not dictating or limiting the agenda.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57</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58</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59</a:t>
            </a:fld>
            <a:endParaRPr lang="en-GB" dirty="0"/>
          </a:p>
        </p:txBody>
      </p:sp>
    </p:spTree>
    <p:extLst>
      <p:ext uri="{BB962C8B-B14F-4D97-AF65-F5344CB8AC3E}">
        <p14:creationId xmlns:p14="http://schemas.microsoft.com/office/powerpoint/2010/main" val="358995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rPr dirty="0"/>
              <a:t>Hi. Thank you for asking me to speak here today.</a:t>
            </a:r>
          </a:p>
          <a:p>
            <a:r>
              <a:rPr dirty="0"/>
              <a:t>The views I express are mine, most of them are consistent with my Bishop’s, Bishop Ray but I am not speaking on behalf of the Kerry Dioceses, I am speaking from my own experience as a youth worker, then in rehabilitation working with people with disabilities. I have been fortunate to work in areas where the focus was person-centered, where finding opportunities for people to grow was central to my work, where removing obstacles and creating space for others was the reason for going to work each day.</a:t>
            </a:r>
          </a:p>
          <a:p>
            <a:r>
              <a:rPr dirty="0"/>
              <a:t>Working in the area of disability, I was made aware of the importance of language and of labels. We moved to not using labels like invalid, the disabled, the handicapped to talking about people, people with disabilities. It was vital in the move to including people with disabilities in the task of working with them for a better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2000"/>
            </a:pPr>
            <a:r>
              <a:t>That’s why I think it’s important that we use the right language today.</a:t>
            </a:r>
          </a:p>
          <a:p>
            <a:pPr>
              <a:defRPr sz="2000"/>
            </a:pPr>
            <a:r>
              <a:t>Today is about responding to people who have been abused. </a:t>
            </a:r>
          </a:p>
          <a:p>
            <a:pPr>
              <a:defRPr sz="2000"/>
            </a:pPr>
            <a:r>
              <a:t>I know why we use the word “complainant” and at times it may be useful but not today because we are talking about people, people who have been hurt while in our care. </a:t>
            </a:r>
          </a:p>
          <a:p>
            <a:pPr>
              <a:defRPr sz="2000"/>
            </a:pPr>
            <a:endParaRPr/>
          </a:p>
          <a:p>
            <a:pPr>
              <a:defRPr sz="2000"/>
            </a:pPr>
            <a:r>
              <a:t>So let us start by recognising the people, the individuals to whom we now have a responsibility.</a:t>
            </a:r>
          </a:p>
          <a:p>
            <a:pPr>
              <a:defRPr sz="2000"/>
            </a:pPr>
            <a:r>
              <a:t>A responsibility to support them on their journey of healing / recovery / reconciliation / of realising their potential. </a:t>
            </a:r>
          </a:p>
          <a:p>
            <a:pPr>
              <a:defRPr sz="2000"/>
            </a:pPr>
            <a:r>
              <a:t>Because of our past failures they have suffered, their lives tarnished, how do we make amends?</a:t>
            </a:r>
          </a:p>
          <a:p>
            <a:pPr>
              <a:defRPr sz="2000"/>
            </a:pPr>
            <a:endParaRPr/>
          </a:p>
          <a:p>
            <a:pPr>
              <a:defRPr sz="2000"/>
            </a:pPr>
            <a:r>
              <a:t>The slide shows the 3 Ps. Research has shown that when we are offering support to people the 3 P’s are important to keep in mind.</a:t>
            </a:r>
          </a:p>
          <a:p>
            <a:pPr>
              <a:defRPr sz="2000"/>
            </a:pPr>
            <a:r>
              <a:t>People want to meet real people, not a system. The process has to be at their pace and they must be comfortable in the place where they meet. Not everyone will want to meet in the bishops offices. So meet in a place that is comfortable for them otherwise it is more difficult to meet the real person.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sz="2000"/>
            </a:pPr>
            <a:r>
              <a:t>You have seen these word before. </a:t>
            </a:r>
          </a:p>
          <a:p>
            <a:pPr>
              <a:defRPr sz="2000"/>
            </a:pPr>
            <a:r>
              <a:t>Honesty, Genuine. Truthful. They are words we can be proud of. So</a:t>
            </a:r>
          </a:p>
          <a:p>
            <a:pPr>
              <a:defRPr sz="2000"/>
            </a:pPr>
            <a:r>
              <a:t>Let us not use words or phrases that mislead such as the manner in which a 'pastoral response’ has been used in the past.</a:t>
            </a:r>
          </a:p>
          <a:p>
            <a:pPr>
              <a:defRPr sz="2000"/>
            </a:pPr>
            <a:r>
              <a:t>Too often it meant an experience that fell well short of anything pastoral. </a:t>
            </a:r>
          </a:p>
          <a:p>
            <a:pPr>
              <a:defRPr sz="2000"/>
            </a:pPr>
            <a:r>
              <a:t>Often it involved a meeting with the Bishop or a senior priest, which may or may not have been a positive experience, and the offer of counselling, But if one looked for any kind of compensation or other support then they were told to go to their solicitor and take a civil action.</a:t>
            </a:r>
          </a:p>
          <a:p>
            <a:pPr>
              <a:defRPr sz="20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The implications of this are that the individual is now taking a legal action against the person who abused them and also against the Bishop or Superior who at the recent meeting said he believed you, that he was sorry, that he wanted to help. </a:t>
            </a:r>
            <a:r>
              <a:rPr dirty="0"/>
              <a:t>Now the same Bishop, through his legal team, is fighting against you and your claim for justice.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How did the christen message get so lost?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98591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93510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36054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18984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53462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6364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12675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Tree>
    <p:extLst>
      <p:ext uri="{BB962C8B-B14F-4D97-AF65-F5344CB8AC3E}">
        <p14:creationId xmlns:p14="http://schemas.microsoft.com/office/powerpoint/2010/main" val="1738228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43411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136811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5188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586801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13433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87801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87648"/>
            <a:ext cx="7358063" cy="2437805"/>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892969" y="3643313"/>
            <a:ext cx="7358063" cy="1026914"/>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359382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1106584" y="999440"/>
            <a:ext cx="6929438" cy="3616524"/>
          </a:xfrm>
          <a:prstGeom prst="rect">
            <a:avLst/>
          </a:prstGeom>
          <a:ln w="9525">
            <a:round/>
          </a:ln>
        </p:spPr>
        <p:txBody>
          <a:bodyPr lIns="64291" tIns="32145" rIns="64291" bIns="32145" anchor="t">
            <a:noAutofit/>
          </a:bodyPr>
          <a:lstStyle/>
          <a:p>
            <a:endParaRPr/>
          </a:p>
        </p:txBody>
      </p:sp>
      <p:sp>
        <p:nvSpPr>
          <p:cNvPr id="21" name="Title Text"/>
          <p:cNvSpPr txBox="1">
            <a:spLocks noGrp="1"/>
          </p:cNvSpPr>
          <p:nvPr>
            <p:ph type="title"/>
          </p:nvPr>
        </p:nvSpPr>
        <p:spPr>
          <a:xfrm>
            <a:off x="892969" y="4697016"/>
            <a:ext cx="7358063" cy="892969"/>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892969" y="5509617"/>
            <a:ext cx="7358063" cy="1026914"/>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995095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312789"/>
            <a:ext cx="7358063" cy="2232422"/>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59906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63988" y="990059"/>
            <a:ext cx="3286125" cy="4902399"/>
          </a:xfrm>
          <a:prstGeom prst="rect">
            <a:avLst/>
          </a:prstGeom>
          <a:ln w="9525">
            <a:round/>
          </a:ln>
        </p:spPr>
        <p:txBody>
          <a:bodyPr lIns="64291" tIns="32145" rIns="64291" bIns="32145" anchor="t">
            <a:noAutofit/>
          </a:bodyPr>
          <a:lstStyle/>
          <a:p>
            <a:endParaRPr/>
          </a:p>
        </p:txBody>
      </p:sp>
      <p:sp>
        <p:nvSpPr>
          <p:cNvPr id="39" name="Title Text"/>
          <p:cNvSpPr txBox="1">
            <a:spLocks noGrp="1"/>
          </p:cNvSpPr>
          <p:nvPr>
            <p:ph type="title"/>
          </p:nvPr>
        </p:nvSpPr>
        <p:spPr>
          <a:xfrm>
            <a:off x="678656" y="982265"/>
            <a:ext cx="3937992" cy="2839641"/>
          </a:xfrm>
          <a:prstGeom prst="rect">
            <a:avLst/>
          </a:prstGeom>
        </p:spPr>
        <p:txBody>
          <a:bodyPr anchor="b"/>
          <a:lstStyle>
            <a:lvl1pPr algn="ctr">
              <a:defRPr sz="4800"/>
            </a:lvl1pPr>
          </a:lstStyle>
          <a:p>
            <a:r>
              <a:t>Title Text</a:t>
            </a:r>
          </a:p>
        </p:txBody>
      </p:sp>
      <p:sp>
        <p:nvSpPr>
          <p:cNvPr id="40" name="Body Level One…"/>
          <p:cNvSpPr txBox="1">
            <a:spLocks noGrp="1"/>
          </p:cNvSpPr>
          <p:nvPr>
            <p:ph type="body" sz="quarter" idx="1"/>
          </p:nvPr>
        </p:nvSpPr>
        <p:spPr>
          <a:xfrm>
            <a:off x="678656" y="3830836"/>
            <a:ext cx="3937992" cy="2062758"/>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729976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8346795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lgn="ctr"/>
          </a:lstStyle>
          <a:p>
            <a:r>
              <a:t>Title Text</a:t>
            </a:r>
          </a:p>
        </p:txBody>
      </p:sp>
      <p:sp>
        <p:nvSpPr>
          <p:cNvPr id="57" name="Body Level One…"/>
          <p:cNvSpPr txBox="1">
            <a:spLocks noGrp="1"/>
          </p:cNvSpPr>
          <p:nvPr>
            <p:ph type="body" idx="1"/>
          </p:nvPr>
        </p:nvSpPr>
        <p:spPr>
          <a:xfrm>
            <a:off x="892969" y="1982391"/>
            <a:ext cx="7358063" cy="4107656"/>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5464508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32734" y="2009179"/>
            <a:ext cx="3518297" cy="3929063"/>
          </a:xfrm>
          <a:prstGeom prst="rect">
            <a:avLst/>
          </a:prstGeom>
          <a:ln w="9525">
            <a:round/>
          </a:ln>
        </p:spPr>
        <p:txBody>
          <a:bodyPr lIns="64291" tIns="32145" rIns="64291" bIns="32145" anchor="t">
            <a:noAutofit/>
          </a:bodyPr>
          <a:lstStyle/>
          <a:p>
            <a:endParaRPr/>
          </a:p>
        </p:txBody>
      </p:sp>
      <p:sp>
        <p:nvSpPr>
          <p:cNvPr id="66" name="Title Text"/>
          <p:cNvSpPr txBox="1">
            <a:spLocks noGrp="1"/>
          </p:cNvSpPr>
          <p:nvPr>
            <p:ph type="title"/>
          </p:nvPr>
        </p:nvSpPr>
        <p:spPr>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892969" y="1982391"/>
            <a:ext cx="3527227" cy="3973711"/>
          </a:xfrm>
          <a:prstGeom prst="rect">
            <a:avLst/>
          </a:prstGeom>
        </p:spPr>
        <p:txBody>
          <a:bodyPr/>
          <a:lstStyle>
            <a:lvl1pPr marL="258952" indent="-258952">
              <a:spcBef>
                <a:spcPts val="1969"/>
              </a:spcBef>
              <a:buBlip>
                <a:blip r:embed="rId2"/>
              </a:buBlip>
              <a:defRPr sz="2100"/>
            </a:lvl1pPr>
            <a:lvl2pPr marL="517903" indent="-258952">
              <a:spcBef>
                <a:spcPts val="1969"/>
              </a:spcBef>
              <a:buBlip>
                <a:blip r:embed="rId2"/>
              </a:buBlip>
              <a:defRPr sz="2100"/>
            </a:lvl2pPr>
            <a:lvl3pPr marL="776855" indent="-258952">
              <a:spcBef>
                <a:spcPts val="1969"/>
              </a:spcBef>
              <a:buBlip>
                <a:blip r:embed="rId2"/>
              </a:buBlip>
              <a:defRPr sz="2100"/>
            </a:lvl3pPr>
            <a:lvl4pPr marL="1035807" indent="-258952">
              <a:spcBef>
                <a:spcPts val="1969"/>
              </a:spcBef>
              <a:buBlip>
                <a:blip r:embed="rId2"/>
              </a:buBlip>
              <a:defRPr sz="2100"/>
            </a:lvl4pPr>
            <a:lvl5pPr marL="1294759" indent="-258952">
              <a:spcBef>
                <a:spcPts val="1969"/>
              </a:spcBef>
              <a:buBlip>
                <a:blip r:embed="rId2"/>
              </a:buBlip>
              <a:defRPr sz="21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311187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939611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200693" y="571583"/>
            <a:ext cx="3277196" cy="2098477"/>
          </a:xfrm>
          <a:prstGeom prst="rect">
            <a:avLst/>
          </a:prstGeom>
          <a:ln w="9525">
            <a:round/>
          </a:ln>
        </p:spPr>
        <p:txBody>
          <a:bodyPr lIns="64291" tIns="32145" rIns="64291" bIns="32145" anchor="t">
            <a:noAutofit/>
          </a:bodyPr>
          <a:lstStyle/>
          <a:p>
            <a:endParaRPr/>
          </a:p>
        </p:txBody>
      </p:sp>
      <p:sp>
        <p:nvSpPr>
          <p:cNvPr id="84" name="Image"/>
          <p:cNvSpPr>
            <a:spLocks noGrp="1"/>
          </p:cNvSpPr>
          <p:nvPr>
            <p:ph type="pic" sz="quarter" idx="14"/>
          </p:nvPr>
        </p:nvSpPr>
        <p:spPr>
          <a:xfrm>
            <a:off x="5200693" y="2839724"/>
            <a:ext cx="3277196" cy="3420071"/>
          </a:xfrm>
          <a:prstGeom prst="rect">
            <a:avLst/>
          </a:prstGeom>
          <a:ln w="9525">
            <a:round/>
          </a:ln>
        </p:spPr>
        <p:txBody>
          <a:bodyPr lIns="64291" tIns="32145" rIns="64291" bIns="32145" anchor="t">
            <a:noAutofit/>
          </a:bodyPr>
          <a:lstStyle/>
          <a:p>
            <a:endParaRPr/>
          </a:p>
        </p:txBody>
      </p:sp>
      <p:sp>
        <p:nvSpPr>
          <p:cNvPr id="85" name="Image"/>
          <p:cNvSpPr>
            <a:spLocks noGrp="1"/>
          </p:cNvSpPr>
          <p:nvPr>
            <p:ph type="pic" sz="half" idx="15"/>
          </p:nvPr>
        </p:nvSpPr>
        <p:spPr>
          <a:xfrm>
            <a:off x="669726" y="580430"/>
            <a:ext cx="4357688" cy="5688211"/>
          </a:xfrm>
          <a:prstGeom prst="rect">
            <a:avLst/>
          </a:prstGeom>
          <a:ln w="9525">
            <a:round/>
          </a:ln>
        </p:spPr>
        <p:txBody>
          <a:bodyPr lIns="64291" tIns="32145" rIns="64291" bIns="32145"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0712972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892969" y="3055704"/>
            <a:ext cx="7358063" cy="48763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14"/>
          </p:nvPr>
        </p:nvSpPr>
        <p:spPr>
          <a:xfrm>
            <a:off x="892969" y="4473773"/>
            <a:ext cx="7358063" cy="379908"/>
          </a:xfrm>
          <a:prstGeom prst="rect">
            <a:avLst/>
          </a:prstGeom>
        </p:spPr>
        <p:txBody>
          <a:bodyPr anchor="t">
            <a:spAutoFit/>
          </a:bodyPr>
          <a:lstStyle>
            <a:lvl1pPr marL="0" indent="0" algn="ctr">
              <a:spcBef>
                <a:spcPts val="0"/>
              </a:spcBef>
              <a:buSzTx/>
              <a:buNone/>
              <a:defRPr sz="20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734172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9144000" cy="6858000"/>
          </a:xfrm>
          <a:prstGeom prst="rect">
            <a:avLst/>
          </a:prstGeom>
        </p:spPr>
        <p:txBody>
          <a:bodyPr lIns="64291" tIns="32145" rIns="64291" bIns="32145"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6307806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147783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4644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34010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51728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812FB0-3FD5-4EFC-AC32-CECB0315CB12}" type="datetimeFigureOut">
              <a:rPr lang="en-GB" smtClean="0">
                <a:solidFill>
                  <a:prstClr val="white">
                    <a:tint val="75000"/>
                    <a:alpha val="60000"/>
                  </a:prstClr>
                </a:solidFill>
              </a:rPr>
              <a:pPr/>
              <a:t>13/11/2018</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C63DD15-EE24-4349-9697-9D8A6D0B8D0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38502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image" Target="../media/image7.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08812FB0-3FD5-4EFC-AC32-CECB0315CB12}" type="datetimeFigureOut">
              <a:rPr lang="en-GB" smtClean="0">
                <a:solidFill>
                  <a:prstClr val="white">
                    <a:tint val="75000"/>
                    <a:alpha val="60000"/>
                  </a:prstClr>
                </a:solidFill>
              </a:rPr>
              <a:pPr defTabSz="914400"/>
              <a:t>13/11/2018</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2C63DD15-EE24-4349-9697-9D8A6D0B8D01}" type="slidenum">
              <a:rPr lang="en-GB" smtClean="0">
                <a:solidFill>
                  <a:prstClr val="white">
                    <a:tint val="75000"/>
                  </a:prstClr>
                </a:solidFill>
              </a:rPr>
              <a:pPr defTabSz="914400"/>
              <a:t>‹#›</a:t>
            </a:fld>
            <a:endParaRPr lang="en-GB">
              <a:solidFill>
                <a:prstClr val="white">
                  <a:tint val="75000"/>
                </a:prstClr>
              </a:solidFill>
            </a:endParaRPr>
          </a:p>
        </p:txBody>
      </p:sp>
    </p:spTree>
    <p:extLst>
      <p:ext uri="{BB962C8B-B14F-4D97-AF65-F5344CB8AC3E}">
        <p14:creationId xmlns:p14="http://schemas.microsoft.com/office/powerpoint/2010/main" val="2294791026"/>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892969" y="821531"/>
            <a:ext cx="7358063" cy="5214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892969" y="446484"/>
            <a:ext cx="7358063" cy="1482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rmAutofit/>
          </a:bodyPr>
          <a:lstStyle/>
          <a:p>
            <a:r>
              <a:t>Title Text</a:t>
            </a:r>
          </a:p>
        </p:txBody>
      </p:sp>
      <p:sp>
        <p:nvSpPr>
          <p:cNvPr id="4" name="Slide Number"/>
          <p:cNvSpPr txBox="1">
            <a:spLocks noGrp="1"/>
          </p:cNvSpPr>
          <p:nvPr>
            <p:ph type="sldNum" sz="quarter" idx="2"/>
          </p:nvPr>
        </p:nvSpPr>
        <p:spPr>
          <a:xfrm>
            <a:off x="4437391" y="6585814"/>
            <a:ext cx="264493" cy="272186"/>
          </a:xfrm>
          <a:prstGeom prst="rect">
            <a:avLst/>
          </a:prstGeom>
          <a:ln w="12700">
            <a:miter lim="400000"/>
          </a:ln>
        </p:spPr>
        <p:txBody>
          <a:bodyPr wrap="none" lIns="35717" tIns="35717" rIns="35717" bIns="35717" anchor="b">
            <a:spAutoFit/>
          </a:bodyPr>
          <a:lstStyle>
            <a:lvl1pPr>
              <a:defRPr sz="1300"/>
            </a:lvl1pPr>
          </a:lstStyle>
          <a:p>
            <a:pPr algn="ctr" defTabSz="410751" hangingPunct="0"/>
            <a:fld id="{86CB4B4D-7CA3-9044-876B-883B54F8677D}" type="slidenum">
              <a:rPr kern="0">
                <a:solidFill>
                  <a:srgbClr val="3E231A"/>
                </a:solidFill>
                <a:sym typeface="Papyrus"/>
              </a:rPr>
              <a:pPr algn="ctr" defTabSz="410751" hangingPunct="0"/>
              <a:t>‹#›</a:t>
            </a:fld>
            <a:endParaRPr kern="0">
              <a:solidFill>
                <a:srgbClr val="3E231A"/>
              </a:solidFill>
              <a:sym typeface="Papyrus"/>
            </a:endParaRPr>
          </a:p>
        </p:txBody>
      </p:sp>
    </p:spTree>
    <p:extLst>
      <p:ext uri="{BB962C8B-B14F-4D97-AF65-F5344CB8AC3E}">
        <p14:creationId xmlns:p14="http://schemas.microsoft.com/office/powerpoint/2010/main" val="6261027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txStyles>
    <p:titleStyle>
      <a:lvl1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1pPr>
      <a:lvl2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2pPr>
      <a:lvl3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3pPr>
      <a:lvl4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4pPr>
      <a:lvl5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5pPr>
      <a:lvl6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6pPr>
      <a:lvl7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7pPr>
      <a:lvl8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8pPr>
      <a:lvl9pPr marL="0" marR="0" indent="0" algn="l" defTabSz="410751"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9pPr>
    </p:titleStyle>
    <p:bodyStyle>
      <a:lvl1pPr marL="33038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1pPr>
      <a:lvl2pPr marL="660773"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2pPr>
      <a:lvl3pPr marL="99116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3pPr>
      <a:lvl4pPr marL="132154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4pPr>
      <a:lvl5pPr marL="1651933"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5pPr>
      <a:lvl6pPr marL="198232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6pPr>
      <a:lvl7pPr marL="2312707"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7pPr>
      <a:lvl8pPr marL="2643094"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8pPr>
      <a:lvl9pPr marL="2973480" marR="0" indent="-330387" algn="l" defTabSz="410751" rtl="0" latinLnBrk="0">
        <a:lnSpc>
          <a:spcPct val="100000"/>
        </a:lnSpc>
        <a:spcBef>
          <a:spcPts val="2109"/>
        </a:spcBef>
        <a:spcAft>
          <a:spcPts val="0"/>
        </a:spcAft>
        <a:buClrTx/>
        <a:buSzPct val="25000"/>
        <a:buFontTx/>
        <a:buBlip>
          <a:blip r:embed="rId15"/>
        </a:buBlip>
        <a:tabLst/>
        <a:defRPr sz="2700" b="0" i="0" u="none" strike="noStrike" cap="none" spc="0" baseline="0">
          <a:ln>
            <a:noFill/>
          </a:ln>
          <a:solidFill>
            <a:srgbClr val="3E231A"/>
          </a:solidFill>
          <a:uFillTx/>
          <a:latin typeface="+mn-lt"/>
          <a:ea typeface="+mn-ea"/>
          <a:cs typeface="+mn-cs"/>
          <a:sym typeface="Papyrus"/>
        </a:defRPr>
      </a:lvl9pPr>
    </p:bodyStyle>
    <p:otherStyle>
      <a:lvl1pPr marL="0" marR="0" indent="0"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1pPr>
      <a:lvl2pPr marL="0" marR="0" indent="160729"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2pPr>
      <a:lvl3pPr marL="0" marR="0" indent="321457"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3pPr>
      <a:lvl4pPr marL="0" marR="0" indent="482186"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4pPr>
      <a:lvl5pPr marL="0" marR="0" indent="642915"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5pPr>
      <a:lvl6pPr marL="0" marR="0" indent="803643"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6pPr>
      <a:lvl7pPr marL="0" marR="0" indent="964372"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7pPr>
      <a:lvl8pPr marL="0" marR="0" indent="1125101"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8pPr>
      <a:lvl9pPr marL="0" marR="0" indent="1285829"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569660"/>
          </a:xfrm>
          <a:prstGeom prst="rect">
            <a:avLst/>
          </a:prstGeom>
          <a:noFill/>
        </p:spPr>
        <p:txBody>
          <a:bodyPr wrap="square" rtlCol="0">
            <a:spAutoFit/>
          </a:bodyPr>
          <a:lstStyle/>
          <a:p>
            <a:r>
              <a:rPr lang="en-US" sz="3200" b="1" dirty="0" smtClean="0">
                <a:solidFill>
                  <a:srgbClr val="0B5323"/>
                </a:solidFill>
              </a:rPr>
              <a:t>Compassionate Response Training</a:t>
            </a:r>
          </a:p>
          <a:p>
            <a:endParaRPr lang="en-US" sz="3200" b="1" dirty="0">
              <a:solidFill>
                <a:srgbClr val="0B5323"/>
              </a:solidFill>
            </a:endParaRPr>
          </a:p>
          <a:p>
            <a:r>
              <a:rPr lang="en-US" sz="3200" b="1" dirty="0" smtClean="0">
                <a:solidFill>
                  <a:srgbClr val="0B5323"/>
                </a:solidFill>
              </a:rPr>
              <a:t>14</a:t>
            </a:r>
            <a:r>
              <a:rPr lang="en-US" sz="3200" b="1" baseline="30000" dirty="0" smtClean="0">
                <a:solidFill>
                  <a:srgbClr val="0B5323"/>
                </a:solidFill>
              </a:rPr>
              <a:t>th</a:t>
            </a:r>
            <a:r>
              <a:rPr lang="en-US" sz="3200" b="1" dirty="0" smtClean="0">
                <a:solidFill>
                  <a:srgbClr val="0B5323"/>
                </a:solidFill>
              </a:rPr>
              <a:t> November </a:t>
            </a:r>
            <a:r>
              <a:rPr lang="en-US" sz="3200" b="1" dirty="0">
                <a:solidFill>
                  <a:srgbClr val="0B5323"/>
                </a:solidFill>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D47F051D-56A7-44DC-ABDC-96165DCAD819}"/>
              </a:ext>
            </a:extLst>
          </p:cNvPr>
          <p:cNvSpPr>
            <a:spLocks noGrp="1"/>
          </p:cNvSpPr>
          <p:nvPr>
            <p:ph type="title"/>
          </p:nvPr>
        </p:nvSpPr>
        <p:spPr/>
        <p:txBody>
          <a:bodyPr/>
          <a:lstStyle/>
          <a:p>
            <a:r>
              <a:rPr lang="en-IE" dirty="0"/>
              <a:t>Gerard W Hughes SJ</a:t>
            </a:r>
          </a:p>
        </p:txBody>
      </p:sp>
      <p:pic>
        <p:nvPicPr>
          <p:cNvPr id="1026" name="Picture 2" descr="Image result for where are you God">
            <a:extLst>
              <a:ext uri="{FF2B5EF4-FFF2-40B4-BE49-F238E27FC236}">
                <a16:creationId xmlns="" xmlns:a16="http://schemas.microsoft.com/office/drawing/2014/main" id="{BB886BBD-74C7-4BA2-8B03-F2209BD35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1001" y="1371602"/>
            <a:ext cx="6223000" cy="5367867"/>
          </a:xfrm>
        </p:spPr>
      </p:pic>
    </p:spTree>
    <p:extLst>
      <p:ext uri="{BB962C8B-B14F-4D97-AF65-F5344CB8AC3E}">
        <p14:creationId xmlns:p14="http://schemas.microsoft.com/office/powerpoint/2010/main" val="3033557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sz="4000" i="1" dirty="0"/>
              <a:t>“To lose you is to lose everything, </a:t>
            </a:r>
          </a:p>
          <a:p>
            <a:pPr marL="0" indent="0">
              <a:buNone/>
            </a:pPr>
            <a:r>
              <a:rPr lang="en-GB" sz="4000" i="1" dirty="0"/>
              <a:t>to be separated from everyone</a:t>
            </a:r>
          </a:p>
          <a:p>
            <a:pPr marL="0" indent="0">
              <a:buNone/>
            </a:pPr>
            <a:r>
              <a:rPr lang="en-GB" sz="4000" i="1" dirty="0"/>
              <a:t> and everything I have ever loved</a:t>
            </a:r>
          </a:p>
          <a:p>
            <a:pPr marL="0" indent="0">
              <a:buNone/>
            </a:pPr>
            <a:r>
              <a:rPr lang="en-GB" sz="4000" i="1" dirty="0"/>
              <a:t>and cherished.”</a:t>
            </a:r>
          </a:p>
        </p:txBody>
      </p:sp>
      <p:sp>
        <p:nvSpPr>
          <p:cNvPr id="6" name="Title 5">
            <a:extLst>
              <a:ext uri="{FF2B5EF4-FFF2-40B4-BE49-F238E27FC236}">
                <a16:creationId xmlns="" xmlns:a16="http://schemas.microsoft.com/office/drawing/2014/main" id="{EE89406C-EB43-4646-9D2D-E511EBF21823}"/>
              </a:ext>
            </a:extLst>
          </p:cNvPr>
          <p:cNvSpPr>
            <a:spLocks noGrp="1"/>
          </p:cNvSpPr>
          <p:nvPr>
            <p:ph type="title"/>
          </p:nvPr>
        </p:nvSpPr>
        <p:spPr/>
        <p:txBody>
          <a:bodyPr/>
          <a:lstStyle/>
          <a:p>
            <a:r>
              <a:rPr lang="en-IE" sz="6600" b="1" dirty="0">
                <a:solidFill>
                  <a:srgbClr val="FFFF00"/>
                </a:solidFill>
              </a:rPr>
              <a:t>Spiritual Trauma</a:t>
            </a:r>
          </a:p>
        </p:txBody>
      </p:sp>
    </p:spTree>
    <p:extLst>
      <p:ext uri="{BB962C8B-B14F-4D97-AF65-F5344CB8AC3E}">
        <p14:creationId xmlns:p14="http://schemas.microsoft.com/office/powerpoint/2010/main" val="4203462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108202" cy="1718982"/>
          </a:xfrm>
        </p:spPr>
        <p:txBody>
          <a:bodyPr/>
          <a:lstStyle/>
          <a:p>
            <a:r>
              <a:rPr lang="en-IE" sz="5400" dirty="0" smtClean="0">
                <a:solidFill>
                  <a:schemeClr val="tx1"/>
                </a:solidFill>
              </a:rPr>
              <a:t>Compassionate Response </a:t>
            </a:r>
            <a:r>
              <a:rPr lang="en-IE" sz="5400" dirty="0">
                <a:solidFill>
                  <a:schemeClr val="tx1"/>
                </a:solidFill>
              </a:rPr>
              <a:t>to </a:t>
            </a:r>
            <a:r>
              <a:rPr lang="en-IE" sz="5400" dirty="0" smtClean="0">
                <a:solidFill>
                  <a:schemeClr val="tx1"/>
                </a:solidFill>
              </a:rPr>
              <a:t>Abu</a:t>
            </a:r>
            <a:r>
              <a:rPr lang="en-IE" sz="6000" dirty="0" smtClean="0">
                <a:solidFill>
                  <a:schemeClr val="tx1"/>
                </a:solidFill>
              </a:rPr>
              <a:t>se:</a:t>
            </a:r>
            <a:endParaRPr lang="en-GB" sz="6000" dirty="0">
              <a:solidFill>
                <a:schemeClr val="tx1"/>
              </a:solidFill>
            </a:endParaRPr>
          </a:p>
        </p:txBody>
      </p:sp>
      <p:sp>
        <p:nvSpPr>
          <p:cNvPr id="3" name="Content Placeholder 2"/>
          <p:cNvSpPr>
            <a:spLocks noGrp="1"/>
          </p:cNvSpPr>
          <p:nvPr>
            <p:ph idx="1"/>
          </p:nvPr>
        </p:nvSpPr>
        <p:spPr>
          <a:xfrm>
            <a:off x="814388" y="2334986"/>
            <a:ext cx="6723003" cy="4057650"/>
          </a:xfrm>
        </p:spPr>
        <p:txBody>
          <a:bodyPr>
            <a:normAutofit lnSpcReduction="10000"/>
          </a:bodyPr>
          <a:lstStyle/>
          <a:p>
            <a:r>
              <a:rPr lang="en-IE" sz="4800" dirty="0">
                <a:solidFill>
                  <a:srgbClr val="FFFF00"/>
                </a:solidFill>
              </a:rPr>
              <a:t>Personal Issue</a:t>
            </a:r>
          </a:p>
          <a:p>
            <a:endParaRPr lang="en-IE" sz="4800" dirty="0">
              <a:solidFill>
                <a:srgbClr val="FFFF00"/>
              </a:solidFill>
            </a:endParaRPr>
          </a:p>
          <a:p>
            <a:pPr marL="0" indent="0">
              <a:buNone/>
            </a:pPr>
            <a:r>
              <a:rPr lang="en-IE" sz="4800" dirty="0">
                <a:solidFill>
                  <a:srgbClr val="FFFF00"/>
                </a:solidFill>
              </a:rPr>
              <a:t>   and</a:t>
            </a:r>
          </a:p>
          <a:p>
            <a:pPr marL="0" indent="0">
              <a:buNone/>
            </a:pPr>
            <a:endParaRPr lang="en-IE" sz="4800" dirty="0">
              <a:solidFill>
                <a:srgbClr val="FFFF00"/>
              </a:solidFill>
            </a:endParaRPr>
          </a:p>
          <a:p>
            <a:pPr marL="0" indent="0">
              <a:buNone/>
            </a:pPr>
            <a:r>
              <a:rPr lang="en-IE" sz="4800" dirty="0">
                <a:solidFill>
                  <a:srgbClr val="FFFF00"/>
                </a:solidFill>
              </a:rPr>
              <a:t>Church Issue</a:t>
            </a:r>
            <a:endParaRPr lang="en-GB" sz="4800" dirty="0">
              <a:solidFill>
                <a:srgbClr val="FFFF00"/>
              </a:solidFill>
            </a:endParaRPr>
          </a:p>
        </p:txBody>
      </p:sp>
      <p:sp>
        <p:nvSpPr>
          <p:cNvPr id="4" name="Slide Number Placeholder 3"/>
          <p:cNvSpPr>
            <a:spLocks noGrp="1"/>
          </p:cNvSpPr>
          <p:nvPr>
            <p:ph type="sldNum" sz="quarter" idx="12"/>
          </p:nvPr>
        </p:nvSpPr>
        <p:spPr/>
        <p:txBody>
          <a:bodyPr/>
          <a:lstStyle/>
          <a:p>
            <a:fld id="{2C63DD15-EE24-4349-9697-9D8A6D0B8D01}" type="slidenum">
              <a:rPr lang="en-GB" smtClean="0">
                <a:solidFill>
                  <a:prstClr val="white">
                    <a:tint val="75000"/>
                  </a:prstClr>
                </a:solidFill>
              </a:rPr>
              <a:pPr/>
              <a:t>12</a:t>
            </a:fld>
            <a:endParaRPr lang="en-GB">
              <a:solidFill>
                <a:prstClr val="white">
                  <a:tint val="75000"/>
                </a:prstClr>
              </a:solidFill>
            </a:endParaRPr>
          </a:p>
        </p:txBody>
      </p:sp>
    </p:spTree>
    <p:extLst>
      <p:ext uri="{BB962C8B-B14F-4D97-AF65-F5344CB8AC3E}">
        <p14:creationId xmlns:p14="http://schemas.microsoft.com/office/powerpoint/2010/main" val="3449725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40253" cy="6858000"/>
          </a:xfrm>
        </p:spPr>
      </p:pic>
    </p:spTree>
    <p:extLst>
      <p:ext uri="{BB962C8B-B14F-4D97-AF65-F5344CB8AC3E}">
        <p14:creationId xmlns:p14="http://schemas.microsoft.com/office/powerpoint/2010/main" val="3829278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58" y="545687"/>
            <a:ext cx="7053542" cy="1400530"/>
          </a:xfrm>
        </p:spPr>
        <p:txBody>
          <a:bodyPr/>
          <a:lstStyle/>
          <a:p>
            <a:r>
              <a:rPr lang="en-IE" dirty="0"/>
              <a:t>Listening</a:t>
            </a:r>
            <a:endParaRPr lang="en-GB" dirty="0"/>
          </a:p>
        </p:txBody>
      </p:sp>
      <p:sp>
        <p:nvSpPr>
          <p:cNvPr id="3" name="Content Placeholder 2"/>
          <p:cNvSpPr>
            <a:spLocks noGrp="1"/>
          </p:cNvSpPr>
          <p:nvPr>
            <p:ph idx="1"/>
          </p:nvPr>
        </p:nvSpPr>
        <p:spPr/>
        <p:txBody>
          <a:bodyPr>
            <a:normAutofit/>
          </a:bodyPr>
          <a:lstStyle/>
          <a:p>
            <a:r>
              <a:rPr lang="en-IE" sz="3600" dirty="0">
                <a:solidFill>
                  <a:srgbClr val="FFFF00"/>
                </a:solidFill>
              </a:rPr>
              <a:t>Being heard is essential to </a:t>
            </a:r>
            <a:r>
              <a:rPr lang="en-IE" sz="3600" dirty="0" smtClean="0">
                <a:solidFill>
                  <a:srgbClr val="FFFF00"/>
                </a:solidFill>
              </a:rPr>
              <a:t>a compassionate response </a:t>
            </a:r>
            <a:endParaRPr lang="en-GB" sz="36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878" y="3389961"/>
            <a:ext cx="4286250" cy="3143250"/>
          </a:xfrm>
          <a:prstGeom prst="rect">
            <a:avLst/>
          </a:prstGeom>
        </p:spPr>
      </p:pic>
    </p:spTree>
    <p:extLst>
      <p:ext uri="{BB962C8B-B14F-4D97-AF65-F5344CB8AC3E}">
        <p14:creationId xmlns:p14="http://schemas.microsoft.com/office/powerpoint/2010/main" val="1684903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Theology of Ministry</a:t>
            </a:r>
          </a:p>
        </p:txBody>
      </p:sp>
      <p:sp>
        <p:nvSpPr>
          <p:cNvPr id="3" name="Content Placeholder 2"/>
          <p:cNvSpPr>
            <a:spLocks noGrp="1"/>
          </p:cNvSpPr>
          <p:nvPr>
            <p:ph idx="1"/>
          </p:nvPr>
        </p:nvSpPr>
        <p:spPr>
          <a:xfrm>
            <a:off x="685802" y="2305969"/>
            <a:ext cx="7241153" cy="4580343"/>
          </a:xfrm>
        </p:spPr>
        <p:txBody>
          <a:bodyPr>
            <a:normAutofit lnSpcReduction="10000"/>
          </a:bodyPr>
          <a:lstStyle/>
          <a:p>
            <a:r>
              <a:rPr lang="en-IE" sz="3200" dirty="0">
                <a:solidFill>
                  <a:srgbClr val="FFFF00"/>
                </a:solidFill>
              </a:rPr>
              <a:t>Profound vision of who God is</a:t>
            </a:r>
          </a:p>
          <a:p>
            <a:pPr marL="0" indent="0">
              <a:buNone/>
            </a:pPr>
            <a:r>
              <a:rPr lang="en-IE" sz="3200" dirty="0">
                <a:solidFill>
                  <a:srgbClr val="FFFF00"/>
                </a:solidFill>
              </a:rPr>
              <a:t> </a:t>
            </a:r>
          </a:p>
          <a:p>
            <a:r>
              <a:rPr lang="en-IE" sz="3200" dirty="0">
                <a:solidFill>
                  <a:srgbClr val="FFFF00"/>
                </a:solidFill>
              </a:rPr>
              <a:t>Witness to the value of the human person as created in the image and likeness of God</a:t>
            </a:r>
          </a:p>
          <a:p>
            <a:endParaRPr lang="en-IE" sz="3200" dirty="0">
              <a:solidFill>
                <a:srgbClr val="FFFF00"/>
              </a:solidFill>
            </a:endParaRPr>
          </a:p>
          <a:p>
            <a:r>
              <a:rPr lang="en-IE" sz="3200" dirty="0">
                <a:solidFill>
                  <a:srgbClr val="FFFF00"/>
                </a:solidFill>
              </a:rPr>
              <a:t>God’s love expressed in the relationship between God and the human person</a:t>
            </a: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774" y="0"/>
            <a:ext cx="3134226" cy="2069432"/>
          </a:xfrm>
          <a:prstGeom prst="rect">
            <a:avLst/>
          </a:prstGeom>
        </p:spPr>
      </p:pic>
    </p:spTree>
    <p:extLst>
      <p:ext uri="{BB962C8B-B14F-4D97-AF65-F5344CB8AC3E}">
        <p14:creationId xmlns:p14="http://schemas.microsoft.com/office/powerpoint/2010/main" val="4158698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2AFA0E8E-8121-4BDE-BF70-881B3F0FCC47}"/>
              </a:ext>
            </a:extLst>
          </p:cNvPr>
          <p:cNvSpPr>
            <a:spLocks noGrp="1"/>
          </p:cNvSpPr>
          <p:nvPr>
            <p:ph type="title"/>
          </p:nvPr>
        </p:nvSpPr>
        <p:spPr>
          <a:xfrm>
            <a:off x="6181442" y="1408392"/>
            <a:ext cx="1536543" cy="444857"/>
          </a:xfrm>
        </p:spPr>
        <p:txBody>
          <a:bodyPr/>
          <a:lstStyle/>
          <a:p>
            <a:endParaRPr lang="en-IE" dirty="0"/>
          </a:p>
        </p:txBody>
      </p:sp>
      <p:pic>
        <p:nvPicPr>
          <p:cNvPr id="2052" name="Picture 4" descr="Image result for compassion">
            <a:extLst>
              <a:ext uri="{FF2B5EF4-FFF2-40B4-BE49-F238E27FC236}">
                <a16:creationId xmlns="" xmlns:a16="http://schemas.microsoft.com/office/drawing/2014/main" id="{F1AB7709-1A4A-4778-B08C-DE4DFD2168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900" y="65088"/>
            <a:ext cx="5245100" cy="4663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mpassion">
            <a:extLst>
              <a:ext uri="{FF2B5EF4-FFF2-40B4-BE49-F238E27FC236}">
                <a16:creationId xmlns="" xmlns:a16="http://schemas.microsoft.com/office/drawing/2014/main" id="{0037FD7C-1E24-47D7-BEA1-3819992BA7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902" y="0"/>
            <a:ext cx="4943131" cy="67929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 xmlns:a16="http://schemas.microsoft.com/office/drawing/2014/main" id="{7E47C147-1569-4441-9715-F5FA67CAD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783" y="3915686"/>
            <a:ext cx="4124669" cy="287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29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400" b="1" dirty="0"/>
              <a:t>What is Theology</a:t>
            </a:r>
            <a:endParaRPr lang="en-GB" sz="4400" b="1" dirty="0"/>
          </a:p>
        </p:txBody>
      </p:sp>
      <p:sp>
        <p:nvSpPr>
          <p:cNvPr id="3" name="Content Placeholder 2"/>
          <p:cNvSpPr>
            <a:spLocks noGrp="1"/>
          </p:cNvSpPr>
          <p:nvPr>
            <p:ph idx="1"/>
          </p:nvPr>
        </p:nvSpPr>
        <p:spPr/>
        <p:txBody>
          <a:bodyPr>
            <a:normAutofit fontScale="77500" lnSpcReduction="20000"/>
          </a:bodyPr>
          <a:lstStyle/>
          <a:p>
            <a:endParaRPr lang="en-GB" sz="2000" dirty="0"/>
          </a:p>
          <a:p>
            <a:endParaRPr lang="en-GB" dirty="0"/>
          </a:p>
          <a:p>
            <a:r>
              <a:rPr lang="en-GB" sz="3900" dirty="0">
                <a:solidFill>
                  <a:srgbClr val="FFFF00"/>
                </a:solidFill>
              </a:rPr>
              <a:t>Faith seeking understanding</a:t>
            </a:r>
          </a:p>
          <a:p>
            <a:endParaRPr lang="en-GB" sz="3900" dirty="0">
              <a:solidFill>
                <a:srgbClr val="FFFF00"/>
              </a:solidFill>
            </a:endParaRPr>
          </a:p>
          <a:p>
            <a:r>
              <a:rPr lang="en-GB" sz="3900" dirty="0">
                <a:solidFill>
                  <a:srgbClr val="FFFF00"/>
                </a:solidFill>
              </a:rPr>
              <a:t>Our understanding of God and how God relates to us in our lived experience</a:t>
            </a:r>
          </a:p>
          <a:p>
            <a:endParaRPr lang="en-GB" sz="3900" dirty="0">
              <a:solidFill>
                <a:srgbClr val="FFFF00"/>
              </a:solidFill>
            </a:endParaRPr>
          </a:p>
          <a:p>
            <a:r>
              <a:rPr lang="en-GB" sz="3900" dirty="0">
                <a:solidFill>
                  <a:srgbClr val="FFFF00"/>
                </a:solidFill>
              </a:rPr>
              <a:t>Relationship with God, with ourselves and with other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774" y="0"/>
            <a:ext cx="3134226" cy="2069432"/>
          </a:xfrm>
          <a:prstGeom prst="rect">
            <a:avLst/>
          </a:prstGeom>
        </p:spPr>
      </p:pic>
    </p:spTree>
    <p:extLst>
      <p:ext uri="{BB962C8B-B14F-4D97-AF65-F5344CB8AC3E}">
        <p14:creationId xmlns:p14="http://schemas.microsoft.com/office/powerpoint/2010/main" val="4262645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9" y="336729"/>
            <a:ext cx="7053542" cy="1400530"/>
          </a:xfrm>
        </p:spPr>
        <p:txBody>
          <a:bodyPr/>
          <a:lstStyle/>
          <a:p>
            <a:r>
              <a:rPr lang="en-IE" sz="4400" b="1" dirty="0"/>
              <a:t>Feedback from Survivors</a:t>
            </a:r>
            <a:r>
              <a:rPr lang="en-IE" dirty="0"/>
              <a:t/>
            </a:r>
            <a:br>
              <a:rPr lang="en-IE" dirty="0"/>
            </a:br>
            <a:endParaRPr lang="en-GB" dirty="0"/>
          </a:p>
        </p:txBody>
      </p:sp>
      <p:sp>
        <p:nvSpPr>
          <p:cNvPr id="3" name="Content Placeholder 2"/>
          <p:cNvSpPr>
            <a:spLocks noGrp="1"/>
          </p:cNvSpPr>
          <p:nvPr>
            <p:ph idx="1"/>
          </p:nvPr>
        </p:nvSpPr>
        <p:spPr>
          <a:xfrm>
            <a:off x="685800" y="1286934"/>
            <a:ext cx="6851590" cy="4961466"/>
          </a:xfrm>
        </p:spPr>
        <p:txBody>
          <a:bodyPr>
            <a:normAutofit fontScale="77500" lnSpcReduction="20000"/>
          </a:bodyPr>
          <a:lstStyle/>
          <a:p>
            <a:endParaRPr lang="en-IE" dirty="0"/>
          </a:p>
          <a:p>
            <a:r>
              <a:rPr lang="en-IE" sz="3000" dirty="0">
                <a:solidFill>
                  <a:srgbClr val="FFFF00"/>
                </a:solidFill>
              </a:rPr>
              <a:t>Felt betrayed by the Church</a:t>
            </a:r>
          </a:p>
          <a:p>
            <a:endParaRPr lang="en-IE" sz="3000" dirty="0">
              <a:solidFill>
                <a:srgbClr val="FFFF00"/>
              </a:solidFill>
            </a:endParaRPr>
          </a:p>
          <a:p>
            <a:r>
              <a:rPr lang="en-IE" sz="3000" dirty="0">
                <a:solidFill>
                  <a:srgbClr val="FFFF00"/>
                </a:solidFill>
              </a:rPr>
              <a:t>Highly negative impact of abuse on faith, family, relationship with God</a:t>
            </a:r>
          </a:p>
          <a:p>
            <a:endParaRPr lang="en-IE" sz="3000" dirty="0">
              <a:solidFill>
                <a:srgbClr val="FFFF00"/>
              </a:solidFill>
            </a:endParaRPr>
          </a:p>
          <a:p>
            <a:r>
              <a:rPr lang="en-IE" sz="3000" dirty="0">
                <a:solidFill>
                  <a:srgbClr val="FFFF00"/>
                </a:solidFill>
              </a:rPr>
              <a:t>Abuse perpetrated by religious personnel</a:t>
            </a:r>
          </a:p>
          <a:p>
            <a:endParaRPr lang="en-IE" sz="3000" dirty="0">
              <a:solidFill>
                <a:srgbClr val="FFFF00"/>
              </a:solidFill>
            </a:endParaRPr>
          </a:p>
          <a:p>
            <a:r>
              <a:rPr lang="en-IE" sz="3000" dirty="0">
                <a:solidFill>
                  <a:srgbClr val="FFFF00"/>
                </a:solidFill>
              </a:rPr>
              <a:t>By people acting in the name of the Church</a:t>
            </a:r>
          </a:p>
          <a:p>
            <a:endParaRPr lang="en-IE" sz="3000" dirty="0">
              <a:solidFill>
                <a:srgbClr val="FFFF00"/>
              </a:solidFill>
            </a:endParaRPr>
          </a:p>
          <a:p>
            <a:r>
              <a:rPr lang="en-IE" sz="3000" dirty="0">
                <a:solidFill>
                  <a:srgbClr val="FFFF00"/>
                </a:solidFill>
              </a:rPr>
              <a:t>By people acting in the name of Jesus Christ</a:t>
            </a:r>
          </a:p>
          <a:p>
            <a:pPr marL="0" indent="0">
              <a:buNone/>
            </a:pPr>
            <a:endParaRPr lang="en-GB" dirty="0">
              <a:solidFill>
                <a:srgbClr val="FFFF00"/>
              </a:solidFill>
            </a:endParaRPr>
          </a:p>
          <a:p>
            <a:endParaRPr lang="en-IE" dirty="0"/>
          </a:p>
        </p:txBody>
      </p:sp>
      <p:sp>
        <p:nvSpPr>
          <p:cNvPr id="4" name="Rectangle 3">
            <a:extLst>
              <a:ext uri="{FF2B5EF4-FFF2-40B4-BE49-F238E27FC236}">
                <a16:creationId xmlns="" xmlns:a16="http://schemas.microsoft.com/office/drawing/2014/main" id="{71DB5161-E0AF-40B0-B0C2-99A5F552DAFE}"/>
              </a:ext>
            </a:extLst>
          </p:cNvPr>
          <p:cNvSpPr/>
          <p:nvPr/>
        </p:nvSpPr>
        <p:spPr>
          <a:xfrm>
            <a:off x="1066800" y="2692403"/>
            <a:ext cx="6709906" cy="1200329"/>
          </a:xfrm>
          <a:prstGeom prst="rect">
            <a:avLst/>
          </a:prstGeom>
        </p:spPr>
        <p:txBody>
          <a:bodyPr wrap="square">
            <a:spAutoFit/>
          </a:bodyPr>
          <a:lstStyle/>
          <a:p>
            <a:pPr defTabSz="914400"/>
            <a:endParaRPr lang="en-IE" dirty="0">
              <a:solidFill>
                <a:srgbClr val="FFFF00"/>
              </a:solidFill>
            </a:endParaRPr>
          </a:p>
          <a:p>
            <a:pPr defTabSz="914400"/>
            <a:endParaRPr lang="en-IE" dirty="0">
              <a:solidFill>
                <a:srgbClr val="FFFF00"/>
              </a:solidFill>
            </a:endParaRPr>
          </a:p>
          <a:p>
            <a:pPr defTabSz="914400"/>
            <a:endParaRPr lang="en-IE" dirty="0">
              <a:solidFill>
                <a:srgbClr val="FFFF00"/>
              </a:solidFill>
            </a:endParaRPr>
          </a:p>
          <a:p>
            <a:pPr defTabSz="914400"/>
            <a:endParaRPr lang="en-IE" dirty="0">
              <a:solidFill>
                <a:prstClr val="white"/>
              </a:solidFill>
            </a:endParaRPr>
          </a:p>
        </p:txBody>
      </p:sp>
    </p:spTree>
    <p:extLst>
      <p:ext uri="{BB962C8B-B14F-4D97-AF65-F5344CB8AC3E}">
        <p14:creationId xmlns:p14="http://schemas.microsoft.com/office/powerpoint/2010/main" val="3796996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Some abused people feel</a:t>
            </a:r>
            <a:endParaRPr lang="en-GB" dirty="0"/>
          </a:p>
        </p:txBody>
      </p:sp>
      <p:sp>
        <p:nvSpPr>
          <p:cNvPr id="3" name="Content Placeholder 2"/>
          <p:cNvSpPr>
            <a:spLocks noGrp="1"/>
          </p:cNvSpPr>
          <p:nvPr>
            <p:ph idx="1"/>
          </p:nvPr>
        </p:nvSpPr>
        <p:spPr/>
        <p:txBody>
          <a:bodyPr>
            <a:normAutofit/>
          </a:bodyPr>
          <a:lstStyle/>
          <a:p>
            <a:r>
              <a:rPr lang="en-IE" sz="2800" dirty="0"/>
              <a:t>Guilt / Unworthiness / Self –blame</a:t>
            </a:r>
          </a:p>
          <a:p>
            <a:r>
              <a:rPr lang="en-IE" sz="2800" dirty="0"/>
              <a:t>That God does not love them/ betrayed them</a:t>
            </a:r>
          </a:p>
          <a:p>
            <a:r>
              <a:rPr lang="en-IE" sz="2800" dirty="0"/>
              <a:t>Isolated rejected and angry</a:t>
            </a:r>
          </a:p>
          <a:p>
            <a:r>
              <a:rPr lang="en-IE" sz="2800" dirty="0"/>
              <a:t>Cannot relate to God as Father</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824" y="3464417"/>
            <a:ext cx="3678176" cy="3269490"/>
          </a:xfrm>
          <a:prstGeom prst="rect">
            <a:avLst/>
          </a:prstGeom>
        </p:spPr>
      </p:pic>
    </p:spTree>
    <p:extLst>
      <p:ext uri="{BB962C8B-B14F-4D97-AF65-F5344CB8AC3E}">
        <p14:creationId xmlns:p14="http://schemas.microsoft.com/office/powerpoint/2010/main" val="3823421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and Introductions</a:t>
            </a:r>
          </a:p>
          <a:p>
            <a:endParaRPr lang="en-US" sz="3200" b="1" dirty="0">
              <a:solidFill>
                <a:srgbClr val="0B5323"/>
              </a:solidFill>
            </a:endParaRPr>
          </a:p>
          <a:p>
            <a:r>
              <a:rPr lang="en-US" sz="3200" b="1" dirty="0" smtClean="0">
                <a:solidFill>
                  <a:srgbClr val="0B5323"/>
                </a:solidFill>
              </a:rPr>
              <a:t>Teresa</a:t>
            </a:r>
            <a:endParaRPr lang="en-US" sz="3200" b="1" dirty="0">
              <a:solidFill>
                <a:srgbClr val="0B5323"/>
              </a:solidFill>
            </a:endParaRP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1" y="0"/>
            <a:ext cx="5016500" cy="2082800"/>
          </a:xfrm>
        </p:spPr>
        <p:txBody>
          <a:bodyPr>
            <a:normAutofit fontScale="90000"/>
          </a:bodyPr>
          <a:lstStyle/>
          <a:p>
            <a:r>
              <a:rPr lang="en-GB" sz="7200" b="1" i="1" dirty="0">
                <a:solidFill>
                  <a:srgbClr val="FF0000"/>
                </a:solidFill>
              </a:rPr>
              <a:t>Soul Murder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46" y="-40859"/>
            <a:ext cx="4745455" cy="3183467"/>
          </a:xfrm>
        </p:spPr>
      </p:pic>
      <p:sp>
        <p:nvSpPr>
          <p:cNvPr id="7" name="Rectangle 6">
            <a:extLst>
              <a:ext uri="{FF2B5EF4-FFF2-40B4-BE49-F238E27FC236}">
                <a16:creationId xmlns="" xmlns:a16="http://schemas.microsoft.com/office/drawing/2014/main" id="{75FB0324-2A2D-4AD9-AB78-433089435819}"/>
              </a:ext>
            </a:extLst>
          </p:cNvPr>
          <p:cNvSpPr/>
          <p:nvPr/>
        </p:nvSpPr>
        <p:spPr>
          <a:xfrm>
            <a:off x="691147" y="3183468"/>
            <a:ext cx="2572754" cy="3139321"/>
          </a:xfrm>
          <a:prstGeom prst="rect">
            <a:avLst/>
          </a:prstGeom>
        </p:spPr>
        <p:txBody>
          <a:bodyPr wrap="square">
            <a:spAutoFit/>
          </a:bodyPr>
          <a:lstStyle/>
          <a:p>
            <a:pPr defTabSz="914400"/>
            <a:r>
              <a:rPr lang="en-GB" sz="6600" b="1" i="1" dirty="0">
                <a:solidFill>
                  <a:srgbClr val="FF0000"/>
                </a:solidFill>
              </a:rPr>
              <a:t>Soul Murder</a:t>
            </a:r>
            <a:endParaRPr lang="en-IE" sz="6600" dirty="0">
              <a:solidFill>
                <a:prstClr val="white"/>
              </a:solidFill>
            </a:endParaRPr>
          </a:p>
        </p:txBody>
      </p:sp>
      <p:pic>
        <p:nvPicPr>
          <p:cNvPr id="8" name="Picture 7">
            <a:extLst>
              <a:ext uri="{FF2B5EF4-FFF2-40B4-BE49-F238E27FC236}">
                <a16:creationId xmlns="" xmlns:a16="http://schemas.microsoft.com/office/drawing/2014/main" id="{47D30978-1956-49F0-B8D7-760426925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1" y="68428"/>
            <a:ext cx="4381501" cy="4071775"/>
          </a:xfrm>
          <a:prstGeom prst="rect">
            <a:avLst/>
          </a:prstGeom>
        </p:spPr>
      </p:pic>
      <p:pic>
        <p:nvPicPr>
          <p:cNvPr id="9" name="Picture 8">
            <a:extLst>
              <a:ext uri="{FF2B5EF4-FFF2-40B4-BE49-F238E27FC236}">
                <a16:creationId xmlns="" xmlns:a16="http://schemas.microsoft.com/office/drawing/2014/main" id="{4A95DE65-369C-43FB-8742-22EAD54940AD}"/>
              </a:ext>
            </a:extLst>
          </p:cNvPr>
          <p:cNvPicPr>
            <a:picLocks noChangeAspect="1"/>
          </p:cNvPicPr>
          <p:nvPr/>
        </p:nvPicPr>
        <p:blipFill rotWithShape="1">
          <a:blip r:embed="rId4">
            <a:extLst>
              <a:ext uri="{28A0092B-C50C-407E-A947-70E740481C1C}">
                <a14:useLocalDpi xmlns:a14="http://schemas.microsoft.com/office/drawing/2010/main" val="0"/>
              </a:ext>
            </a:extLst>
          </a:blip>
          <a:srcRect t="13211"/>
          <a:stretch/>
        </p:blipFill>
        <p:spPr>
          <a:xfrm>
            <a:off x="3795839" y="3142611"/>
            <a:ext cx="5331118" cy="3646967"/>
          </a:xfrm>
          <a:prstGeom prst="rect">
            <a:avLst/>
          </a:prstGeom>
        </p:spPr>
      </p:pic>
    </p:spTree>
    <p:extLst>
      <p:ext uri="{BB962C8B-B14F-4D97-AF65-F5344CB8AC3E}">
        <p14:creationId xmlns:p14="http://schemas.microsoft.com/office/powerpoint/2010/main" val="54168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83" y="1450672"/>
            <a:ext cx="3538985" cy="3416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2" y="0"/>
            <a:ext cx="5932475"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366" y="0"/>
            <a:ext cx="2760872" cy="20750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92" y="4411432"/>
            <a:ext cx="2865829" cy="28709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436" y="4357936"/>
            <a:ext cx="4286250" cy="320992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476" y="-146201"/>
            <a:ext cx="2315678" cy="1743075"/>
          </a:xfrm>
          <a:prstGeom prst="rect">
            <a:avLst/>
          </a:prstGeom>
        </p:spPr>
      </p:pic>
    </p:spTree>
    <p:extLst>
      <p:ext uri="{BB962C8B-B14F-4D97-AF65-F5344CB8AC3E}">
        <p14:creationId xmlns:p14="http://schemas.microsoft.com/office/powerpoint/2010/main" val="3594260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E302CC-3400-4969-A4D6-3D981DDBFA09}"/>
              </a:ext>
            </a:extLst>
          </p:cNvPr>
          <p:cNvSpPr>
            <a:spLocks noGrp="1"/>
          </p:cNvSpPr>
          <p:nvPr>
            <p:ph type="title"/>
          </p:nvPr>
        </p:nvSpPr>
        <p:spPr/>
        <p:txBody>
          <a:bodyPr/>
          <a:lstStyle/>
          <a:p>
            <a:endParaRPr lang="en-IE" dirty="0"/>
          </a:p>
        </p:txBody>
      </p:sp>
      <p:pic>
        <p:nvPicPr>
          <p:cNvPr id="4" name="Content Placeholder 3">
            <a:extLst>
              <a:ext uri="{FF2B5EF4-FFF2-40B4-BE49-F238E27FC236}">
                <a16:creationId xmlns="" xmlns:a16="http://schemas.microsoft.com/office/drawing/2014/main" id="{9FAAF209-50C3-403A-AED8-CD3428208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03" y="-1280570"/>
            <a:ext cx="4867105" cy="8138570"/>
          </a:xfrm>
          <a:prstGeom prst="rect">
            <a:avLst/>
          </a:prstGeom>
        </p:spPr>
      </p:pic>
      <p:pic>
        <p:nvPicPr>
          <p:cNvPr id="5" name="Picture 4">
            <a:extLst>
              <a:ext uri="{FF2B5EF4-FFF2-40B4-BE49-F238E27FC236}">
                <a16:creationId xmlns="" xmlns:a16="http://schemas.microsoft.com/office/drawing/2014/main" id="{3227C171-D1C7-4D02-90B1-A8E3B74A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294" y="3788232"/>
            <a:ext cx="4337707" cy="3069771"/>
          </a:xfrm>
          <a:prstGeom prst="rect">
            <a:avLst/>
          </a:prstGeom>
        </p:spPr>
      </p:pic>
      <p:pic>
        <p:nvPicPr>
          <p:cNvPr id="6" name="Picture 5">
            <a:extLst>
              <a:ext uri="{FF2B5EF4-FFF2-40B4-BE49-F238E27FC236}">
                <a16:creationId xmlns="" xmlns:a16="http://schemas.microsoft.com/office/drawing/2014/main" id="{86AE4AC1-11C7-404E-A9AC-C1C3D30F3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107" y="1"/>
            <a:ext cx="4219894" cy="3788229"/>
          </a:xfrm>
          <a:prstGeom prst="rect">
            <a:avLst/>
          </a:prstGeom>
        </p:spPr>
      </p:pic>
    </p:spTree>
    <p:extLst>
      <p:ext uri="{BB962C8B-B14F-4D97-AF65-F5344CB8AC3E}">
        <p14:creationId xmlns:p14="http://schemas.microsoft.com/office/powerpoint/2010/main" val="1555743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1F81EA-819B-424C-A53B-F8DECF6D32C5}"/>
              </a:ext>
            </a:extLst>
          </p:cNvPr>
          <p:cNvSpPr>
            <a:spLocks noGrp="1"/>
          </p:cNvSpPr>
          <p:nvPr>
            <p:ph type="title"/>
          </p:nvPr>
        </p:nvSpPr>
        <p:spPr/>
        <p:txBody>
          <a:bodyPr/>
          <a:lstStyle/>
          <a:p>
            <a:r>
              <a:rPr lang="en-IE" sz="5400" b="1" dirty="0"/>
              <a:t>Theological Reflection</a:t>
            </a:r>
            <a:br>
              <a:rPr lang="en-IE" sz="5400" b="1" dirty="0"/>
            </a:br>
            <a:r>
              <a:rPr lang="en-IE" sz="5400" b="1" dirty="0"/>
              <a:t/>
            </a:r>
            <a:br>
              <a:rPr lang="en-IE" sz="5400" b="1" dirty="0"/>
            </a:br>
            <a:r>
              <a:rPr lang="en-IE" sz="5400" b="1" dirty="0"/>
              <a:t/>
            </a:r>
            <a:br>
              <a:rPr lang="en-IE" sz="5400" b="1" dirty="0"/>
            </a:br>
            <a:r>
              <a:rPr lang="en-IE" sz="5400" b="1" dirty="0"/>
              <a:t/>
            </a:r>
            <a:br>
              <a:rPr lang="en-IE" sz="5400" b="1" dirty="0"/>
            </a:br>
            <a:r>
              <a:rPr lang="en-IE" sz="5400" b="1" dirty="0"/>
              <a:t/>
            </a:r>
            <a:br>
              <a:rPr lang="en-IE" sz="5400" b="1" dirty="0"/>
            </a:br>
            <a:endParaRPr lang="en-IE" sz="5400" b="1" dirty="0"/>
          </a:p>
        </p:txBody>
      </p:sp>
      <p:sp>
        <p:nvSpPr>
          <p:cNvPr id="3" name="Content Placeholder 2">
            <a:extLst>
              <a:ext uri="{FF2B5EF4-FFF2-40B4-BE49-F238E27FC236}">
                <a16:creationId xmlns="" xmlns:a16="http://schemas.microsoft.com/office/drawing/2014/main" id="{0049AC85-60BF-4C8B-9A39-AE47A5A265BD}"/>
              </a:ext>
            </a:extLst>
          </p:cNvPr>
          <p:cNvSpPr>
            <a:spLocks noGrp="1"/>
          </p:cNvSpPr>
          <p:nvPr>
            <p:ph idx="1"/>
          </p:nvPr>
        </p:nvSpPr>
        <p:spPr>
          <a:xfrm>
            <a:off x="241301" y="1853248"/>
            <a:ext cx="7296826" cy="4429018"/>
          </a:xfrm>
        </p:spPr>
        <p:txBody>
          <a:bodyPr>
            <a:noAutofit/>
          </a:bodyPr>
          <a:lstStyle/>
          <a:p>
            <a:r>
              <a:rPr lang="en-IE" sz="4400" dirty="0">
                <a:solidFill>
                  <a:srgbClr val="FFFF00"/>
                </a:solidFill>
              </a:rPr>
              <a:t>A way of doing theology</a:t>
            </a:r>
          </a:p>
          <a:p>
            <a:r>
              <a:rPr lang="en-IE" sz="4400" dirty="0">
                <a:solidFill>
                  <a:srgbClr val="FFFF00"/>
                </a:solidFill>
              </a:rPr>
              <a:t>Starts from experiences of life</a:t>
            </a:r>
          </a:p>
          <a:p>
            <a:r>
              <a:rPr lang="en-IE" sz="4400" dirty="0">
                <a:solidFill>
                  <a:srgbClr val="FFFF00"/>
                </a:solidFill>
              </a:rPr>
              <a:t>Leads to a searching for deeper meaning  and</a:t>
            </a:r>
          </a:p>
          <a:p>
            <a:r>
              <a:rPr lang="en-IE" sz="4400" dirty="0">
                <a:solidFill>
                  <a:srgbClr val="FFFF00"/>
                </a:solidFill>
              </a:rPr>
              <a:t>For the living God</a:t>
            </a:r>
          </a:p>
        </p:txBody>
      </p:sp>
    </p:spTree>
    <p:extLst>
      <p:ext uri="{BB962C8B-B14F-4D97-AF65-F5344CB8AC3E}">
        <p14:creationId xmlns:p14="http://schemas.microsoft.com/office/powerpoint/2010/main" val="3421205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Christian Tradition</a:t>
            </a:r>
            <a:endParaRPr lang="en-GB" dirty="0"/>
          </a:p>
        </p:txBody>
      </p:sp>
      <p:sp>
        <p:nvSpPr>
          <p:cNvPr id="3" name="Content Placeholder 2"/>
          <p:cNvSpPr>
            <a:spLocks noGrp="1"/>
          </p:cNvSpPr>
          <p:nvPr>
            <p:ph idx="1"/>
          </p:nvPr>
        </p:nvSpPr>
        <p:spPr/>
        <p:txBody>
          <a:bodyPr/>
          <a:lstStyle/>
          <a:p>
            <a:endParaRPr lang="en-IE" dirty="0"/>
          </a:p>
          <a:p>
            <a:r>
              <a:rPr lang="en-IE" sz="3600" dirty="0"/>
              <a:t>Essential to attend to inner life</a:t>
            </a:r>
            <a:r>
              <a:rPr lang="en-IE" dirty="0"/>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41" y="3"/>
            <a:ext cx="2860508" cy="3669883"/>
          </a:xfrm>
          <a:prstGeom prst="rect">
            <a:avLst/>
          </a:prstGeom>
        </p:spPr>
      </p:pic>
    </p:spTree>
    <p:extLst>
      <p:ext uri="{BB962C8B-B14F-4D97-AF65-F5344CB8AC3E}">
        <p14:creationId xmlns:p14="http://schemas.microsoft.com/office/powerpoint/2010/main" val="3284434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Christian Tradition</a:t>
            </a:r>
            <a:endParaRPr lang="en-GB" dirty="0"/>
          </a:p>
        </p:txBody>
      </p:sp>
      <p:sp>
        <p:nvSpPr>
          <p:cNvPr id="3" name="Content Placeholder 2"/>
          <p:cNvSpPr>
            <a:spLocks noGrp="1"/>
          </p:cNvSpPr>
          <p:nvPr>
            <p:ph idx="1"/>
          </p:nvPr>
        </p:nvSpPr>
        <p:spPr/>
        <p:txBody>
          <a:bodyPr/>
          <a:lstStyle/>
          <a:p>
            <a:endParaRPr lang="en-IE" dirty="0"/>
          </a:p>
          <a:p>
            <a:r>
              <a:rPr lang="en-IE" sz="3600" dirty="0"/>
              <a:t>Essential to attend to inner life.</a:t>
            </a:r>
          </a:p>
          <a:p>
            <a:r>
              <a:rPr lang="en-IE" sz="3600" dirty="0"/>
              <a:t>God is at the core of our being.</a:t>
            </a:r>
          </a:p>
          <a:p>
            <a:pPr marL="0" indent="0">
              <a:buNone/>
            </a:pP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41" y="3"/>
            <a:ext cx="2860508" cy="3669883"/>
          </a:xfrm>
          <a:prstGeom prst="rect">
            <a:avLst/>
          </a:prstGeom>
        </p:spPr>
      </p:pic>
    </p:spTree>
    <p:extLst>
      <p:ext uri="{BB962C8B-B14F-4D97-AF65-F5344CB8AC3E}">
        <p14:creationId xmlns:p14="http://schemas.microsoft.com/office/powerpoint/2010/main" val="4129704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Christian Tradition</a:t>
            </a:r>
            <a:endParaRPr lang="en-GB" dirty="0"/>
          </a:p>
        </p:txBody>
      </p:sp>
      <p:sp>
        <p:nvSpPr>
          <p:cNvPr id="3" name="Content Placeholder 2"/>
          <p:cNvSpPr>
            <a:spLocks noGrp="1"/>
          </p:cNvSpPr>
          <p:nvPr>
            <p:ph idx="1"/>
          </p:nvPr>
        </p:nvSpPr>
        <p:spPr/>
        <p:txBody>
          <a:bodyPr>
            <a:normAutofit fontScale="92500" lnSpcReduction="10000"/>
          </a:bodyPr>
          <a:lstStyle/>
          <a:p>
            <a:endParaRPr lang="en-IE" dirty="0"/>
          </a:p>
          <a:p>
            <a:r>
              <a:rPr lang="en-IE" sz="3600" dirty="0"/>
              <a:t>Essential to attend to inner life.</a:t>
            </a:r>
          </a:p>
          <a:p>
            <a:r>
              <a:rPr lang="en-IE" sz="3600" dirty="0"/>
              <a:t>God is at the core of our being.</a:t>
            </a:r>
          </a:p>
          <a:p>
            <a:endParaRPr lang="en-IE" sz="3600" dirty="0"/>
          </a:p>
          <a:p>
            <a:r>
              <a:rPr lang="en-IE" sz="3600" dirty="0"/>
              <a:t>John of the Cross -  Spirituality defined as how we channel that Spirit within.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41" y="3"/>
            <a:ext cx="2860508" cy="3669883"/>
          </a:xfrm>
          <a:prstGeom prst="rect">
            <a:avLst/>
          </a:prstGeom>
        </p:spPr>
      </p:pic>
    </p:spTree>
    <p:extLst>
      <p:ext uri="{BB962C8B-B14F-4D97-AF65-F5344CB8AC3E}">
        <p14:creationId xmlns:p14="http://schemas.microsoft.com/office/powerpoint/2010/main" val="1716892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5024E-B76E-4C04-B493-96DD79C30116}"/>
              </a:ext>
            </a:extLst>
          </p:cNvPr>
          <p:cNvSpPr>
            <a:spLocks noGrp="1"/>
          </p:cNvSpPr>
          <p:nvPr>
            <p:ph type="title"/>
          </p:nvPr>
        </p:nvSpPr>
        <p:spPr/>
        <p:txBody>
          <a:bodyPr/>
          <a:lstStyle/>
          <a:p>
            <a:r>
              <a:rPr lang="en-IE" sz="4800" b="1" dirty="0">
                <a:solidFill>
                  <a:srgbClr val="FFFF00"/>
                </a:solidFill>
              </a:rPr>
              <a:t>Paying Attention!</a:t>
            </a:r>
          </a:p>
        </p:txBody>
      </p:sp>
      <p:pic>
        <p:nvPicPr>
          <p:cNvPr id="3074" name="Picture 2" descr="Image result for pastoral cycle diagram">
            <a:extLst>
              <a:ext uri="{FF2B5EF4-FFF2-40B4-BE49-F238E27FC236}">
                <a16:creationId xmlns="" xmlns:a16="http://schemas.microsoft.com/office/drawing/2014/main" id="{F7FCBA82-72E1-413C-8346-5108CDD6C1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4201" y="1540934"/>
            <a:ext cx="6540500" cy="527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24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9672BD-C19D-495A-B4BB-BFC1E7BAEBC0}"/>
              </a:ext>
            </a:extLst>
          </p:cNvPr>
          <p:cNvSpPr>
            <a:spLocks noGrp="1"/>
          </p:cNvSpPr>
          <p:nvPr>
            <p:ph type="title"/>
          </p:nvPr>
        </p:nvSpPr>
        <p:spPr/>
        <p:txBody>
          <a:bodyPr/>
          <a:lstStyle/>
          <a:p>
            <a:endParaRPr lang="en-IE"/>
          </a:p>
        </p:txBody>
      </p:sp>
      <p:pic>
        <p:nvPicPr>
          <p:cNvPr id="4098" name="Picture 2" descr="Image result for pastoral cycle diagram">
            <a:extLst>
              <a:ext uri="{FF2B5EF4-FFF2-40B4-BE49-F238E27FC236}">
                <a16:creationId xmlns="" xmlns:a16="http://schemas.microsoft.com/office/drawing/2014/main" id="{99750E13-A2C1-4A26-BF81-5723296B43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1" y="-1151468"/>
            <a:ext cx="8890000" cy="889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61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Christian Tradition</a:t>
            </a:r>
            <a:endParaRPr lang="en-GB" dirty="0"/>
          </a:p>
        </p:txBody>
      </p:sp>
      <p:sp>
        <p:nvSpPr>
          <p:cNvPr id="3" name="Content Placeholder 2"/>
          <p:cNvSpPr>
            <a:spLocks noGrp="1"/>
          </p:cNvSpPr>
          <p:nvPr>
            <p:ph idx="1"/>
          </p:nvPr>
        </p:nvSpPr>
        <p:spPr/>
        <p:txBody>
          <a:bodyPr/>
          <a:lstStyle/>
          <a:p>
            <a:pPr marL="0" indent="0">
              <a:buNone/>
            </a:pPr>
            <a:endParaRPr lang="en-IE" dirty="0"/>
          </a:p>
          <a:p>
            <a:endParaRPr lang="en-IE" dirty="0"/>
          </a:p>
          <a:p>
            <a:pPr marL="0" indent="0">
              <a:buNone/>
            </a:pPr>
            <a:r>
              <a:rPr lang="en-IE" sz="2400" b="1" i="1" dirty="0">
                <a:solidFill>
                  <a:srgbClr val="FFFF00"/>
                </a:solidFill>
              </a:rPr>
              <a:t>Indwelling Spirit constantly guiding moving</a:t>
            </a:r>
          </a:p>
          <a:p>
            <a:pPr marL="0" indent="0">
              <a:buNone/>
            </a:pPr>
            <a:r>
              <a:rPr lang="en-IE" sz="2400" b="1" i="1" dirty="0">
                <a:solidFill>
                  <a:srgbClr val="FFFF00"/>
                </a:solidFill>
              </a:rPr>
              <a:t> and motivating us.</a:t>
            </a:r>
            <a:endParaRPr lang="en-GB" sz="2400" b="1" i="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41" y="3"/>
            <a:ext cx="2860508" cy="36698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59876"/>
            <a:ext cx="3032975" cy="2698124"/>
          </a:xfrm>
          <a:prstGeom prst="rect">
            <a:avLst/>
          </a:prstGeom>
        </p:spPr>
      </p:pic>
    </p:spTree>
    <p:extLst>
      <p:ext uri="{BB962C8B-B14F-4D97-AF65-F5344CB8AC3E}">
        <p14:creationId xmlns:p14="http://schemas.microsoft.com/office/powerpoint/2010/main" val="3530798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2062103"/>
          </a:xfrm>
          <a:prstGeom prst="rect">
            <a:avLst/>
          </a:prstGeom>
          <a:noFill/>
        </p:spPr>
        <p:txBody>
          <a:bodyPr wrap="square" rtlCol="0">
            <a:spAutoFit/>
          </a:bodyPr>
          <a:lstStyle/>
          <a:p>
            <a:pPr algn="ctr"/>
            <a:r>
              <a:rPr lang="en-US" sz="3200" b="1" dirty="0" smtClean="0">
                <a:solidFill>
                  <a:srgbClr val="0B5323"/>
                </a:solidFill>
              </a:rPr>
              <a:t>Why we are here and What we have done</a:t>
            </a:r>
          </a:p>
          <a:p>
            <a:pPr algn="ctr"/>
            <a:endParaRPr lang="en-US" sz="3200" b="1" dirty="0">
              <a:solidFill>
                <a:srgbClr val="0B5323"/>
              </a:solidFill>
            </a:endParaRPr>
          </a:p>
          <a:p>
            <a:pPr algn="ctr"/>
            <a:r>
              <a:rPr lang="en-US" sz="3200" b="1" dirty="0" smtClean="0">
                <a:solidFill>
                  <a:srgbClr val="0B5323"/>
                </a:solidFill>
              </a:rPr>
              <a:t>Teresa</a:t>
            </a:r>
            <a:endParaRPr lang="en-US" sz="3200" b="1" dirty="0">
              <a:solidFill>
                <a:srgbClr val="0B5323"/>
              </a:solidFill>
            </a:endParaRPr>
          </a:p>
        </p:txBody>
      </p:sp>
    </p:spTree>
    <p:extLst>
      <p:ext uri="{BB962C8B-B14F-4D97-AF65-F5344CB8AC3E}">
        <p14:creationId xmlns:p14="http://schemas.microsoft.com/office/powerpoint/2010/main" val="291063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8BAE2-46BD-499D-ABA6-60900C76CCED}"/>
              </a:ext>
            </a:extLst>
          </p:cNvPr>
          <p:cNvSpPr>
            <a:spLocks noGrp="1"/>
          </p:cNvSpPr>
          <p:nvPr>
            <p:ph type="title"/>
          </p:nvPr>
        </p:nvSpPr>
        <p:spPr/>
        <p:txBody>
          <a:bodyPr/>
          <a:lstStyle/>
          <a:p>
            <a:r>
              <a:rPr lang="en-IE" sz="5400" b="1" dirty="0"/>
              <a:t>Questions</a:t>
            </a:r>
          </a:p>
        </p:txBody>
      </p:sp>
      <p:sp>
        <p:nvSpPr>
          <p:cNvPr id="3" name="Content Placeholder 2">
            <a:extLst>
              <a:ext uri="{FF2B5EF4-FFF2-40B4-BE49-F238E27FC236}">
                <a16:creationId xmlns="" xmlns:a16="http://schemas.microsoft.com/office/drawing/2014/main" id="{45F14313-40BC-4494-B2B2-7948F50E4906}"/>
              </a:ext>
            </a:extLst>
          </p:cNvPr>
          <p:cNvSpPr>
            <a:spLocks noGrp="1"/>
          </p:cNvSpPr>
          <p:nvPr>
            <p:ph idx="1"/>
          </p:nvPr>
        </p:nvSpPr>
        <p:spPr/>
        <p:txBody>
          <a:bodyPr>
            <a:normAutofit fontScale="92500" lnSpcReduction="10000"/>
          </a:bodyPr>
          <a:lstStyle/>
          <a:p>
            <a:r>
              <a:rPr lang="en-IE" sz="4400" dirty="0">
                <a:solidFill>
                  <a:srgbClr val="FFFF00"/>
                </a:solidFill>
              </a:rPr>
              <a:t>Why are you here today</a:t>
            </a:r>
          </a:p>
          <a:p>
            <a:endParaRPr lang="en-IE" sz="4400" dirty="0">
              <a:solidFill>
                <a:srgbClr val="FFFF00"/>
              </a:solidFill>
            </a:endParaRPr>
          </a:p>
          <a:p>
            <a:r>
              <a:rPr lang="en-IE" sz="4400" dirty="0">
                <a:solidFill>
                  <a:srgbClr val="FFFF00"/>
                </a:solidFill>
              </a:rPr>
              <a:t>Why are you attending this training</a:t>
            </a:r>
          </a:p>
          <a:p>
            <a:endParaRPr lang="en-IE" sz="4400" dirty="0">
              <a:solidFill>
                <a:srgbClr val="FFFF00"/>
              </a:solidFill>
            </a:endParaRPr>
          </a:p>
          <a:p>
            <a:r>
              <a:rPr lang="en-IE" sz="4400" dirty="0">
                <a:solidFill>
                  <a:srgbClr val="FFFF00"/>
                </a:solidFill>
              </a:rPr>
              <a:t>What brought you here</a:t>
            </a:r>
          </a:p>
        </p:txBody>
      </p:sp>
    </p:spTree>
    <p:extLst>
      <p:ext uri="{BB962C8B-B14F-4D97-AF65-F5344CB8AC3E}">
        <p14:creationId xmlns:p14="http://schemas.microsoft.com/office/powerpoint/2010/main" val="123271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83" y="1450672"/>
            <a:ext cx="3538985" cy="3416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2" y="0"/>
            <a:ext cx="5932475"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366" y="0"/>
            <a:ext cx="2760872" cy="20750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92" y="4411432"/>
            <a:ext cx="2865829" cy="28709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436" y="4357936"/>
            <a:ext cx="4286250" cy="320992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476" y="-146201"/>
            <a:ext cx="2315678" cy="1743075"/>
          </a:xfrm>
          <a:prstGeom prst="rect">
            <a:avLst/>
          </a:prstGeom>
        </p:spPr>
      </p:pic>
    </p:spTree>
    <p:extLst>
      <p:ext uri="{BB962C8B-B14F-4D97-AF65-F5344CB8AC3E}">
        <p14:creationId xmlns:p14="http://schemas.microsoft.com/office/powerpoint/2010/main" val="3151820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C5BC9-CE34-4847-9FA8-4EA0F9C84436}"/>
              </a:ext>
            </a:extLst>
          </p:cNvPr>
          <p:cNvSpPr>
            <a:spLocks noGrp="1"/>
          </p:cNvSpPr>
          <p:nvPr>
            <p:ph type="title"/>
          </p:nvPr>
        </p:nvSpPr>
        <p:spPr/>
        <p:txBody>
          <a:bodyPr/>
          <a:lstStyle/>
          <a:p>
            <a:r>
              <a:rPr lang="en-IE" sz="6000" b="1" dirty="0"/>
              <a:t>E R KD A</a:t>
            </a:r>
          </a:p>
        </p:txBody>
      </p:sp>
      <p:sp>
        <p:nvSpPr>
          <p:cNvPr id="3" name="Content Placeholder 2">
            <a:extLst>
              <a:ext uri="{FF2B5EF4-FFF2-40B4-BE49-F238E27FC236}">
                <a16:creationId xmlns="" xmlns:a16="http://schemas.microsoft.com/office/drawing/2014/main" id="{5B68026A-C3A6-42A0-8DE5-260BE3AAA736}"/>
              </a:ext>
            </a:extLst>
          </p:cNvPr>
          <p:cNvSpPr>
            <a:spLocks noGrp="1"/>
          </p:cNvSpPr>
          <p:nvPr>
            <p:ph idx="1"/>
          </p:nvPr>
        </p:nvSpPr>
        <p:spPr/>
        <p:txBody>
          <a:bodyPr>
            <a:noAutofit/>
          </a:bodyPr>
          <a:lstStyle/>
          <a:p>
            <a:r>
              <a:rPr lang="en-IE" sz="4800" dirty="0">
                <a:solidFill>
                  <a:srgbClr val="FFFF00"/>
                </a:solidFill>
              </a:rPr>
              <a:t>Experience</a:t>
            </a:r>
          </a:p>
          <a:p>
            <a:r>
              <a:rPr lang="en-IE" sz="4800" dirty="0">
                <a:solidFill>
                  <a:srgbClr val="FFFF00"/>
                </a:solidFill>
              </a:rPr>
              <a:t>Reflect</a:t>
            </a:r>
          </a:p>
          <a:p>
            <a:r>
              <a:rPr lang="en-IE" sz="4800" dirty="0">
                <a:solidFill>
                  <a:srgbClr val="FFFF00"/>
                </a:solidFill>
              </a:rPr>
              <a:t>(Kairos Moment)</a:t>
            </a:r>
          </a:p>
          <a:p>
            <a:r>
              <a:rPr lang="en-IE" sz="4800" dirty="0">
                <a:solidFill>
                  <a:srgbClr val="FFFF00"/>
                </a:solidFill>
              </a:rPr>
              <a:t>Decide</a:t>
            </a:r>
          </a:p>
          <a:p>
            <a:r>
              <a:rPr lang="en-IE" sz="4800" dirty="0">
                <a:solidFill>
                  <a:srgbClr val="FFFF00"/>
                </a:solidFill>
              </a:rPr>
              <a:t>Act</a:t>
            </a:r>
          </a:p>
        </p:txBody>
      </p:sp>
      <p:pic>
        <p:nvPicPr>
          <p:cNvPr id="5122" name="Picture 2" descr="Image result for kairos moment">
            <a:extLst>
              <a:ext uri="{FF2B5EF4-FFF2-40B4-BE49-F238E27FC236}">
                <a16:creationId xmlns="" xmlns:a16="http://schemas.microsoft.com/office/drawing/2014/main" id="{9ECE9299-01DA-4CF6-854B-33EA4CFA7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1" y="-1"/>
            <a:ext cx="3648869" cy="672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45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30D679-C44A-43E2-B720-93EBD8FE404D}"/>
              </a:ext>
            </a:extLst>
          </p:cNvPr>
          <p:cNvSpPr>
            <a:spLocks noGrp="1"/>
          </p:cNvSpPr>
          <p:nvPr>
            <p:ph type="title"/>
          </p:nvPr>
        </p:nvSpPr>
        <p:spPr/>
        <p:txBody>
          <a:bodyPr/>
          <a:lstStyle/>
          <a:p>
            <a:r>
              <a:rPr lang="en-IE" sz="4800" b="1" dirty="0"/>
              <a:t>Pastoral Theology</a:t>
            </a:r>
          </a:p>
        </p:txBody>
      </p:sp>
      <p:sp>
        <p:nvSpPr>
          <p:cNvPr id="3" name="Content Placeholder 2">
            <a:extLst>
              <a:ext uri="{FF2B5EF4-FFF2-40B4-BE49-F238E27FC236}">
                <a16:creationId xmlns="" xmlns:a16="http://schemas.microsoft.com/office/drawing/2014/main" id="{BB5BD651-4199-4F6E-81EB-F0B269649289}"/>
              </a:ext>
            </a:extLst>
          </p:cNvPr>
          <p:cNvSpPr>
            <a:spLocks noGrp="1"/>
          </p:cNvSpPr>
          <p:nvPr>
            <p:ph idx="1"/>
          </p:nvPr>
        </p:nvSpPr>
        <p:spPr/>
        <p:txBody>
          <a:bodyPr>
            <a:normAutofit fontScale="92500" lnSpcReduction="20000"/>
          </a:bodyPr>
          <a:lstStyle/>
          <a:p>
            <a:r>
              <a:rPr lang="en-IE" sz="2800" dirty="0">
                <a:solidFill>
                  <a:srgbClr val="FFFF00"/>
                </a:solidFill>
              </a:rPr>
              <a:t>Concerned with achievement of Church’s full potential in the present moment</a:t>
            </a:r>
          </a:p>
          <a:p>
            <a:endParaRPr lang="en-IE" sz="2800" dirty="0">
              <a:solidFill>
                <a:srgbClr val="FFFF00"/>
              </a:solidFill>
            </a:endParaRPr>
          </a:p>
          <a:p>
            <a:r>
              <a:rPr lang="en-IE" sz="2800" dirty="0">
                <a:solidFill>
                  <a:srgbClr val="FFFF00"/>
                </a:solidFill>
              </a:rPr>
              <a:t>Importance of reading the signs of the times</a:t>
            </a:r>
          </a:p>
          <a:p>
            <a:endParaRPr lang="en-IE" sz="2800" dirty="0">
              <a:solidFill>
                <a:srgbClr val="FFFF00"/>
              </a:solidFill>
            </a:endParaRPr>
          </a:p>
          <a:p>
            <a:r>
              <a:rPr lang="en-IE" sz="2800" dirty="0">
                <a:solidFill>
                  <a:srgbClr val="FFFF00"/>
                </a:solidFill>
              </a:rPr>
              <a:t>Need to be grounded in experience attitude and reflection of the people we encounter in our work if we are to accomplish this</a:t>
            </a:r>
          </a:p>
        </p:txBody>
      </p:sp>
    </p:spTree>
    <p:extLst>
      <p:ext uri="{BB962C8B-B14F-4D97-AF65-F5344CB8AC3E}">
        <p14:creationId xmlns:p14="http://schemas.microsoft.com/office/powerpoint/2010/main" val="396583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F41D7-ADF8-4088-BE42-69F905BF7139}"/>
              </a:ext>
            </a:extLst>
          </p:cNvPr>
          <p:cNvSpPr>
            <a:spLocks noGrp="1"/>
          </p:cNvSpPr>
          <p:nvPr>
            <p:ph type="title"/>
          </p:nvPr>
        </p:nvSpPr>
        <p:spPr/>
        <p:txBody>
          <a:bodyPr/>
          <a:lstStyle/>
          <a:p>
            <a:r>
              <a:rPr lang="en-IE" dirty="0"/>
              <a:t>Bartimaeus – an example of how we use theological reflection</a:t>
            </a:r>
          </a:p>
        </p:txBody>
      </p:sp>
      <p:pic>
        <p:nvPicPr>
          <p:cNvPr id="6146" name="Picture 2" descr="Image result for bartimaeus and jesus">
            <a:extLst>
              <a:ext uri="{FF2B5EF4-FFF2-40B4-BE49-F238E27FC236}">
                <a16:creationId xmlns="" xmlns:a16="http://schemas.microsoft.com/office/drawing/2014/main" id="{88C92CD9-F63D-4C21-AB9E-C93F47F332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3967" y="1890399"/>
            <a:ext cx="5786834" cy="468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99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EA9D8A-F173-43AC-BA1C-369AEB2D4E2B}"/>
              </a:ext>
            </a:extLst>
          </p:cNvPr>
          <p:cNvSpPr>
            <a:spLocks noGrp="1"/>
          </p:cNvSpPr>
          <p:nvPr>
            <p:ph type="title"/>
          </p:nvPr>
        </p:nvSpPr>
        <p:spPr>
          <a:xfrm>
            <a:off x="-2900455" y="382381"/>
            <a:ext cx="2030017" cy="722270"/>
          </a:xfrm>
        </p:spPr>
        <p:txBody>
          <a:bodyPr/>
          <a:lstStyle/>
          <a:p>
            <a:endParaRPr lang="en-IE" dirty="0"/>
          </a:p>
        </p:txBody>
      </p:sp>
      <p:sp>
        <p:nvSpPr>
          <p:cNvPr id="3" name="Content Placeholder 2">
            <a:extLst>
              <a:ext uri="{FF2B5EF4-FFF2-40B4-BE49-F238E27FC236}">
                <a16:creationId xmlns="" xmlns:a16="http://schemas.microsoft.com/office/drawing/2014/main" id="{69FA320E-B8EE-4A17-8E06-5514647C9F56}"/>
              </a:ext>
            </a:extLst>
          </p:cNvPr>
          <p:cNvSpPr>
            <a:spLocks noGrp="1"/>
          </p:cNvSpPr>
          <p:nvPr>
            <p:ph idx="1"/>
          </p:nvPr>
        </p:nvSpPr>
        <p:spPr>
          <a:xfrm>
            <a:off x="171939" y="382383"/>
            <a:ext cx="8585200" cy="6475619"/>
          </a:xfrm>
        </p:spPr>
        <p:txBody>
          <a:bodyPr>
            <a:normAutofit fontScale="85000" lnSpcReduction="20000"/>
          </a:bodyPr>
          <a:lstStyle/>
          <a:p>
            <a:pPr marL="0" indent="0">
              <a:buNone/>
            </a:pPr>
            <a:r>
              <a:rPr lang="en-IE" sz="2800" dirty="0">
                <a:solidFill>
                  <a:srgbClr val="FFFF00"/>
                </a:solidFill>
              </a:rPr>
              <a:t>T</a:t>
            </a:r>
            <a:r>
              <a:rPr lang="en-IE" sz="2800" dirty="0"/>
              <a:t>hey came to Jericho. As he and his disciples and a large crowd were leaving Jericho, Bartimaeus son of Timaeus, a blind beggar, was sitting by the roadside. When he heard that it was Jesus of Nazareth, he began to shout out and say, “Jesus, Son of David, have mercy on me!” </a:t>
            </a:r>
          </a:p>
          <a:p>
            <a:pPr marL="0" indent="0">
              <a:buNone/>
            </a:pPr>
            <a:r>
              <a:rPr lang="en-IE" sz="2800" b="1" baseline="30000" dirty="0"/>
              <a:t> </a:t>
            </a:r>
            <a:r>
              <a:rPr lang="en-IE" sz="2800" dirty="0"/>
              <a:t>Many scolded him and ordered him to be quiet, but he cried out even more loudly, “Son of David, have mercy on me!” </a:t>
            </a:r>
            <a:r>
              <a:rPr lang="en-IE" sz="2800" b="1" baseline="30000" dirty="0"/>
              <a:t> </a:t>
            </a:r>
          </a:p>
          <a:p>
            <a:pPr marL="0" indent="0">
              <a:buNone/>
            </a:pPr>
            <a:r>
              <a:rPr lang="en-IE" sz="2800" dirty="0"/>
              <a:t>Jesus stood still and said, “Call him here.” And they called the blind man, saying to him, “Courage; get up, he is calling you.” </a:t>
            </a:r>
            <a:r>
              <a:rPr lang="en-IE" sz="2800" b="1" baseline="30000" dirty="0"/>
              <a:t> </a:t>
            </a:r>
            <a:r>
              <a:rPr lang="en-IE" sz="2800" dirty="0"/>
              <a:t>So, throwing off his cloak, he sprang up and came to Jesus. Then Jesus said to him, “What do you want me to do for you?” The blind man said to him, “My teacher, let me see again.” Jesus said to him, </a:t>
            </a:r>
          </a:p>
          <a:p>
            <a:pPr marL="0" indent="0">
              <a:buNone/>
            </a:pPr>
            <a:r>
              <a:rPr lang="en-IE" sz="2800" dirty="0"/>
              <a:t>“Go; your faith has made you well.” </a:t>
            </a:r>
          </a:p>
          <a:p>
            <a:pPr marL="0" indent="0">
              <a:buNone/>
            </a:pPr>
            <a:r>
              <a:rPr lang="en-IE" sz="2800" dirty="0"/>
              <a:t>Immediately he regained his sight and followed him on the way.</a:t>
            </a:r>
          </a:p>
          <a:p>
            <a:endParaRPr lang="en-IE" dirty="0"/>
          </a:p>
        </p:txBody>
      </p:sp>
    </p:spTree>
    <p:extLst>
      <p:ext uri="{BB962C8B-B14F-4D97-AF65-F5344CB8AC3E}">
        <p14:creationId xmlns:p14="http://schemas.microsoft.com/office/powerpoint/2010/main" val="1202612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1149090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584775"/>
          </a:xfrm>
          <a:prstGeom prst="rect">
            <a:avLst/>
          </a:prstGeom>
          <a:noFill/>
        </p:spPr>
        <p:txBody>
          <a:bodyPr wrap="square" rtlCol="0">
            <a:spAutoFit/>
          </a:bodyPr>
          <a:lstStyle/>
          <a:p>
            <a:pPr algn="ctr"/>
            <a:r>
              <a:rPr lang="en-US" sz="3200" b="1" dirty="0" smtClean="0">
                <a:solidFill>
                  <a:srgbClr val="0B5323"/>
                </a:solidFill>
              </a:rPr>
              <a:t>BREAK</a:t>
            </a:r>
            <a:endParaRPr lang="en-US" sz="3200" b="1" dirty="0">
              <a:solidFill>
                <a:srgbClr val="0B5323"/>
              </a:solidFill>
            </a:endParaRPr>
          </a:p>
        </p:txBody>
      </p:sp>
    </p:spTree>
    <p:extLst>
      <p:ext uri="{BB962C8B-B14F-4D97-AF65-F5344CB8AC3E}">
        <p14:creationId xmlns:p14="http://schemas.microsoft.com/office/powerpoint/2010/main" val="3013518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storative Justice"/>
          <p:cNvSpPr txBox="1">
            <a:spLocks noGrp="1"/>
          </p:cNvSpPr>
          <p:nvPr>
            <p:ph type="ctrTitle"/>
          </p:nvPr>
        </p:nvSpPr>
        <p:spPr>
          <a:xfrm>
            <a:off x="892970" y="1192114"/>
            <a:ext cx="7358063" cy="2437805"/>
          </a:xfrm>
          <a:prstGeom prst="rect">
            <a:avLst/>
          </a:prstGeom>
        </p:spPr>
        <p:txBody>
          <a:bodyPr/>
          <a:lstStyle/>
          <a:p>
            <a:r>
              <a:t>Restorative Justice</a:t>
            </a:r>
          </a:p>
        </p:txBody>
      </p:sp>
      <p:sp>
        <p:nvSpPr>
          <p:cNvPr id="120" name="Working with people who have been abused"/>
          <p:cNvSpPr txBox="1">
            <a:spLocks noGrp="1"/>
          </p:cNvSpPr>
          <p:nvPr>
            <p:ph type="subTitle" sz="quarter" idx="1"/>
          </p:nvPr>
        </p:nvSpPr>
        <p:spPr>
          <a:prstGeom prst="rect">
            <a:avLst/>
          </a:prstGeom>
        </p:spPr>
        <p:txBody>
          <a:bodyPr/>
          <a:lstStyle/>
          <a:p>
            <a:r>
              <a:t>Working with people who have been abused</a:t>
            </a:r>
          </a:p>
        </p:txBody>
      </p:sp>
      <p:sp>
        <p:nvSpPr>
          <p:cNvPr id="121" name="Slide Number"/>
          <p:cNvSpPr txBox="1">
            <a:spLocks noGrp="1"/>
          </p:cNvSpPr>
          <p:nvPr>
            <p:ph type="sldNum" sz="quarter" idx="4294967295"/>
          </p:nvPr>
        </p:nvSpPr>
        <p:spPr>
          <a:xfrm>
            <a:off x="4485482" y="6585814"/>
            <a:ext cx="168312" cy="272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255102895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eople…"/>
          <p:cNvSpPr txBox="1">
            <a:spLocks noGrp="1"/>
          </p:cNvSpPr>
          <p:nvPr>
            <p:ph type="title"/>
          </p:nvPr>
        </p:nvSpPr>
        <p:spPr>
          <a:xfrm>
            <a:off x="892970" y="1005538"/>
            <a:ext cx="7358063" cy="4969056"/>
          </a:xfrm>
          <a:prstGeom prst="rect">
            <a:avLst/>
          </a:prstGeom>
        </p:spPr>
        <p:txBody>
          <a:bodyPr/>
          <a:lstStyle/>
          <a:p>
            <a:r>
              <a:t>People</a:t>
            </a:r>
          </a:p>
          <a:p>
            <a:r>
              <a:t>Pace</a:t>
            </a:r>
          </a:p>
          <a:p>
            <a:r>
              <a:t>Place</a:t>
            </a:r>
          </a:p>
        </p:txBody>
      </p:sp>
    </p:spTree>
    <p:extLst>
      <p:ext uri="{BB962C8B-B14F-4D97-AF65-F5344CB8AC3E}">
        <p14:creationId xmlns:p14="http://schemas.microsoft.com/office/powerpoint/2010/main" val="19843739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442541"/>
          </a:xfrm>
        </p:spPr>
        <p:txBody>
          <a:bodyPr/>
          <a:lstStyle/>
          <a:p>
            <a:r>
              <a:rPr lang="en-IE" sz="3200" b="1" dirty="0" smtClean="0"/>
              <a:t>Aims of Day</a:t>
            </a:r>
            <a:endParaRPr lang="en-IE" sz="3200" b="1" dirty="0"/>
          </a:p>
        </p:txBody>
      </p:sp>
      <p:sp>
        <p:nvSpPr>
          <p:cNvPr id="3" name="Subtitle 2"/>
          <p:cNvSpPr>
            <a:spLocks noGrp="1"/>
          </p:cNvSpPr>
          <p:nvPr>
            <p:ph type="subTitle" idx="1"/>
          </p:nvPr>
        </p:nvSpPr>
        <p:spPr>
          <a:xfrm>
            <a:off x="1259632" y="2924944"/>
            <a:ext cx="7387208" cy="2332856"/>
          </a:xfrm>
        </p:spPr>
        <p:txBody>
          <a:bodyPr/>
          <a:lstStyle/>
          <a:p>
            <a:r>
              <a:rPr lang="en-IE" sz="3200" b="1" dirty="0" smtClean="0"/>
              <a:t>To discuss learning from the past</a:t>
            </a:r>
          </a:p>
          <a:p>
            <a:endParaRPr lang="en-IE" sz="3200" b="1" dirty="0" smtClean="0"/>
          </a:p>
          <a:p>
            <a:r>
              <a:rPr lang="en-IE" sz="3200" b="1" dirty="0" smtClean="0"/>
              <a:t>To outline good practice in caring for complainants</a:t>
            </a:r>
            <a:endParaRPr lang="en-IE" sz="3200" b="1" dirty="0"/>
          </a:p>
        </p:txBody>
      </p:sp>
    </p:spTree>
    <p:extLst>
      <p:ext uri="{BB962C8B-B14F-4D97-AF65-F5344CB8AC3E}">
        <p14:creationId xmlns:p14="http://schemas.microsoft.com/office/powerpoint/2010/main" val="2767547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Honesty…"/>
          <p:cNvSpPr txBox="1">
            <a:spLocks noGrp="1"/>
          </p:cNvSpPr>
          <p:nvPr>
            <p:ph type="title"/>
          </p:nvPr>
        </p:nvSpPr>
        <p:spPr>
          <a:xfrm>
            <a:off x="892970" y="733356"/>
            <a:ext cx="7358063" cy="5082147"/>
          </a:xfrm>
          <a:prstGeom prst="rect">
            <a:avLst/>
          </a:prstGeom>
        </p:spPr>
        <p:txBody>
          <a:bodyPr/>
          <a:lstStyle/>
          <a:p>
            <a:r>
              <a:t>Honesty</a:t>
            </a:r>
          </a:p>
          <a:p>
            <a:r>
              <a:t>Genuine</a:t>
            </a:r>
          </a:p>
          <a:p>
            <a:r>
              <a:t>Truthful</a:t>
            </a:r>
          </a:p>
        </p:txBody>
      </p:sp>
    </p:spTree>
    <p:extLst>
      <p:ext uri="{BB962C8B-B14F-4D97-AF65-F5344CB8AC3E}">
        <p14:creationId xmlns:p14="http://schemas.microsoft.com/office/powerpoint/2010/main" val="9169758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You can’t support…"/>
          <p:cNvSpPr txBox="1">
            <a:spLocks noGrp="1"/>
          </p:cNvSpPr>
          <p:nvPr>
            <p:ph type="title"/>
          </p:nvPr>
        </p:nvSpPr>
        <p:spPr>
          <a:xfrm>
            <a:off x="892970" y="761139"/>
            <a:ext cx="7358063" cy="5139237"/>
          </a:xfrm>
          <a:prstGeom prst="rect">
            <a:avLst/>
          </a:prstGeom>
        </p:spPr>
        <p:txBody>
          <a:bodyPr/>
          <a:lstStyle/>
          <a:p>
            <a:r>
              <a:t>You can’t </a:t>
            </a:r>
            <a:r>
              <a:rPr u="sng"/>
              <a:t>support</a:t>
            </a:r>
          </a:p>
          <a:p>
            <a:r>
              <a:t>and</a:t>
            </a:r>
          </a:p>
          <a:p>
            <a:r>
              <a:rPr u="sng"/>
              <a:t>Oppose</a:t>
            </a:r>
            <a:r>
              <a:t> at the same time</a:t>
            </a:r>
          </a:p>
        </p:txBody>
      </p:sp>
    </p:spTree>
    <p:extLst>
      <p:ext uri="{BB962C8B-B14F-4D97-AF65-F5344CB8AC3E}">
        <p14:creationId xmlns:p14="http://schemas.microsoft.com/office/powerpoint/2010/main" val="15356338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Love…"/>
          <p:cNvSpPr txBox="1">
            <a:spLocks noGrp="1"/>
          </p:cNvSpPr>
          <p:nvPr>
            <p:ph type="title"/>
          </p:nvPr>
        </p:nvSpPr>
        <p:spPr>
          <a:xfrm>
            <a:off x="892970" y="832845"/>
            <a:ext cx="7358063" cy="5434924"/>
          </a:xfrm>
          <a:prstGeom prst="rect">
            <a:avLst/>
          </a:prstGeom>
        </p:spPr>
        <p:txBody>
          <a:bodyPr/>
          <a:lstStyle/>
          <a:p>
            <a:r>
              <a:t>Love</a:t>
            </a:r>
          </a:p>
          <a:p>
            <a:r>
              <a:t>Hope</a:t>
            </a:r>
          </a:p>
          <a:p>
            <a:r>
              <a:t>Healing</a:t>
            </a:r>
          </a:p>
          <a:p>
            <a:r>
              <a:t>Support</a:t>
            </a:r>
          </a:p>
        </p:txBody>
      </p:sp>
    </p:spTree>
    <p:extLst>
      <p:ext uri="{BB962C8B-B14F-4D97-AF65-F5344CB8AC3E}">
        <p14:creationId xmlns:p14="http://schemas.microsoft.com/office/powerpoint/2010/main" val="58383597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Defend…"/>
          <p:cNvSpPr txBox="1">
            <a:spLocks noGrp="1"/>
          </p:cNvSpPr>
          <p:nvPr>
            <p:ph type="title"/>
          </p:nvPr>
        </p:nvSpPr>
        <p:spPr>
          <a:xfrm>
            <a:off x="892970" y="815422"/>
            <a:ext cx="7358063" cy="5800807"/>
          </a:xfrm>
          <a:prstGeom prst="rect">
            <a:avLst/>
          </a:prstGeom>
        </p:spPr>
        <p:txBody>
          <a:bodyPr/>
          <a:lstStyle/>
          <a:p>
            <a:r>
              <a:t>Defend</a:t>
            </a:r>
          </a:p>
          <a:p>
            <a:r>
              <a:t>Question</a:t>
            </a:r>
          </a:p>
          <a:p>
            <a:r>
              <a:t>Weaken</a:t>
            </a:r>
          </a:p>
          <a:p>
            <a:r>
              <a:t>Reduce</a:t>
            </a:r>
          </a:p>
        </p:txBody>
      </p:sp>
    </p:spTree>
    <p:extLst>
      <p:ext uri="{BB962C8B-B14F-4D97-AF65-F5344CB8AC3E}">
        <p14:creationId xmlns:p14="http://schemas.microsoft.com/office/powerpoint/2010/main" val="65537362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ove…"/>
          <p:cNvSpPr txBox="1">
            <a:spLocks noGrp="1"/>
          </p:cNvSpPr>
          <p:nvPr>
            <p:ph type="title"/>
          </p:nvPr>
        </p:nvSpPr>
        <p:spPr>
          <a:xfrm>
            <a:off x="892969" y="477235"/>
            <a:ext cx="3503460" cy="5663034"/>
          </a:xfrm>
          <a:prstGeom prst="rect">
            <a:avLst/>
          </a:prstGeom>
        </p:spPr>
        <p:txBody>
          <a:bodyPr/>
          <a:lstStyle/>
          <a:p>
            <a:r>
              <a:t>Love</a:t>
            </a:r>
          </a:p>
          <a:p>
            <a:r>
              <a:t>Hope</a:t>
            </a:r>
          </a:p>
          <a:p>
            <a:r>
              <a:t>Healing</a:t>
            </a:r>
          </a:p>
          <a:p>
            <a:r>
              <a:t>Support</a:t>
            </a:r>
          </a:p>
        </p:txBody>
      </p:sp>
      <p:sp>
        <p:nvSpPr>
          <p:cNvPr id="146" name="Defend…"/>
          <p:cNvSpPr txBox="1"/>
          <p:nvPr/>
        </p:nvSpPr>
        <p:spPr>
          <a:xfrm>
            <a:off x="4570203" y="1834816"/>
            <a:ext cx="3659360" cy="3188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5" tIns="35715" rIns="35715" bIns="35715" anchor="ctr">
            <a:spAutoFit/>
          </a:bodyPr>
          <a:lstStyle/>
          <a:p>
            <a:pPr algn="ctr" defTabSz="410730" hangingPunct="0">
              <a:defRPr sz="7200"/>
            </a:pPr>
            <a:r>
              <a:rPr sz="5100" kern="0">
                <a:solidFill>
                  <a:srgbClr val="3E231A"/>
                </a:solidFill>
                <a:sym typeface="Papyrus"/>
              </a:rPr>
              <a:t>Defend</a:t>
            </a:r>
          </a:p>
          <a:p>
            <a:pPr algn="ctr" defTabSz="410730" hangingPunct="0">
              <a:defRPr sz="7200"/>
            </a:pPr>
            <a:r>
              <a:rPr sz="5100" kern="0">
                <a:solidFill>
                  <a:srgbClr val="3E231A"/>
                </a:solidFill>
                <a:sym typeface="Papyrus"/>
              </a:rPr>
              <a:t>Question</a:t>
            </a:r>
          </a:p>
          <a:p>
            <a:pPr algn="ctr" defTabSz="410730" hangingPunct="0">
              <a:defRPr sz="7200"/>
            </a:pPr>
            <a:r>
              <a:rPr sz="5100" kern="0">
                <a:solidFill>
                  <a:srgbClr val="3E231A"/>
                </a:solidFill>
                <a:sym typeface="Papyrus"/>
              </a:rPr>
              <a:t>Weaken</a:t>
            </a:r>
          </a:p>
          <a:p>
            <a:pPr algn="ctr" defTabSz="410730" hangingPunct="0">
              <a:defRPr sz="7200"/>
            </a:pPr>
            <a:r>
              <a:rPr sz="5100" kern="0">
                <a:solidFill>
                  <a:srgbClr val="3E231A"/>
                </a:solidFill>
                <a:sym typeface="Papyrus"/>
              </a:rPr>
              <a:t>Reduce</a:t>
            </a:r>
          </a:p>
        </p:txBody>
      </p:sp>
    </p:spTree>
    <p:extLst>
      <p:ext uri="{BB962C8B-B14F-4D97-AF65-F5344CB8AC3E}">
        <p14:creationId xmlns:p14="http://schemas.microsoft.com/office/powerpoint/2010/main" val="210184660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eeting people…"/>
          <p:cNvSpPr txBox="1">
            <a:spLocks noGrp="1"/>
          </p:cNvSpPr>
          <p:nvPr>
            <p:ph type="title"/>
          </p:nvPr>
        </p:nvSpPr>
        <p:spPr>
          <a:xfrm>
            <a:off x="892970" y="1181707"/>
            <a:ext cx="7358063" cy="4494587"/>
          </a:xfrm>
          <a:prstGeom prst="rect">
            <a:avLst/>
          </a:prstGeom>
        </p:spPr>
        <p:txBody>
          <a:bodyPr/>
          <a:lstStyle/>
          <a:p>
            <a:r>
              <a:t>Meeting people</a:t>
            </a:r>
          </a:p>
          <a:p>
            <a:r>
              <a:t>Listening to their story</a:t>
            </a:r>
          </a:p>
          <a:p>
            <a:endParaRPr/>
          </a:p>
          <a:p>
            <a:r>
              <a:t>Justice</a:t>
            </a:r>
          </a:p>
        </p:txBody>
      </p:sp>
    </p:spTree>
    <p:extLst>
      <p:ext uri="{BB962C8B-B14F-4D97-AF65-F5344CB8AC3E}">
        <p14:creationId xmlns:p14="http://schemas.microsoft.com/office/powerpoint/2010/main" val="167158037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40% to legal fees"/>
          <p:cNvSpPr txBox="1">
            <a:spLocks noGrp="1"/>
          </p:cNvSpPr>
          <p:nvPr>
            <p:ph type="title"/>
          </p:nvPr>
        </p:nvSpPr>
        <p:spPr>
          <a:xfrm>
            <a:off x="892970" y="1223503"/>
            <a:ext cx="7358063" cy="4478171"/>
          </a:xfrm>
          <a:prstGeom prst="rect">
            <a:avLst/>
          </a:prstGeom>
        </p:spPr>
        <p:txBody>
          <a:bodyPr/>
          <a:lstStyle/>
          <a:p>
            <a:r>
              <a:t>40% to legal fees</a:t>
            </a:r>
          </a:p>
        </p:txBody>
      </p:sp>
    </p:spTree>
    <p:extLst>
      <p:ext uri="{BB962C8B-B14F-4D97-AF65-F5344CB8AC3E}">
        <p14:creationId xmlns:p14="http://schemas.microsoft.com/office/powerpoint/2010/main" val="204976592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s there a better way?"/>
          <p:cNvSpPr txBox="1">
            <a:spLocks noGrp="1"/>
          </p:cNvSpPr>
          <p:nvPr>
            <p:ph type="title"/>
          </p:nvPr>
        </p:nvSpPr>
        <p:spPr>
          <a:xfrm>
            <a:off x="892970" y="887229"/>
            <a:ext cx="7358063" cy="4633267"/>
          </a:xfrm>
          <a:prstGeom prst="rect">
            <a:avLst/>
          </a:prstGeom>
        </p:spPr>
        <p:txBody>
          <a:bodyPr/>
          <a:lstStyle/>
          <a:p>
            <a:r>
              <a:t>Is there a better way?</a:t>
            </a:r>
          </a:p>
        </p:txBody>
      </p:sp>
    </p:spTree>
    <p:extLst>
      <p:ext uri="{BB962C8B-B14F-4D97-AF65-F5344CB8AC3E}">
        <p14:creationId xmlns:p14="http://schemas.microsoft.com/office/powerpoint/2010/main" val="153020035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storative Justice"/>
          <p:cNvSpPr txBox="1">
            <a:spLocks noGrp="1"/>
          </p:cNvSpPr>
          <p:nvPr>
            <p:ph type="title"/>
          </p:nvPr>
        </p:nvSpPr>
        <p:spPr>
          <a:prstGeom prst="rect">
            <a:avLst/>
          </a:prstGeom>
        </p:spPr>
        <p:txBody>
          <a:bodyPr/>
          <a:lstStyle/>
          <a:p>
            <a:r>
              <a:t>Restorative Justice</a:t>
            </a:r>
          </a:p>
        </p:txBody>
      </p:sp>
    </p:spTree>
    <p:extLst>
      <p:ext uri="{BB962C8B-B14F-4D97-AF65-F5344CB8AC3E}">
        <p14:creationId xmlns:p14="http://schemas.microsoft.com/office/powerpoint/2010/main" val="55573118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irect personal response…"/>
          <p:cNvSpPr txBox="1">
            <a:spLocks noGrp="1"/>
          </p:cNvSpPr>
          <p:nvPr>
            <p:ph type="title"/>
          </p:nvPr>
        </p:nvSpPr>
        <p:spPr>
          <a:xfrm>
            <a:off x="577755" y="594395"/>
            <a:ext cx="7988490" cy="5585785"/>
          </a:xfrm>
          <a:prstGeom prst="rect">
            <a:avLst/>
          </a:prstGeom>
        </p:spPr>
        <p:txBody>
          <a:bodyPr/>
          <a:lstStyle/>
          <a:p>
            <a:pPr marL="964321" indent="-964321" algn="l">
              <a:buSzPct val="100000"/>
              <a:buAutoNum type="arabicPeriod"/>
              <a:defRPr sz="6800"/>
            </a:pPr>
            <a:r>
              <a:t>Direct personal response</a:t>
            </a:r>
          </a:p>
          <a:p>
            <a:pPr marL="964321" indent="-964321" algn="l">
              <a:buSzPct val="100000"/>
              <a:defRPr sz="6800"/>
            </a:pPr>
            <a:r>
              <a:t>Counselling and Psychological care</a:t>
            </a:r>
          </a:p>
          <a:p>
            <a:pPr marL="964321" indent="-964321" algn="l">
              <a:buSzPct val="100000"/>
              <a:defRPr sz="6800"/>
            </a:pPr>
            <a:r>
              <a:t>Compensation</a:t>
            </a:r>
          </a:p>
        </p:txBody>
      </p:sp>
    </p:spTree>
    <p:extLst>
      <p:ext uri="{BB962C8B-B14F-4D97-AF65-F5344CB8AC3E}">
        <p14:creationId xmlns:p14="http://schemas.microsoft.com/office/powerpoint/2010/main" val="23139907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79" y="1268760"/>
            <a:ext cx="7772400" cy="1368152"/>
          </a:xfrm>
        </p:spPr>
        <p:txBody>
          <a:bodyPr/>
          <a:lstStyle/>
          <a:p>
            <a:r>
              <a:rPr lang="en-IE" sz="2800" dirty="0" smtClean="0"/>
              <a:t/>
            </a:r>
            <a:br>
              <a:rPr lang="en-IE" sz="2800" dirty="0" smtClean="0"/>
            </a:br>
            <a:r>
              <a:rPr lang="en-IE" sz="2800" b="1" dirty="0" smtClean="0"/>
              <a:t>Standard 3</a:t>
            </a:r>
            <a:r>
              <a:rPr lang="en-IE" sz="2800" dirty="0"/>
              <a:t/>
            </a:r>
            <a:br>
              <a:rPr lang="en-IE" sz="2800" dirty="0"/>
            </a:br>
            <a:r>
              <a:rPr lang="en-IE" sz="2800" dirty="0" smtClean="0"/>
              <a:t/>
            </a:r>
            <a:br>
              <a:rPr lang="en-IE" sz="2800" dirty="0" smtClean="0"/>
            </a:br>
            <a:endParaRPr lang="en-IE" sz="2800" b="1" dirty="0"/>
          </a:p>
        </p:txBody>
      </p:sp>
      <p:sp>
        <p:nvSpPr>
          <p:cNvPr id="3" name="Subtitle 2"/>
          <p:cNvSpPr>
            <a:spLocks noGrp="1"/>
          </p:cNvSpPr>
          <p:nvPr>
            <p:ph type="subTitle" idx="1"/>
          </p:nvPr>
        </p:nvSpPr>
        <p:spPr>
          <a:xfrm>
            <a:off x="899592" y="2420888"/>
            <a:ext cx="7101408" cy="2836912"/>
          </a:xfrm>
        </p:spPr>
        <p:txBody>
          <a:bodyPr/>
          <a:lstStyle/>
          <a:p>
            <a:r>
              <a:rPr lang="en-IE" sz="3200" b="1" dirty="0"/>
              <a:t>Complainants who have suffered abuse as children receive a compassionate response when they disclose their abuse, They and their families are offered support, advice and pastoral care</a:t>
            </a:r>
            <a:endParaRPr lang="en-IE" sz="3200" dirty="0"/>
          </a:p>
        </p:txBody>
      </p:sp>
    </p:spTree>
    <p:extLst>
      <p:ext uri="{BB962C8B-B14F-4D97-AF65-F5344CB8AC3E}">
        <p14:creationId xmlns:p14="http://schemas.microsoft.com/office/powerpoint/2010/main" val="1463031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ruth and Justice…"/>
          <p:cNvSpPr txBox="1">
            <a:spLocks noGrp="1"/>
          </p:cNvSpPr>
          <p:nvPr>
            <p:ph type="title"/>
          </p:nvPr>
        </p:nvSpPr>
        <p:spPr>
          <a:xfrm>
            <a:off x="335974" y="728961"/>
            <a:ext cx="8238838" cy="5400079"/>
          </a:xfrm>
          <a:prstGeom prst="rect">
            <a:avLst/>
          </a:prstGeom>
        </p:spPr>
        <p:txBody>
          <a:bodyPr/>
          <a:lstStyle/>
          <a:p>
            <a:r>
              <a:t>Truth and Justice</a:t>
            </a:r>
          </a:p>
          <a:p>
            <a:endParaRPr/>
          </a:p>
          <a:p>
            <a:r>
              <a:t>A compassionate Response</a:t>
            </a:r>
          </a:p>
        </p:txBody>
      </p:sp>
    </p:spTree>
    <p:extLst>
      <p:ext uri="{BB962C8B-B14F-4D97-AF65-F5344CB8AC3E}">
        <p14:creationId xmlns:p14="http://schemas.microsoft.com/office/powerpoint/2010/main" val="136956981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eadership…"/>
          <p:cNvSpPr txBox="1"/>
          <p:nvPr/>
        </p:nvSpPr>
        <p:spPr>
          <a:xfrm>
            <a:off x="925761" y="1319177"/>
            <a:ext cx="7292479" cy="3188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5" tIns="35715" rIns="35715" bIns="35715" anchor="ctr">
            <a:spAutoFit/>
          </a:bodyPr>
          <a:lstStyle/>
          <a:p>
            <a:pPr algn="ctr" defTabSz="410730" hangingPunct="0">
              <a:defRPr sz="7200"/>
            </a:pPr>
            <a:r>
              <a:rPr sz="5100" kern="0">
                <a:solidFill>
                  <a:srgbClr val="3E231A"/>
                </a:solidFill>
                <a:sym typeface="Papyrus"/>
              </a:rPr>
              <a:t>Leadership</a:t>
            </a:r>
          </a:p>
          <a:p>
            <a:pPr algn="ctr" defTabSz="410730" hangingPunct="0">
              <a:defRPr sz="7200"/>
            </a:pPr>
            <a:endParaRPr sz="5100" kern="0">
              <a:solidFill>
                <a:srgbClr val="3E231A"/>
              </a:solidFill>
              <a:sym typeface="Papyrus"/>
            </a:endParaRPr>
          </a:p>
          <a:p>
            <a:pPr algn="ctr" defTabSz="410730" hangingPunct="0">
              <a:defRPr sz="7200"/>
            </a:pPr>
            <a:r>
              <a:rPr sz="5100" kern="0">
                <a:solidFill>
                  <a:srgbClr val="3E231A"/>
                </a:solidFill>
                <a:sym typeface="Papyrus"/>
              </a:rPr>
              <a:t>To always </a:t>
            </a:r>
          </a:p>
          <a:p>
            <a:pPr algn="ctr" defTabSz="410730" hangingPunct="0">
              <a:defRPr sz="7200"/>
            </a:pPr>
            <a:r>
              <a:rPr sz="5100" kern="0">
                <a:solidFill>
                  <a:srgbClr val="3E231A"/>
                </a:solidFill>
                <a:sym typeface="Papyrus"/>
              </a:rPr>
              <a:t>promote best practice</a:t>
            </a:r>
          </a:p>
        </p:txBody>
      </p:sp>
    </p:spTree>
    <p:extLst>
      <p:ext uri="{BB962C8B-B14F-4D97-AF65-F5344CB8AC3E}">
        <p14:creationId xmlns:p14="http://schemas.microsoft.com/office/powerpoint/2010/main" val="198719856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erson centered…"/>
          <p:cNvSpPr txBox="1">
            <a:spLocks noGrp="1"/>
          </p:cNvSpPr>
          <p:nvPr>
            <p:ph type="title"/>
          </p:nvPr>
        </p:nvSpPr>
        <p:spPr>
          <a:xfrm>
            <a:off x="758038" y="375617"/>
            <a:ext cx="7982570" cy="6106766"/>
          </a:xfrm>
          <a:prstGeom prst="rect">
            <a:avLst/>
          </a:prstGeom>
        </p:spPr>
        <p:txBody>
          <a:bodyPr/>
          <a:lstStyle/>
          <a:p>
            <a:pPr marL="625963" indent="-625963" algn="l">
              <a:buSzPct val="125000"/>
              <a:buChar char="•"/>
            </a:pPr>
            <a:r>
              <a:t>Person centered</a:t>
            </a:r>
          </a:p>
          <a:p>
            <a:pPr marL="625963" indent="-625963" algn="l">
              <a:buSzPct val="125000"/>
            </a:pPr>
            <a:r>
              <a:t>Flexible </a:t>
            </a:r>
          </a:p>
          <a:p>
            <a:pPr marL="625963" indent="-625963" algn="l">
              <a:buSzPct val="125000"/>
            </a:pPr>
            <a:r>
              <a:t>Working together</a:t>
            </a:r>
          </a:p>
        </p:txBody>
      </p:sp>
    </p:spTree>
    <p:extLst>
      <p:ext uri="{BB962C8B-B14F-4D97-AF65-F5344CB8AC3E}">
        <p14:creationId xmlns:p14="http://schemas.microsoft.com/office/powerpoint/2010/main" val="177015068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What did you think when you realised what had happened?…"/>
          <p:cNvSpPr txBox="1">
            <a:spLocks noGrp="1"/>
          </p:cNvSpPr>
          <p:nvPr>
            <p:ph type="title"/>
          </p:nvPr>
        </p:nvSpPr>
        <p:spPr>
          <a:xfrm>
            <a:off x="645623" y="577676"/>
            <a:ext cx="7982570" cy="5904707"/>
          </a:xfrm>
          <a:prstGeom prst="rect">
            <a:avLst/>
          </a:prstGeom>
        </p:spPr>
        <p:txBody>
          <a:bodyPr/>
          <a:lstStyle/>
          <a:p>
            <a:pPr marL="703956" indent="-703956" algn="l" defTabSz="299833">
              <a:buSzPct val="100000"/>
              <a:buAutoNum type="arabicPeriod"/>
              <a:defRPr sz="5256"/>
            </a:pPr>
            <a:r>
              <a:t>What did you think when you realised what had happened?</a:t>
            </a:r>
          </a:p>
          <a:p>
            <a:pPr marL="703956" indent="-703956" algn="l" defTabSz="299833">
              <a:buSzPct val="100000"/>
              <a:defRPr sz="5256"/>
            </a:pPr>
            <a:r>
              <a:t>What impact has the incident had on you and on others?</a:t>
            </a:r>
          </a:p>
          <a:p>
            <a:pPr marL="703956" indent="-703956" algn="l" defTabSz="299833">
              <a:buSzPct val="100000"/>
              <a:defRPr sz="5256"/>
            </a:pPr>
            <a:r>
              <a:t>What was the hardest thing for you?</a:t>
            </a:r>
          </a:p>
          <a:p>
            <a:pPr marL="703956" indent="-703956" algn="l" defTabSz="299833">
              <a:buSzPct val="100000"/>
              <a:defRPr sz="5256"/>
            </a:pPr>
            <a:r>
              <a:t>What do you think needs to happen to make things better?</a:t>
            </a:r>
          </a:p>
        </p:txBody>
      </p:sp>
    </p:spTree>
    <p:extLst>
      <p:ext uri="{BB962C8B-B14F-4D97-AF65-F5344CB8AC3E}">
        <p14:creationId xmlns:p14="http://schemas.microsoft.com/office/powerpoint/2010/main" val="310183077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It’s not about money…"/>
          <p:cNvSpPr txBox="1">
            <a:spLocks noGrp="1"/>
          </p:cNvSpPr>
          <p:nvPr>
            <p:ph type="title"/>
          </p:nvPr>
        </p:nvSpPr>
        <p:spPr>
          <a:xfrm>
            <a:off x="892970" y="649556"/>
            <a:ext cx="7358063" cy="5826508"/>
          </a:xfrm>
          <a:prstGeom prst="rect">
            <a:avLst/>
          </a:prstGeom>
        </p:spPr>
        <p:txBody>
          <a:bodyPr/>
          <a:lstStyle/>
          <a:p>
            <a:pPr defTabSz="394300">
              <a:defRPr sz="6911"/>
            </a:pPr>
            <a:r>
              <a:t>It’s not about money</a:t>
            </a:r>
          </a:p>
          <a:p>
            <a:pPr defTabSz="394300">
              <a:defRPr sz="6911"/>
            </a:pPr>
            <a:endParaRPr/>
          </a:p>
          <a:p>
            <a:pPr defTabSz="394300">
              <a:defRPr sz="6911"/>
            </a:pPr>
            <a:r>
              <a:t>It’s having the right agenda</a:t>
            </a:r>
          </a:p>
          <a:p>
            <a:pPr defTabSz="394300">
              <a:defRPr sz="6911"/>
            </a:pPr>
            <a:r>
              <a:t>That the person can select from</a:t>
            </a:r>
          </a:p>
        </p:txBody>
      </p:sp>
    </p:spTree>
    <p:extLst>
      <p:ext uri="{BB962C8B-B14F-4D97-AF65-F5344CB8AC3E}">
        <p14:creationId xmlns:p14="http://schemas.microsoft.com/office/powerpoint/2010/main" val="209314194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2062103"/>
          </a:xfrm>
          <a:prstGeom prst="rect">
            <a:avLst/>
          </a:prstGeom>
          <a:noFill/>
        </p:spPr>
        <p:txBody>
          <a:bodyPr wrap="square" rtlCol="0">
            <a:spAutoFit/>
          </a:bodyPr>
          <a:lstStyle/>
          <a:p>
            <a:pPr algn="ctr"/>
            <a:r>
              <a:rPr lang="en-US" sz="3200" b="1" dirty="0" smtClean="0">
                <a:solidFill>
                  <a:srgbClr val="0B5323"/>
                </a:solidFill>
              </a:rPr>
              <a:t>A </a:t>
            </a:r>
            <a:r>
              <a:rPr lang="en-US" sz="3200" b="1" dirty="0" err="1" smtClean="0">
                <a:solidFill>
                  <a:srgbClr val="0B5323"/>
                </a:solidFill>
              </a:rPr>
              <a:t>Counsellor's</a:t>
            </a:r>
            <a:r>
              <a:rPr lang="en-US" sz="3200" b="1" dirty="0" smtClean="0">
                <a:solidFill>
                  <a:srgbClr val="0B5323"/>
                </a:solidFill>
              </a:rPr>
              <a:t> Experience of working with complainants</a:t>
            </a:r>
          </a:p>
          <a:p>
            <a:pPr algn="ctr"/>
            <a:endParaRPr lang="en-US" sz="3200" b="1" dirty="0">
              <a:solidFill>
                <a:srgbClr val="0B5323"/>
              </a:solidFill>
            </a:endParaRPr>
          </a:p>
          <a:p>
            <a:pPr algn="ctr"/>
            <a:r>
              <a:rPr lang="en-US" sz="3200" b="1" dirty="0" smtClean="0">
                <a:solidFill>
                  <a:srgbClr val="0B5323"/>
                </a:solidFill>
              </a:rPr>
              <a:t>Lynda Ryder</a:t>
            </a:r>
            <a:endParaRPr lang="en-US" sz="3200" b="1" dirty="0">
              <a:solidFill>
                <a:srgbClr val="0B5323"/>
              </a:solidFill>
            </a:endParaRPr>
          </a:p>
        </p:txBody>
      </p:sp>
    </p:spTree>
    <p:extLst>
      <p:ext uri="{BB962C8B-B14F-4D97-AF65-F5344CB8AC3E}">
        <p14:creationId xmlns:p14="http://schemas.microsoft.com/office/powerpoint/2010/main" val="477606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584775"/>
          </a:xfrm>
          <a:prstGeom prst="rect">
            <a:avLst/>
          </a:prstGeom>
          <a:noFill/>
        </p:spPr>
        <p:txBody>
          <a:bodyPr wrap="square" rtlCol="0">
            <a:spAutoFit/>
          </a:bodyPr>
          <a:lstStyle/>
          <a:p>
            <a:pPr algn="ctr"/>
            <a:r>
              <a:rPr lang="en-US" sz="3200" b="1" dirty="0" smtClean="0">
                <a:solidFill>
                  <a:srgbClr val="0B5323"/>
                </a:solidFill>
              </a:rPr>
              <a:t>LUNCH</a:t>
            </a:r>
            <a:endParaRPr lang="en-US" sz="3200" b="1" dirty="0">
              <a:solidFill>
                <a:srgbClr val="0B5323"/>
              </a:solidFill>
            </a:endParaRPr>
          </a:p>
        </p:txBody>
      </p:sp>
    </p:spTree>
    <p:extLst>
      <p:ext uri="{BB962C8B-B14F-4D97-AF65-F5344CB8AC3E}">
        <p14:creationId xmlns:p14="http://schemas.microsoft.com/office/powerpoint/2010/main" val="1779375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1077218"/>
          </a:xfrm>
          <a:prstGeom prst="rect">
            <a:avLst/>
          </a:prstGeom>
          <a:noFill/>
        </p:spPr>
        <p:txBody>
          <a:bodyPr wrap="square" rtlCol="0">
            <a:spAutoFit/>
          </a:bodyPr>
          <a:lstStyle/>
          <a:p>
            <a:pPr algn="ctr"/>
            <a:r>
              <a:rPr lang="en-US" sz="3200" b="1" dirty="0" smtClean="0">
                <a:solidFill>
                  <a:srgbClr val="0B5323"/>
                </a:solidFill>
              </a:rPr>
              <a:t>Group Work</a:t>
            </a:r>
          </a:p>
          <a:p>
            <a:pPr algn="ctr"/>
            <a:endParaRPr lang="en-US" sz="3200" b="1" dirty="0">
              <a:solidFill>
                <a:srgbClr val="0B5323"/>
              </a:solidFill>
            </a:endParaRPr>
          </a:p>
        </p:txBody>
      </p:sp>
    </p:spTree>
    <p:extLst>
      <p:ext uri="{BB962C8B-B14F-4D97-AF65-F5344CB8AC3E}">
        <p14:creationId xmlns:p14="http://schemas.microsoft.com/office/powerpoint/2010/main" val="1128832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373899"/>
            <a:ext cx="7206952" cy="3046988"/>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rgbClr val="0B5323"/>
                </a:solidFill>
              </a:rPr>
              <a:t>What do you think needs further developed within the Church in terms of a compassionate response?</a:t>
            </a:r>
          </a:p>
          <a:p>
            <a:pPr marL="457200" indent="-457200">
              <a:buFont typeface="Arial" panose="020B0604020202020204" pitchFamily="34" charset="0"/>
              <a:buChar char="•"/>
            </a:pPr>
            <a:r>
              <a:rPr lang="en-US" sz="3200" b="1" dirty="0" smtClean="0">
                <a:solidFill>
                  <a:srgbClr val="0B5323"/>
                </a:solidFill>
              </a:rPr>
              <a:t>How can the National Board assist with this work?</a:t>
            </a:r>
          </a:p>
          <a:p>
            <a:pPr marL="457200" indent="-457200">
              <a:buFont typeface="Arial" panose="020B0604020202020204" pitchFamily="34" charset="0"/>
              <a:buChar char="•"/>
            </a:pPr>
            <a:r>
              <a:rPr lang="en-US" sz="3200" b="1" dirty="0" smtClean="0">
                <a:solidFill>
                  <a:srgbClr val="0B5323"/>
                </a:solidFill>
              </a:rPr>
              <a:t>Any questions for the panel?</a:t>
            </a:r>
            <a:endParaRPr lang="en-US" sz="3200" b="1" dirty="0">
              <a:solidFill>
                <a:srgbClr val="0B5323"/>
              </a:solidFill>
            </a:endParaRPr>
          </a:p>
        </p:txBody>
      </p:sp>
    </p:spTree>
    <p:extLst>
      <p:ext uri="{BB962C8B-B14F-4D97-AF65-F5344CB8AC3E}">
        <p14:creationId xmlns:p14="http://schemas.microsoft.com/office/powerpoint/2010/main" val="404865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776864" cy="584775"/>
          </a:xfrm>
          <a:prstGeom prst="rect">
            <a:avLst/>
          </a:prstGeom>
          <a:noFill/>
        </p:spPr>
        <p:txBody>
          <a:bodyPr wrap="square" rtlCol="0">
            <a:spAutoFit/>
          </a:bodyPr>
          <a:lstStyle/>
          <a:p>
            <a:pPr algn="ctr"/>
            <a:r>
              <a:rPr lang="en-US" sz="3200" b="1" dirty="0">
                <a:solidFill>
                  <a:srgbClr val="0B5323"/>
                </a:solidFill>
              </a:rPr>
              <a:t>Evaluation and Close</a:t>
            </a:r>
          </a:p>
        </p:txBody>
      </p:sp>
    </p:spTree>
    <p:extLst>
      <p:ext uri="{BB962C8B-B14F-4D97-AF65-F5344CB8AC3E}">
        <p14:creationId xmlns:p14="http://schemas.microsoft.com/office/powerpoint/2010/main" val="36097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420887"/>
            <a:ext cx="7558608" cy="1089075"/>
          </a:xfrm>
          <a:ln>
            <a:solidFill>
              <a:schemeClr val="accent1"/>
            </a:solidFill>
          </a:ln>
        </p:spPr>
        <p:txBody>
          <a:bodyPr/>
          <a:lstStyle/>
          <a:p>
            <a:r>
              <a:rPr lang="en-IE" b="1" dirty="0"/>
              <a:t/>
            </a:r>
            <a:br>
              <a:rPr lang="en-IE" b="1" dirty="0"/>
            </a:br>
            <a:r>
              <a:rPr lang="en-IE" dirty="0"/>
              <a:t/>
            </a:r>
            <a:br>
              <a:rPr lang="en-IE" dirty="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sz="3200" b="1" dirty="0" smtClean="0"/>
              <a:t>Learning from the Past</a:t>
            </a:r>
            <a:br>
              <a:rPr lang="en-IE" sz="3200" b="1" dirty="0" smtClean="0"/>
            </a:br>
            <a:endParaRPr lang="en-IE" sz="2800" b="1" dirty="0"/>
          </a:p>
        </p:txBody>
      </p:sp>
      <p:sp>
        <p:nvSpPr>
          <p:cNvPr id="3" name="Subtitle 2"/>
          <p:cNvSpPr>
            <a:spLocks noGrp="1"/>
          </p:cNvSpPr>
          <p:nvPr>
            <p:ph type="subTitle" idx="1"/>
          </p:nvPr>
        </p:nvSpPr>
        <p:spPr/>
        <p:txBody>
          <a:bodyPr/>
          <a:lstStyle/>
          <a:p>
            <a:r>
              <a:rPr lang="en-IE" b="1" dirty="0" smtClean="0"/>
              <a:t>Allegations not believed</a:t>
            </a:r>
          </a:p>
          <a:p>
            <a:r>
              <a:rPr lang="en-IE" b="1" dirty="0" smtClean="0"/>
              <a:t>Allegation process poorly managed</a:t>
            </a:r>
          </a:p>
          <a:p>
            <a:r>
              <a:rPr lang="en-IE" b="1" dirty="0" smtClean="0"/>
              <a:t>Legally heavy processes</a:t>
            </a:r>
          </a:p>
          <a:p>
            <a:r>
              <a:rPr lang="en-IE" b="1" dirty="0" smtClean="0"/>
              <a:t>Process further traumatised complainants</a:t>
            </a:r>
            <a:endParaRPr lang="en-IE" b="1" dirty="0"/>
          </a:p>
        </p:txBody>
      </p:sp>
    </p:spTree>
    <p:extLst>
      <p:ext uri="{BB962C8B-B14F-4D97-AF65-F5344CB8AC3E}">
        <p14:creationId xmlns:p14="http://schemas.microsoft.com/office/powerpoint/2010/main" val="277523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1"/>
            <a:ext cx="7772400" cy="1479451"/>
          </a:xfrm>
        </p:spPr>
        <p:txBody>
          <a:bodyPr/>
          <a:lstStyle/>
          <a:p>
            <a:r>
              <a:rPr lang="en-IE" sz="3200" dirty="0" smtClean="0"/>
              <a:t>Experience has taught us……</a:t>
            </a:r>
            <a:endParaRPr lang="en-IE" sz="3200" dirty="0"/>
          </a:p>
        </p:txBody>
      </p:sp>
      <p:sp>
        <p:nvSpPr>
          <p:cNvPr id="3" name="Subtitle 2"/>
          <p:cNvSpPr>
            <a:spLocks noGrp="1"/>
          </p:cNvSpPr>
          <p:nvPr>
            <p:ph type="subTitle" idx="1"/>
          </p:nvPr>
        </p:nvSpPr>
        <p:spPr>
          <a:xfrm>
            <a:off x="1043608" y="2708920"/>
            <a:ext cx="6957392" cy="2548880"/>
          </a:xfrm>
        </p:spPr>
        <p:txBody>
          <a:bodyPr/>
          <a:lstStyle/>
          <a:p>
            <a:r>
              <a:rPr lang="en-IE" dirty="0" smtClean="0"/>
              <a:t>Be available</a:t>
            </a:r>
          </a:p>
          <a:p>
            <a:r>
              <a:rPr lang="en-IE" dirty="0" smtClean="0"/>
              <a:t>Act with compassionate</a:t>
            </a:r>
          </a:p>
          <a:p>
            <a:r>
              <a:rPr lang="en-IE" dirty="0" smtClean="0"/>
              <a:t>Be open minded</a:t>
            </a:r>
          </a:p>
          <a:p>
            <a:r>
              <a:rPr lang="en-IE" dirty="0" smtClean="0"/>
              <a:t>Believe</a:t>
            </a:r>
          </a:p>
          <a:p>
            <a:r>
              <a:rPr lang="en-IE" dirty="0" smtClean="0"/>
              <a:t>Accept the discomfort</a:t>
            </a:r>
          </a:p>
          <a:p>
            <a:r>
              <a:rPr lang="en-IE" dirty="0" smtClean="0"/>
              <a:t>Give some power to the complainant</a:t>
            </a:r>
          </a:p>
          <a:p>
            <a:r>
              <a:rPr lang="en-IE" dirty="0" smtClean="0"/>
              <a:t>Recognise their needs may be life long </a:t>
            </a:r>
            <a:endParaRPr lang="en-IE" dirty="0"/>
          </a:p>
        </p:txBody>
      </p:sp>
    </p:spTree>
    <p:extLst>
      <p:ext uri="{BB962C8B-B14F-4D97-AF65-F5344CB8AC3E}">
        <p14:creationId xmlns:p14="http://schemas.microsoft.com/office/powerpoint/2010/main" val="108620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1437"/>
            <a:ext cx="7772400" cy="2387600"/>
          </a:xfrm>
        </p:spPr>
        <p:txBody>
          <a:bodyPr/>
          <a:lstStyle/>
          <a:p>
            <a:r>
              <a:rPr lang="en-IE" sz="3200" dirty="0" smtClean="0"/>
              <a:t>Message from Pope Francis</a:t>
            </a:r>
            <a:endParaRPr lang="en-IE" sz="3200" dirty="0"/>
          </a:p>
        </p:txBody>
      </p:sp>
      <p:sp>
        <p:nvSpPr>
          <p:cNvPr id="3" name="Subtitle 2"/>
          <p:cNvSpPr>
            <a:spLocks noGrp="1"/>
          </p:cNvSpPr>
          <p:nvPr>
            <p:ph type="subTitle" idx="1"/>
          </p:nvPr>
        </p:nvSpPr>
        <p:spPr/>
        <p:txBody>
          <a:bodyPr/>
          <a:lstStyle/>
          <a:p>
            <a:r>
              <a:rPr lang="en-IE" b="1" dirty="0"/>
              <a:t>The pain of the victims and their families is also our pain, and so it is urgent that we once more reaffirm our commitment to ensure the protection of minors and of vulnerable adults.”</a:t>
            </a:r>
            <a:endParaRPr lang="en-IE" dirty="0"/>
          </a:p>
        </p:txBody>
      </p:sp>
    </p:spTree>
    <p:extLst>
      <p:ext uri="{BB962C8B-B14F-4D97-AF65-F5344CB8AC3E}">
        <p14:creationId xmlns:p14="http://schemas.microsoft.com/office/powerpoint/2010/main" val="338408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a:t>Towards Peace</a:t>
            </a:r>
            <a:endParaRPr lang="en-GB" dirty="0"/>
          </a:p>
        </p:txBody>
      </p:sp>
      <p:sp>
        <p:nvSpPr>
          <p:cNvPr id="3" name="Subtitle 2"/>
          <p:cNvSpPr>
            <a:spLocks noGrp="1"/>
          </p:cNvSpPr>
          <p:nvPr>
            <p:ph type="subTitle" idx="1"/>
          </p:nvPr>
        </p:nvSpPr>
        <p:spPr/>
        <p:txBody>
          <a:bodyPr/>
          <a:lstStyle/>
          <a:p>
            <a:r>
              <a:rPr lang="en-IE" dirty="0"/>
              <a:t>By Una </a:t>
            </a:r>
            <a:r>
              <a:rPr lang="en-IE" dirty="0" err="1"/>
              <a:t>aLLEN</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27" y="484193"/>
            <a:ext cx="8364957" cy="5889619"/>
          </a:xfrm>
          <a:prstGeom prst="rect">
            <a:avLst/>
          </a:prstGeom>
        </p:spPr>
      </p:pic>
      <p:sp>
        <p:nvSpPr>
          <p:cNvPr id="5" name="TextBox 4"/>
          <p:cNvSpPr txBox="1"/>
          <p:nvPr/>
        </p:nvSpPr>
        <p:spPr>
          <a:xfrm>
            <a:off x="388018" y="1018861"/>
            <a:ext cx="6520783" cy="6340197"/>
          </a:xfrm>
          <a:prstGeom prst="rect">
            <a:avLst/>
          </a:prstGeom>
          <a:noFill/>
        </p:spPr>
        <p:txBody>
          <a:bodyPr wrap="square" rtlCol="0">
            <a:spAutoFit/>
          </a:bodyPr>
          <a:lstStyle/>
          <a:p>
            <a:pPr defTabSz="914400"/>
            <a:r>
              <a:rPr lang="en-IE" sz="7200" b="1" dirty="0">
                <a:solidFill>
                  <a:srgbClr val="00B0F0"/>
                </a:solidFill>
              </a:rPr>
              <a:t>Compassionate Response</a:t>
            </a:r>
            <a:endParaRPr lang="en-IE" sz="2800" b="1" dirty="0">
              <a:solidFill>
                <a:srgbClr val="00B0F0"/>
              </a:solidFill>
            </a:endParaRPr>
          </a:p>
          <a:p>
            <a:pPr defTabSz="914400"/>
            <a:endParaRPr lang="en-IE" sz="2800" dirty="0">
              <a:solidFill>
                <a:srgbClr val="00B0F0"/>
              </a:solidFill>
            </a:endParaRPr>
          </a:p>
          <a:p>
            <a:pPr defTabSz="914400"/>
            <a:r>
              <a:rPr lang="en-IE" sz="4800" b="1" i="1" dirty="0">
                <a:solidFill>
                  <a:srgbClr val="FFFF00"/>
                </a:solidFill>
              </a:rPr>
              <a:t>A Theological Perspective</a:t>
            </a:r>
          </a:p>
          <a:p>
            <a:pPr defTabSz="914400"/>
            <a:endParaRPr lang="en-IE" sz="7200" b="1" dirty="0">
              <a:solidFill>
                <a:srgbClr val="FFFF00"/>
              </a:solidFill>
            </a:endParaRPr>
          </a:p>
          <a:p>
            <a:pPr defTabSz="914400"/>
            <a:endParaRPr lang="en-IE" sz="6600" dirty="0">
              <a:solidFill>
                <a:srgbClr val="00B0F0"/>
              </a:solidFill>
            </a:endParaRPr>
          </a:p>
        </p:txBody>
      </p:sp>
    </p:spTree>
    <p:extLst>
      <p:ext uri="{BB962C8B-B14F-4D97-AF65-F5344CB8AC3E}">
        <p14:creationId xmlns:p14="http://schemas.microsoft.com/office/powerpoint/2010/main" val="3550944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9.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1258</TotalTime>
  <Words>2836</Words>
  <Application>Microsoft Office PowerPoint</Application>
  <PresentationFormat>On-screen Show (4:3)</PresentationFormat>
  <Paragraphs>291</Paragraphs>
  <Slides>59</Slides>
  <Notes>26</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Office Theme</vt:lpstr>
      <vt:lpstr>Ion</vt:lpstr>
      <vt:lpstr>Parchment</vt:lpstr>
      <vt:lpstr>PowerPoint Presentation</vt:lpstr>
      <vt:lpstr>PowerPoint Presentation</vt:lpstr>
      <vt:lpstr>PowerPoint Presentation</vt:lpstr>
      <vt:lpstr>Aims of Day</vt:lpstr>
      <vt:lpstr> Standard 3  </vt:lpstr>
      <vt:lpstr>          Learning from the Past </vt:lpstr>
      <vt:lpstr>Experience has taught us……</vt:lpstr>
      <vt:lpstr>Message from Pope Francis</vt:lpstr>
      <vt:lpstr>Towards Peace</vt:lpstr>
      <vt:lpstr>Gerard W Hughes SJ</vt:lpstr>
      <vt:lpstr>Spiritual Trauma</vt:lpstr>
      <vt:lpstr>Compassionate Response to Abuse:</vt:lpstr>
      <vt:lpstr>PowerPoint Presentation</vt:lpstr>
      <vt:lpstr>Listening</vt:lpstr>
      <vt:lpstr>Theology of Ministry</vt:lpstr>
      <vt:lpstr>PowerPoint Presentation</vt:lpstr>
      <vt:lpstr>What is Theology</vt:lpstr>
      <vt:lpstr>Feedback from Survivors </vt:lpstr>
      <vt:lpstr>Some abused people feel</vt:lpstr>
      <vt:lpstr>Soul Murder</vt:lpstr>
      <vt:lpstr>PowerPoint Presentation</vt:lpstr>
      <vt:lpstr>PowerPoint Presentation</vt:lpstr>
      <vt:lpstr>Theological Reflection     </vt:lpstr>
      <vt:lpstr>Christian Tradition</vt:lpstr>
      <vt:lpstr>Christian Tradition</vt:lpstr>
      <vt:lpstr>Christian Tradition</vt:lpstr>
      <vt:lpstr>Paying Attention!</vt:lpstr>
      <vt:lpstr>PowerPoint Presentation</vt:lpstr>
      <vt:lpstr>Christian Tradition</vt:lpstr>
      <vt:lpstr>Questions</vt:lpstr>
      <vt:lpstr>PowerPoint Presentation</vt:lpstr>
      <vt:lpstr>E R KD A</vt:lpstr>
      <vt:lpstr>Pastoral Theology</vt:lpstr>
      <vt:lpstr>Bartimaeus – an example of how we use theological reflection</vt:lpstr>
      <vt:lpstr>PowerPoint Presentation</vt:lpstr>
      <vt:lpstr>PowerPoint Presentation</vt:lpstr>
      <vt:lpstr>PowerPoint Presentation</vt:lpstr>
      <vt:lpstr>Restorative Justice</vt:lpstr>
      <vt:lpstr>People Pace Place</vt:lpstr>
      <vt:lpstr>Honesty Genuine Truthful</vt:lpstr>
      <vt:lpstr>You can’t support and Oppose at the same time</vt:lpstr>
      <vt:lpstr>Love Hope Healing Support</vt:lpstr>
      <vt:lpstr>Defend Question Weaken Reduce</vt:lpstr>
      <vt:lpstr>Love Hope Healing Support</vt:lpstr>
      <vt:lpstr>Meeting people Listening to their story  Justice</vt:lpstr>
      <vt:lpstr>40% to legal fees</vt:lpstr>
      <vt:lpstr>Is there a better way?</vt:lpstr>
      <vt:lpstr>Restorative Justice</vt:lpstr>
      <vt:lpstr>Direct personal response Counselling and Psychological care Compensation</vt:lpstr>
      <vt:lpstr>Truth and Justice  A compassionate Response</vt:lpstr>
      <vt:lpstr>PowerPoint Presentation</vt:lpstr>
      <vt:lpstr>Person centered Flexible  Working together</vt:lpstr>
      <vt:lpstr>What did you think when you realised what had happened? What impact has the incident had on you and on others? What was the hardest thing for you? What do you think needs to happen to make things better?</vt:lpstr>
      <vt:lpstr>It’s not about money  It’s having the right agenda That the person can select from</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246</cp:revision>
  <dcterms:created xsi:type="dcterms:W3CDTF">2011-12-09T20:21:14Z</dcterms:created>
  <dcterms:modified xsi:type="dcterms:W3CDTF">2018-11-13T14:46:49Z</dcterms:modified>
</cp:coreProperties>
</file>