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313" r:id="rId3"/>
    <p:sldId id="365" r:id="rId4"/>
    <p:sldId id="412" r:id="rId5"/>
    <p:sldId id="383" r:id="rId6"/>
    <p:sldId id="384" r:id="rId7"/>
    <p:sldId id="463" r:id="rId8"/>
    <p:sldId id="464" r:id="rId9"/>
    <p:sldId id="465" r:id="rId10"/>
    <p:sldId id="466" r:id="rId11"/>
    <p:sldId id="417" r:id="rId12"/>
    <p:sldId id="416" r:id="rId13"/>
    <p:sldId id="418" r:id="rId14"/>
    <p:sldId id="419" r:id="rId15"/>
    <p:sldId id="421" r:id="rId16"/>
    <p:sldId id="422" r:id="rId17"/>
    <p:sldId id="423" r:id="rId18"/>
    <p:sldId id="428" r:id="rId19"/>
    <p:sldId id="429" r:id="rId20"/>
    <p:sldId id="424" r:id="rId21"/>
    <p:sldId id="425" r:id="rId22"/>
    <p:sldId id="426" r:id="rId23"/>
    <p:sldId id="427" r:id="rId24"/>
    <p:sldId id="455" r:id="rId25"/>
    <p:sldId id="386" r:id="rId26"/>
    <p:sldId id="431" r:id="rId27"/>
    <p:sldId id="433" r:id="rId28"/>
    <p:sldId id="434" r:id="rId29"/>
    <p:sldId id="435" r:id="rId30"/>
    <p:sldId id="436" r:id="rId31"/>
    <p:sldId id="437" r:id="rId32"/>
    <p:sldId id="438" r:id="rId33"/>
    <p:sldId id="439" r:id="rId34"/>
    <p:sldId id="456" r:id="rId35"/>
    <p:sldId id="453" r:id="rId36"/>
    <p:sldId id="457" r:id="rId37"/>
    <p:sldId id="458" r:id="rId38"/>
    <p:sldId id="459" r:id="rId39"/>
    <p:sldId id="460" r:id="rId40"/>
    <p:sldId id="461" r:id="rId41"/>
    <p:sldId id="445" r:id="rId42"/>
    <p:sldId id="441" r:id="rId43"/>
    <p:sldId id="442" r:id="rId44"/>
    <p:sldId id="443" r:id="rId45"/>
    <p:sldId id="444" r:id="rId46"/>
    <p:sldId id="392" r:id="rId47"/>
    <p:sldId id="451" r:id="rId48"/>
    <p:sldId id="447" r:id="rId49"/>
    <p:sldId id="462" r:id="rId50"/>
    <p:sldId id="467" r:id="rId51"/>
    <p:sldId id="448" r:id="rId52"/>
    <p:sldId id="449" r:id="rId53"/>
    <p:sldId id="450" r:id="rId54"/>
    <p:sldId id="39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39" autoAdjust="0"/>
    <p:restoredTop sz="94674"/>
  </p:normalViewPr>
  <p:slideViewPr>
    <p:cSldViewPr snapToObjects="1" showGuides="1">
      <p:cViewPr varScale="1">
        <p:scale>
          <a:sx n="69" d="100"/>
          <a:sy n="69" d="100"/>
        </p:scale>
        <p:origin x="-1182" y="-9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2/16/2018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dirty="0"/>
          </a:p>
        </p:txBody>
      </p:sp>
    </p:spTree>
    <p:extLst>
      <p:ext uri="{BB962C8B-B14F-4D97-AF65-F5344CB8AC3E}">
        <p14:creationId xmlns:p14="http://schemas.microsoft.com/office/powerpoint/2010/main" val="1368471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11</a:t>
            </a:fld>
            <a:endParaRPr lang="en-GB" dirty="0"/>
          </a:p>
        </p:txBody>
      </p:sp>
    </p:spTree>
    <p:extLst>
      <p:ext uri="{BB962C8B-B14F-4D97-AF65-F5344CB8AC3E}">
        <p14:creationId xmlns:p14="http://schemas.microsoft.com/office/powerpoint/2010/main" val="99058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14</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15</a:t>
            </a:fld>
            <a:endParaRPr lang="en-IE" dirty="0"/>
          </a:p>
        </p:txBody>
      </p:sp>
    </p:spTree>
    <p:extLst>
      <p:ext uri="{BB962C8B-B14F-4D97-AF65-F5344CB8AC3E}">
        <p14:creationId xmlns:p14="http://schemas.microsoft.com/office/powerpoint/2010/main" val="112973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16</a:t>
            </a:fld>
            <a:endParaRPr lang="en-IE" dirty="0"/>
          </a:p>
        </p:txBody>
      </p:sp>
    </p:spTree>
    <p:extLst>
      <p:ext uri="{BB962C8B-B14F-4D97-AF65-F5344CB8AC3E}">
        <p14:creationId xmlns:p14="http://schemas.microsoft.com/office/powerpoint/2010/main" val="85485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dirty="0"/>
          </a:p>
        </p:txBody>
      </p:sp>
    </p:spTree>
    <p:extLst>
      <p:ext uri="{BB962C8B-B14F-4D97-AF65-F5344CB8AC3E}">
        <p14:creationId xmlns:p14="http://schemas.microsoft.com/office/powerpoint/2010/main" val="182072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24</a:t>
            </a:fld>
            <a:endParaRPr lang="en-GB" dirty="0"/>
          </a:p>
        </p:txBody>
      </p:sp>
    </p:spTree>
    <p:extLst>
      <p:ext uri="{BB962C8B-B14F-4D97-AF65-F5344CB8AC3E}">
        <p14:creationId xmlns:p14="http://schemas.microsoft.com/office/powerpoint/2010/main" val="2794464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27</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28</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29</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30</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31</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32</a:t>
            </a:fld>
            <a:endParaRPr lang="en-GB" dirty="0"/>
          </a:p>
        </p:txBody>
      </p:sp>
    </p:spTree>
    <p:extLst>
      <p:ext uri="{BB962C8B-B14F-4D97-AF65-F5344CB8AC3E}">
        <p14:creationId xmlns:p14="http://schemas.microsoft.com/office/powerpoint/2010/main" val="64017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3869B18-4382-4193-8CE6-CC1B8F54F69A}" type="slidenum">
              <a:rPr lang="en-IE" smtClean="0"/>
              <a:t>35</a:t>
            </a:fld>
            <a:endParaRPr lang="en-IE" dirty="0"/>
          </a:p>
        </p:txBody>
      </p:sp>
    </p:spTree>
    <p:extLst>
      <p:ext uri="{BB962C8B-B14F-4D97-AF65-F5344CB8AC3E}">
        <p14:creationId xmlns:p14="http://schemas.microsoft.com/office/powerpoint/2010/main" val="2516503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36</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37</a:t>
            </a:fld>
            <a:endParaRPr lang="en-IE" dirty="0"/>
          </a:p>
        </p:txBody>
      </p:sp>
    </p:spTree>
    <p:extLst>
      <p:ext uri="{BB962C8B-B14F-4D97-AF65-F5344CB8AC3E}">
        <p14:creationId xmlns:p14="http://schemas.microsoft.com/office/powerpoint/2010/main" val="198437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38</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39</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40</a:t>
            </a:fld>
            <a:endParaRPr lang="en-IE" dirty="0"/>
          </a:p>
        </p:txBody>
      </p:sp>
    </p:spTree>
    <p:extLst>
      <p:ext uri="{BB962C8B-B14F-4D97-AF65-F5344CB8AC3E}">
        <p14:creationId xmlns:p14="http://schemas.microsoft.com/office/powerpoint/2010/main" val="998792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41</a:t>
            </a:fld>
            <a:endParaRPr lang="en-GB" dirty="0"/>
          </a:p>
        </p:txBody>
      </p:sp>
    </p:spTree>
    <p:extLst>
      <p:ext uri="{BB962C8B-B14F-4D97-AF65-F5344CB8AC3E}">
        <p14:creationId xmlns:p14="http://schemas.microsoft.com/office/powerpoint/2010/main" val="993947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47</a:t>
            </a:fld>
            <a:endParaRPr lang="en-GB" dirty="0"/>
          </a:p>
        </p:txBody>
      </p:sp>
    </p:spTree>
    <p:extLst>
      <p:ext uri="{BB962C8B-B14F-4D97-AF65-F5344CB8AC3E}">
        <p14:creationId xmlns:p14="http://schemas.microsoft.com/office/powerpoint/2010/main" val="1301646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51</a:t>
            </a:fld>
            <a:endParaRPr lang="en-GB" dirty="0"/>
          </a:p>
        </p:txBody>
      </p:sp>
    </p:spTree>
    <p:extLst>
      <p:ext uri="{BB962C8B-B14F-4D97-AF65-F5344CB8AC3E}">
        <p14:creationId xmlns:p14="http://schemas.microsoft.com/office/powerpoint/2010/main" val="405034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52</a:t>
            </a:fld>
            <a:endParaRPr lang="en-GB" dirty="0"/>
          </a:p>
        </p:txBody>
      </p:sp>
    </p:spTree>
    <p:extLst>
      <p:ext uri="{BB962C8B-B14F-4D97-AF65-F5344CB8AC3E}">
        <p14:creationId xmlns:p14="http://schemas.microsoft.com/office/powerpoint/2010/main" val="540464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53</a:t>
            </a:fld>
            <a:endParaRPr lang="en-GB" dirty="0"/>
          </a:p>
        </p:txBody>
      </p:sp>
    </p:spTree>
    <p:extLst>
      <p:ext uri="{BB962C8B-B14F-4D97-AF65-F5344CB8AC3E}">
        <p14:creationId xmlns:p14="http://schemas.microsoft.com/office/powerpoint/2010/main" val="1843718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25571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8</a:t>
            </a:fld>
            <a:endParaRPr lang="en-GB" dirty="0"/>
          </a:p>
        </p:txBody>
      </p:sp>
    </p:spTree>
    <p:extLst>
      <p:ext uri="{BB962C8B-B14F-4D97-AF65-F5344CB8AC3E}">
        <p14:creationId xmlns:p14="http://schemas.microsoft.com/office/powerpoint/2010/main" val="231260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dirty="0"/>
          </a:p>
        </p:txBody>
      </p:sp>
    </p:spTree>
    <p:extLst>
      <p:ext uri="{BB962C8B-B14F-4D97-AF65-F5344CB8AC3E}">
        <p14:creationId xmlns:p14="http://schemas.microsoft.com/office/powerpoint/2010/main" val="322499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feguarding.ie/index.php/guidance-by-rol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a:solidFill>
                  <a:srgbClr val="0B5323"/>
                </a:solidFill>
              </a:rPr>
              <a:t>Leaders  Training</a:t>
            </a:r>
          </a:p>
          <a:p>
            <a:r>
              <a:rPr lang="en-US" sz="3200" b="1" dirty="0">
                <a:solidFill>
                  <a:srgbClr val="0B5323"/>
                </a:solidFill>
              </a:rPr>
              <a:t>21st  February 2018</a:t>
            </a:r>
          </a:p>
        </p:txBody>
      </p:sp>
      <p:sp>
        <p:nvSpPr>
          <p:cNvPr id="3" name="Subtitle 2">
            <a:extLst>
              <a:ext uri="{FF2B5EF4-FFF2-40B4-BE49-F238E27FC236}">
                <a16:creationId xmlns="" xmlns:a16="http://schemas.microsoft.com/office/drawing/2014/main" id="{1EAA0C4A-665B-2145-B320-0E2E1254A34E}"/>
              </a:ext>
            </a:extLst>
          </p:cNvPr>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404664"/>
            <a:ext cx="2012474" cy="584775"/>
          </a:xfrm>
          <a:prstGeom prst="rect">
            <a:avLst/>
          </a:prstGeom>
          <a:noFill/>
        </p:spPr>
        <p:txBody>
          <a:bodyPr wrap="none" rtlCol="0">
            <a:spAutoFit/>
          </a:bodyPr>
          <a:lstStyle/>
          <a:p>
            <a:r>
              <a:rPr lang="en-US" sz="3200" b="1" dirty="0">
                <a:solidFill>
                  <a:schemeClr val="tx1">
                    <a:lumMod val="95000"/>
                    <a:lumOff val="5000"/>
                  </a:schemeClr>
                </a:solidFill>
              </a:rPr>
              <a:t>Challenges</a:t>
            </a:r>
          </a:p>
        </p:txBody>
      </p:sp>
      <p:sp>
        <p:nvSpPr>
          <p:cNvPr id="3" name="TextBox 2"/>
          <p:cNvSpPr txBox="1"/>
          <p:nvPr/>
        </p:nvSpPr>
        <p:spPr>
          <a:xfrm>
            <a:off x="251520" y="1700808"/>
            <a:ext cx="6118150" cy="1815882"/>
          </a:xfrm>
          <a:prstGeom prst="rect">
            <a:avLst/>
          </a:prstGeom>
          <a:noFill/>
        </p:spPr>
        <p:txBody>
          <a:bodyPr wrap="none" rtlCol="0">
            <a:spAutoFit/>
          </a:bodyPr>
          <a:lstStyle/>
          <a:p>
            <a:pPr marL="457200" indent="-457200">
              <a:buFont typeface="Arial" pitchFamily="34" charset="0"/>
              <a:buChar char="•"/>
            </a:pPr>
            <a:r>
              <a:rPr lang="en-US" sz="2800" dirty="0">
                <a:solidFill>
                  <a:schemeClr val="tx1">
                    <a:lumMod val="95000"/>
                    <a:lumOff val="5000"/>
                  </a:schemeClr>
                </a:solidFill>
              </a:rPr>
              <a:t>How is it </a:t>
            </a:r>
            <a:r>
              <a:rPr lang="en-US" sz="2800" dirty="0" smtClean="0">
                <a:solidFill>
                  <a:schemeClr val="tx1">
                    <a:lumMod val="95000"/>
                    <a:lumOff val="5000"/>
                  </a:schemeClr>
                </a:solidFill>
              </a:rPr>
              <a:t>resourced?</a:t>
            </a:r>
            <a:endParaRPr lang="en-US" sz="2800" dirty="0">
              <a:solidFill>
                <a:schemeClr val="tx1">
                  <a:lumMod val="95000"/>
                  <a:lumOff val="5000"/>
                </a:schemeClr>
              </a:solidFill>
            </a:endParaRPr>
          </a:p>
          <a:p>
            <a:pPr marL="457200" indent="-457200">
              <a:buFont typeface="Arial" pitchFamily="34" charset="0"/>
              <a:buChar char="•"/>
            </a:pPr>
            <a:r>
              <a:rPr lang="en-US" sz="2800" dirty="0">
                <a:solidFill>
                  <a:schemeClr val="tx1">
                    <a:lumMod val="95000"/>
                    <a:lumOff val="5000"/>
                  </a:schemeClr>
                </a:solidFill>
              </a:rPr>
              <a:t>How is confidentiality </a:t>
            </a:r>
            <a:r>
              <a:rPr lang="en-US" sz="2800" dirty="0" smtClean="0">
                <a:solidFill>
                  <a:schemeClr val="tx1">
                    <a:lumMod val="95000"/>
                    <a:lumOff val="5000"/>
                  </a:schemeClr>
                </a:solidFill>
              </a:rPr>
              <a:t>maintained?</a:t>
            </a:r>
            <a:endParaRPr lang="en-US" sz="2800" dirty="0">
              <a:solidFill>
                <a:schemeClr val="tx1">
                  <a:lumMod val="95000"/>
                  <a:lumOff val="5000"/>
                </a:schemeClr>
              </a:solidFill>
            </a:endParaRPr>
          </a:p>
          <a:p>
            <a:pPr marL="457200" indent="-457200">
              <a:buFont typeface="Arial" pitchFamily="34" charset="0"/>
              <a:buChar char="•"/>
            </a:pPr>
            <a:r>
              <a:rPr lang="en-US" sz="2800" dirty="0">
                <a:solidFill>
                  <a:schemeClr val="tx1">
                    <a:lumMod val="95000"/>
                    <a:lumOff val="5000"/>
                  </a:schemeClr>
                </a:solidFill>
              </a:rPr>
              <a:t>Difficulty in </a:t>
            </a:r>
            <a:r>
              <a:rPr lang="en-US" sz="2800" dirty="0" smtClean="0">
                <a:solidFill>
                  <a:schemeClr val="tx1">
                    <a:lumMod val="95000"/>
                    <a:lumOff val="5000"/>
                  </a:schemeClr>
                </a:solidFill>
              </a:rPr>
              <a:t>trust?</a:t>
            </a:r>
            <a:endParaRPr lang="en-US" sz="2800" dirty="0">
              <a:solidFill>
                <a:schemeClr val="tx1">
                  <a:lumMod val="95000"/>
                  <a:lumOff val="5000"/>
                </a:schemeClr>
              </a:solidFill>
            </a:endParaRPr>
          </a:p>
          <a:p>
            <a:pPr marL="457200" indent="-457200">
              <a:buFont typeface="Arial" pitchFamily="34" charset="0"/>
              <a:buChar char="•"/>
            </a:pPr>
            <a:r>
              <a:rPr lang="en-US" sz="2800" dirty="0">
                <a:solidFill>
                  <a:schemeClr val="tx1">
                    <a:lumMod val="95000"/>
                    <a:lumOff val="5000"/>
                  </a:schemeClr>
                </a:solidFill>
              </a:rPr>
              <a:t>How are objectives set and </a:t>
            </a:r>
            <a:r>
              <a:rPr lang="en-US" sz="2800" dirty="0" smtClean="0">
                <a:solidFill>
                  <a:schemeClr val="tx1">
                    <a:lumMod val="95000"/>
                    <a:lumOff val="5000"/>
                  </a:schemeClr>
                </a:solidFill>
              </a:rPr>
              <a:t>achieved?</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381397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Bullet Point 1 and 4- Upholding the Standards and ensuring the safeguarding Structure is in place</a:t>
            </a:r>
          </a:p>
        </p:txBody>
      </p:sp>
    </p:spTree>
    <p:extLst>
      <p:ext uri="{BB962C8B-B14F-4D97-AF65-F5344CB8AC3E}">
        <p14:creationId xmlns:p14="http://schemas.microsoft.com/office/powerpoint/2010/main" val="50604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3231654"/>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dirty="0"/>
              <a:t>Any work or service undertaken by Church Personnel with children, which is under the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149" y="404664"/>
            <a:ext cx="6434197" cy="584775"/>
          </a:xfrm>
          <a:prstGeom prst="rect">
            <a:avLst/>
          </a:prstGeom>
          <a:noFill/>
        </p:spPr>
        <p:txBody>
          <a:bodyPr wrap="none" rtlCol="0">
            <a:spAutoFit/>
          </a:bodyPr>
          <a:lstStyle/>
          <a:p>
            <a:r>
              <a:rPr lang="en-US" sz="3200" dirty="0">
                <a:solidFill>
                  <a:srgbClr val="0B5323"/>
                </a:solidFill>
              </a:rPr>
              <a:t>Church Authority-Procedures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342900" lvl="0" indent="-342900">
              <a:buFont typeface="Arial" panose="020B0604020202020204" pitchFamily="34" charset="0"/>
              <a:buChar char="•"/>
            </a:pPr>
            <a:r>
              <a:rPr lang="en-IE" sz="2400" dirty="0"/>
              <a:t>Access to all procedures relevant to Church body you can see the full list here </a:t>
            </a:r>
            <a:r>
              <a:rPr lang="en-IE" sz="2400" dirty="0">
                <a:hlinkClick r:id="rId3"/>
              </a:rPr>
              <a:t>https://www.safeguarding.ie/index.php/guidance-by-roles</a:t>
            </a:r>
            <a:r>
              <a:rPr lang="en-IE" sz="2400" dirty="0"/>
              <a:t> </a:t>
            </a:r>
          </a:p>
          <a:p>
            <a:pPr marL="342900" lvl="0" indent="-342900">
              <a:buFont typeface="Arial" panose="020B0604020202020204" pitchFamily="34" charset="0"/>
              <a:buChar char="•"/>
            </a:pPr>
            <a:r>
              <a:rPr lang="en-IE" sz="2400" dirty="0"/>
              <a:t>In particular: </a:t>
            </a:r>
          </a:p>
          <a:p>
            <a:pPr marL="800100" lvl="1" indent="-342900">
              <a:buFont typeface="Arial" panose="020B0604020202020204" pitchFamily="34" charset="0"/>
              <a:buChar char="•"/>
            </a:pPr>
            <a:r>
              <a:rPr lang="en-IE" sz="2400" dirty="0"/>
              <a:t>Three year safeguarding plan (for those in Categories 1 and 2) (7.2A) this includes</a:t>
            </a:r>
          </a:p>
          <a:p>
            <a:pPr marL="1257300" lvl="2" indent="-342900">
              <a:buFont typeface="Arial" panose="020B0604020202020204" pitchFamily="34" charset="0"/>
              <a:buChar char="•"/>
            </a:pPr>
            <a:r>
              <a:rPr lang="en-IE" sz="2400" dirty="0"/>
              <a:t>Training Plan (5.2B)</a:t>
            </a:r>
          </a:p>
          <a:p>
            <a:pPr marL="1257300" lvl="2" indent="-342900">
              <a:buFont typeface="Arial" panose="020B0604020202020204" pitchFamily="34" charset="0"/>
              <a:buChar char="•"/>
            </a:pPr>
            <a:r>
              <a:rPr lang="en-IE" sz="2400" dirty="0"/>
              <a:t>Communications Plan (6.1A)</a:t>
            </a:r>
          </a:p>
          <a:p>
            <a:pPr marL="800100" lvl="1" indent="-342900">
              <a:buFont typeface="Arial" panose="020B0604020202020204" pitchFamily="34" charset="0"/>
              <a:buChar char="•"/>
            </a:pPr>
            <a:r>
              <a:rPr lang="en-IE" sz="2400" dirty="0"/>
              <a:t>Procedure for annual report to Church Authority (7.1D)</a:t>
            </a:r>
          </a:p>
          <a:p>
            <a:pPr marL="800100" lvl="1" indent="-342900">
              <a:buFont typeface="Arial" panose="020B0604020202020204" pitchFamily="34" charset="0"/>
              <a:buChar char="•"/>
            </a:pPr>
            <a:r>
              <a:rPr lang="en-IE" sz="2400" dirty="0"/>
              <a:t>Notification letter to NBSCCCI (7.1 Template 4 or 5)</a:t>
            </a:r>
          </a:p>
          <a:p>
            <a:pPr marL="800100" lvl="1" indent="-342900">
              <a:buFont typeface="Arial" panose="020B0604020202020204" pitchFamily="34" charset="0"/>
              <a:buChar char="•"/>
            </a:pPr>
            <a:r>
              <a:rPr lang="en-IE" sz="2400" dirty="0"/>
              <a:t>List of all clerics/religious ministering outside of the Church body (1.10A)</a:t>
            </a:r>
          </a:p>
          <a:p>
            <a:pPr marL="800100" lvl="1" indent="-342900">
              <a:buFont typeface="Arial" panose="020B0604020202020204" pitchFamily="34" charset="0"/>
              <a:buChar char="•"/>
            </a:pPr>
            <a:r>
              <a:rPr lang="en-IE" sz="2400" dirty="0"/>
              <a:t>Procedure for Information Sharing (2.3A)</a:t>
            </a:r>
          </a:p>
          <a:p>
            <a:pPr marL="800100" lvl="1" indent="-342900">
              <a:buFont typeface="Arial" panose="020B0604020202020204" pitchFamily="34" charset="0"/>
              <a:buChar char="•"/>
            </a:pPr>
            <a:r>
              <a:rPr lang="en-IE" sz="2400" dirty="0"/>
              <a:t>Procedures to support complainant (3.1A, 3.2B, 3.3A)</a:t>
            </a:r>
          </a:p>
        </p:txBody>
      </p:sp>
    </p:spTree>
    <p:extLst>
      <p:ext uri="{BB962C8B-B14F-4D97-AF65-F5344CB8AC3E}">
        <p14:creationId xmlns:p14="http://schemas.microsoft.com/office/powerpoint/2010/main" val="120765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527171" cy="584775"/>
          </a:xfrm>
          <a:prstGeom prst="rect">
            <a:avLst/>
          </a:prstGeom>
          <a:noFill/>
        </p:spPr>
        <p:txBody>
          <a:bodyPr wrap="none" rtlCol="0">
            <a:spAutoFit/>
          </a:bodyPr>
          <a:lstStyle/>
          <a:p>
            <a:r>
              <a:rPr lang="en-US" sz="3200" dirty="0">
                <a:solidFill>
                  <a:srgbClr val="0B5323"/>
                </a:solidFill>
              </a:rPr>
              <a:t>Church Authority- 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800100" lvl="1" indent="-342900">
              <a:buFont typeface="Arial" panose="020B0604020202020204" pitchFamily="34" charset="0"/>
              <a:buChar char="•"/>
            </a:pPr>
            <a:r>
              <a:rPr lang="en-IE" sz="2400" dirty="0"/>
              <a:t>Procedure for Informing Respondent (4.2A)</a:t>
            </a:r>
          </a:p>
          <a:p>
            <a:pPr marL="800100" lvl="1" indent="-342900">
              <a:buFont typeface="Arial" panose="020B0604020202020204" pitchFamily="34" charset="0"/>
              <a:buChar char="•"/>
            </a:pPr>
            <a:r>
              <a:rPr lang="en-IE" sz="2400" dirty="0"/>
              <a:t>Conducting a risk assessment to produce interim management plan (4.2B)</a:t>
            </a:r>
          </a:p>
          <a:p>
            <a:pPr marL="800100" lvl="1" indent="-342900">
              <a:buFont typeface="Arial" panose="020B0604020202020204" pitchFamily="34" charset="0"/>
              <a:buChar char="•"/>
            </a:pPr>
            <a:r>
              <a:rPr lang="en-IE" sz="2400" dirty="0"/>
              <a:t>Canonical Processes (4.2C, 4.3A, 4.3B, 4.3C, 4.3D, 4.3E, 4.4A, 4.4C)</a:t>
            </a:r>
          </a:p>
          <a:p>
            <a:pPr marL="800100" lvl="1" indent="-342900">
              <a:buFont typeface="Arial" panose="020B0604020202020204" pitchFamily="34" charset="0"/>
              <a:buChar char="•"/>
            </a:pPr>
            <a:r>
              <a:rPr lang="en-IE" sz="2400" dirty="0"/>
              <a:t>Procedure for clinical risk assessment (4.4B)</a:t>
            </a:r>
          </a:p>
          <a:p>
            <a:pPr marL="800100" lvl="1" indent="-342900">
              <a:buFont typeface="Arial" panose="020B0604020202020204" pitchFamily="34" charset="0"/>
              <a:buChar char="•"/>
            </a:pPr>
            <a:r>
              <a:rPr lang="en-IE" sz="2400" dirty="0"/>
              <a:t>Procedure for accessing support (5.6A)</a:t>
            </a:r>
          </a:p>
          <a:p>
            <a:pPr marL="800100" lvl="1" indent="-342900">
              <a:buFont typeface="Arial" panose="020B0604020202020204" pitchFamily="34" charset="0"/>
              <a:buChar char="•"/>
            </a:pPr>
            <a:r>
              <a:rPr lang="en-IE" sz="2400" b="1" dirty="0"/>
              <a:t>List of Mandated Persons (2.1L)</a:t>
            </a:r>
          </a:p>
          <a:p>
            <a:pPr marL="800100" lvl="1" indent="-342900">
              <a:buFont typeface="Arial" panose="020B0604020202020204" pitchFamily="34" charset="0"/>
              <a:buChar char="•"/>
            </a:pPr>
            <a:r>
              <a:rPr lang="en-IE" sz="2400" b="1" dirty="0"/>
              <a:t>Child Safeguarding Statement (For those who have ministry with children) (6.1D)</a:t>
            </a:r>
          </a:p>
          <a:p>
            <a:pPr marL="800100" lvl="1" indent="-342900">
              <a:buFont typeface="Arial" panose="020B0604020202020204" pitchFamily="34" charset="0"/>
              <a:buChar char="•"/>
            </a:pPr>
            <a:r>
              <a:rPr lang="en-IE" sz="2400" b="1" dirty="0"/>
              <a:t>Reporting Procedure (2.1A)</a:t>
            </a:r>
          </a:p>
          <a:p>
            <a:pPr marL="800100" lvl="1" indent="-342900">
              <a:buFont typeface="Arial" panose="020B0604020202020204" pitchFamily="34" charset="0"/>
              <a:buChar char="•"/>
            </a:pPr>
            <a:r>
              <a:rPr lang="en-IE" sz="2400" b="1" dirty="0"/>
              <a:t>Visiting Clergy/religious procedure (1.1C)</a:t>
            </a:r>
          </a:p>
          <a:p>
            <a:pPr lvl="1"/>
            <a:endParaRPr lang="en-IE" sz="2400" b="1" dirty="0"/>
          </a:p>
        </p:txBody>
      </p:sp>
    </p:spTree>
    <p:extLst>
      <p:ext uri="{BB962C8B-B14F-4D97-AF65-F5344CB8AC3E}">
        <p14:creationId xmlns:p14="http://schemas.microsoft.com/office/powerpoint/2010/main" val="158776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Visiting Clerics and Religious-Procedure</a:t>
            </a:r>
          </a:p>
          <a:p>
            <a:pPr algn="ctr"/>
            <a:r>
              <a:rPr lang="en-US" sz="3200" b="1" dirty="0">
                <a:solidFill>
                  <a:srgbClr val="0B5323"/>
                </a:solidFill>
              </a:rPr>
              <a:t>Teresa</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82667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which requires approval of ministry forms to be completed</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
        <p:nvSpPr>
          <p:cNvPr id="3" name="TextBox 2"/>
          <p:cNvSpPr txBox="1"/>
          <p:nvPr/>
        </p:nvSpPr>
        <p:spPr>
          <a:xfrm>
            <a:off x="774653" y="332656"/>
            <a:ext cx="7640233" cy="584775"/>
          </a:xfrm>
          <a:prstGeom prst="rect">
            <a:avLst/>
          </a:prstGeom>
          <a:noFill/>
        </p:spPr>
        <p:txBody>
          <a:bodyPr wrap="none" rtlCol="0">
            <a:spAutoFit/>
          </a:bodyPr>
          <a:lstStyle/>
          <a:p>
            <a:r>
              <a:rPr lang="en-US" sz="3200" dirty="0">
                <a:solidFill>
                  <a:srgbClr val="0B5323"/>
                </a:solidFill>
              </a:rPr>
              <a:t>Visiting Clerics/Religious from within Ireland</a:t>
            </a:r>
          </a:p>
        </p:txBody>
      </p:sp>
    </p:spTree>
    <p:extLst>
      <p:ext uri="{BB962C8B-B14F-4D97-AF65-F5344CB8AC3E}">
        <p14:creationId xmlns:p14="http://schemas.microsoft.com/office/powerpoint/2010/main" val="88352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8107499" cy="584775"/>
          </a:xfrm>
          <a:prstGeom prst="rect">
            <a:avLst/>
          </a:prstGeom>
          <a:solidFill>
            <a:schemeClr val="bg1"/>
          </a:solidFill>
        </p:spPr>
        <p:txBody>
          <a:bodyPr wrap="square" rtlCol="0">
            <a:spAutoFit/>
          </a:bodyPr>
          <a:lstStyle/>
          <a:p>
            <a:pPr algn="ctr"/>
            <a:r>
              <a:rPr lang="en-US" sz="3200" dirty="0">
                <a:solidFill>
                  <a:srgbClr val="0B5323"/>
                </a:solidFill>
              </a:rPr>
              <a:t>Visiting Clerics from outside Ireland</a:t>
            </a:r>
          </a:p>
        </p:txBody>
      </p:sp>
      <p:sp>
        <p:nvSpPr>
          <p:cNvPr id="6" name="TextBox 5">
            <a:extLst>
              <a:ext uri="{FF2B5EF4-FFF2-40B4-BE49-F238E27FC236}">
                <a16:creationId xmlns="" xmlns:a16="http://schemas.microsoft.com/office/drawing/2014/main" id="{AE0D97C0-5689-A748-8BB3-C748817888E0}"/>
              </a:ext>
            </a:extLst>
          </p:cNvPr>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 if possible</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and approval of ministry.</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Tree>
    <p:extLst>
      <p:ext uri="{BB962C8B-B14F-4D97-AF65-F5344CB8AC3E}">
        <p14:creationId xmlns:p14="http://schemas.microsoft.com/office/powerpoint/2010/main" val="8552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Introductions and Prayer</a:t>
            </a:r>
          </a:p>
          <a:p>
            <a:endParaRPr lang="en-US" sz="3200" b="1" dirty="0">
              <a:solidFill>
                <a:srgbClr val="0B5323"/>
              </a:solidFill>
            </a:endParaRPr>
          </a:p>
          <a:p>
            <a:r>
              <a:rPr lang="en-US" sz="3200" b="1" dirty="0">
                <a:solidFill>
                  <a:srgbClr val="0B5323"/>
                </a:solidFill>
              </a:rPr>
              <a:t>Teresa Devlin</a:t>
            </a: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784976" cy="5293757"/>
          </a:xfrm>
          <a:prstGeom prst="rect">
            <a:avLst/>
          </a:prstGeom>
          <a:noFill/>
        </p:spPr>
        <p:txBody>
          <a:bodyPr wrap="square" rtlCol="0">
            <a:spAutoFit/>
          </a:bodyPr>
          <a:lstStyle/>
          <a:p>
            <a:r>
              <a:rPr lang="en-IE" sz="2000" dirty="0"/>
              <a:t>Prior to visit,  where there is an intention to engage in public ministry, all visiting clerics must write seeking permission of the Church authority, giving details about the duration of the visit, the type of ministry and the location of ministry being considered. The contact details of the Church authority of the visiting priest must be provided in advance;</a:t>
            </a:r>
          </a:p>
          <a:p>
            <a:endParaRPr lang="en-IE" sz="2000" dirty="0"/>
          </a:p>
          <a:p>
            <a:r>
              <a:rPr lang="en-IE" sz="2000" dirty="0"/>
              <a:t>Upon receipt of a request from visiting clerics to carry out ministry, the Church authority must acknowledge the same, and then make a request in writing to the visitor (1.1C Template 1) for a celebret or confirmation of good standing (1.1C Template 3), signed by their Church authority;</a:t>
            </a:r>
          </a:p>
          <a:p>
            <a:endParaRPr lang="en-IE" sz="2000" dirty="0"/>
          </a:p>
          <a:p>
            <a:r>
              <a:rPr lang="en-IE" sz="2000" dirty="0"/>
              <a:t>The visiting cleric must be asked to complete a declaration of good standing form (1.1C Template 2);</a:t>
            </a:r>
          </a:p>
          <a:p>
            <a:endParaRPr lang="en-IE" sz="2000" dirty="0"/>
          </a:p>
          <a:p>
            <a:r>
              <a:rPr lang="en-IE" sz="2000" dirty="0"/>
              <a:t>A vetting check must be carried out through the Garda National Vetting Bureau/Access NI (Guidance 1.1B);</a:t>
            </a:r>
          </a:p>
          <a:p>
            <a:endParaRPr lang="en-IE" dirty="0"/>
          </a:p>
        </p:txBody>
      </p:sp>
      <p:sp>
        <p:nvSpPr>
          <p:cNvPr id="3" name="TextBox 2"/>
          <p:cNvSpPr txBox="1"/>
          <p:nvPr/>
        </p:nvSpPr>
        <p:spPr>
          <a:xfrm>
            <a:off x="2411760" y="332656"/>
            <a:ext cx="4829527" cy="584775"/>
          </a:xfrm>
          <a:prstGeom prst="rect">
            <a:avLst/>
          </a:prstGeom>
          <a:noFill/>
        </p:spPr>
        <p:txBody>
          <a:bodyPr wrap="none" rtlCol="0">
            <a:spAutoFit/>
          </a:bodyPr>
          <a:lstStyle/>
          <a:p>
            <a:r>
              <a:rPr lang="en-US" sz="3200" dirty="0">
                <a:solidFill>
                  <a:srgbClr val="0B5323"/>
                </a:solidFill>
              </a:rPr>
              <a:t>Clerics from Outside Ireland</a:t>
            </a:r>
          </a:p>
        </p:txBody>
      </p:sp>
    </p:spTree>
    <p:extLst>
      <p:ext uri="{BB962C8B-B14F-4D97-AF65-F5344CB8AC3E}">
        <p14:creationId xmlns:p14="http://schemas.microsoft.com/office/powerpoint/2010/main" val="113883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424936" cy="3477875"/>
          </a:xfrm>
          <a:prstGeom prst="rect">
            <a:avLst/>
          </a:prstGeom>
        </p:spPr>
        <p:txBody>
          <a:bodyPr wrap="square">
            <a:spAutoFit/>
          </a:bodyPr>
          <a:lstStyle/>
          <a:p>
            <a:r>
              <a:rPr lang="en-IE" sz="2000" dirty="0"/>
              <a:t>If the Church authority is satisfied that there are no concerns about the visiting cleric, permission should be given in writing to the visitor, outlining the specified ministry, including its duration and location (1.1C Template 4);</a:t>
            </a:r>
          </a:p>
          <a:p>
            <a:endParaRPr lang="en-IE" sz="2000" dirty="0"/>
          </a:p>
          <a:p>
            <a:r>
              <a:rPr lang="en-IE" sz="2000" dirty="0"/>
              <a:t>A copy of this permission (1.1C Template 4) should be forwarded to the parish priest or local superior of the visitor, and also to the parish priest or local superior of the location of the ministry outlined in the letter;</a:t>
            </a:r>
          </a:p>
          <a:p>
            <a:endParaRPr lang="en-IE" sz="2000" dirty="0"/>
          </a:p>
          <a:p>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1763688" y="332656"/>
            <a:ext cx="6079870" cy="584775"/>
          </a:xfrm>
          <a:prstGeom prst="rect">
            <a:avLst/>
          </a:prstGeom>
          <a:noFill/>
        </p:spPr>
        <p:txBody>
          <a:bodyPr wrap="none" rtlCol="0">
            <a:spAutoFit/>
          </a:bodyPr>
          <a:lstStyle/>
          <a:p>
            <a:r>
              <a:rPr lang="en-US" sz="3200" dirty="0">
                <a:solidFill>
                  <a:srgbClr val="0B5323"/>
                </a:solidFill>
              </a:rPr>
              <a:t>Visiting Cleric from  Outside Ireland</a:t>
            </a:r>
          </a:p>
        </p:txBody>
      </p:sp>
    </p:spTree>
    <p:extLst>
      <p:ext uri="{BB962C8B-B14F-4D97-AF65-F5344CB8AC3E}">
        <p14:creationId xmlns:p14="http://schemas.microsoft.com/office/powerpoint/2010/main" val="210104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640960" cy="3847207"/>
          </a:xfrm>
          <a:prstGeom prst="rect">
            <a:avLst/>
          </a:prstGeom>
          <a:noFill/>
        </p:spPr>
        <p:txBody>
          <a:bodyPr wrap="square" rtlCol="0">
            <a:spAutoFit/>
          </a:bodyPr>
          <a:lstStyle/>
          <a:p>
            <a:pPr marL="342900" indent="-342900">
              <a:buFont typeface="Arial" panose="020B0604020202020204" pitchFamily="34" charset="0"/>
              <a:buChar char="•"/>
            </a:pPr>
            <a:r>
              <a:rPr lang="en-IE" sz="2000" dirty="0"/>
              <a:t>Prior to their visit, where there is an intention to engage in public ministry, all visiting religious must write seeking permission of the Church authority, giving details about the duration of the visit, the type of ministry and the location of ministry being considered. Contact details of the Church authority of the visiting religious must be provided in advance</a:t>
            </a:r>
          </a:p>
          <a:p>
            <a:endParaRPr lang="en-IE" sz="2000" dirty="0"/>
          </a:p>
          <a:p>
            <a:pPr marL="342900" indent="-342900">
              <a:buFont typeface="Arial" panose="020B0604020202020204" pitchFamily="34" charset="0"/>
              <a:buChar char="•"/>
            </a:pPr>
            <a:r>
              <a:rPr lang="en-IE" sz="2000" dirty="0"/>
              <a:t>Upon receipt of request from the visiting religious to carry out ministry, the Church authority must acknowledge the same, and then make a request in writing to the visitor (1.1C Template for a confirmation of good standing (1.1C Template 5), signed by their Church authority;</a:t>
            </a:r>
          </a:p>
          <a:p>
            <a:endParaRPr lang="en-IE" sz="2000" dirty="0"/>
          </a:p>
          <a:p>
            <a:endParaRPr lang="en-IE" sz="2400" dirty="0"/>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21266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88840"/>
            <a:ext cx="8784976" cy="3477875"/>
          </a:xfrm>
          <a:prstGeom prst="rect">
            <a:avLst/>
          </a:prstGeom>
          <a:noFill/>
        </p:spPr>
        <p:txBody>
          <a:bodyPr wrap="square" rtlCol="0">
            <a:spAutoFit/>
          </a:bodyPr>
          <a:lstStyle/>
          <a:p>
            <a:pPr marL="285750" indent="-285750">
              <a:buFont typeface="Arial" panose="020B0604020202020204" pitchFamily="34" charset="0"/>
              <a:buChar char="•"/>
            </a:pPr>
            <a:r>
              <a:rPr lang="en-IE" sz="2000" dirty="0"/>
              <a:t>A vetting check must be processed through the Garda National Vetting Bureau/Access NI (Guidance 1.1B);</a:t>
            </a:r>
          </a:p>
          <a:p>
            <a:pPr marL="285750" indent="-285750">
              <a:buFont typeface="Arial" panose="020B0604020202020204" pitchFamily="34" charset="0"/>
              <a:buChar char="•"/>
            </a:pPr>
            <a:r>
              <a:rPr lang="en-IE" sz="2000" dirty="0"/>
              <a:t>If the Church authority is satisfied that there are no concerns about the visiting religious, permission should be given in writing to the visitor, outlining the specified ministry, including its duration and location (1.1C Template 4);</a:t>
            </a:r>
          </a:p>
          <a:p>
            <a:pPr marL="285750" indent="-285750">
              <a:buFont typeface="Arial" panose="020B0604020202020204" pitchFamily="34" charset="0"/>
              <a:buChar char="•"/>
            </a:pPr>
            <a:r>
              <a:rPr lang="en-IE" sz="2000" dirty="0"/>
              <a:t>A copy of this permission (1.1C Template 4) should be forwarded to the parish priest or local superior of the visitor, and also to the parish priest or local superior of the location of the ministry outlined in the letter;</a:t>
            </a:r>
          </a:p>
          <a:p>
            <a:pPr marL="285750" indent="-285750">
              <a:buFont typeface="Arial" panose="020B0604020202020204" pitchFamily="34" charset="0"/>
              <a:buChar char="•"/>
            </a:pPr>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65329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Other Variations</a:t>
            </a:r>
          </a:p>
          <a:p>
            <a:pPr algn="ctr"/>
            <a:endParaRPr lang="en-US" sz="3200" b="1" dirty="0">
              <a:solidFill>
                <a:srgbClr val="0B5323"/>
              </a:solidFill>
            </a:endParaRPr>
          </a:p>
          <a:p>
            <a:pPr algn="ctr"/>
            <a:r>
              <a:rPr lang="en-US" sz="3200" b="1" dirty="0">
                <a:solidFill>
                  <a:srgbClr val="0B5323"/>
                </a:solidFill>
              </a:rPr>
              <a:t>See Handout</a:t>
            </a:r>
          </a:p>
          <a:p>
            <a:pPr algn="ctr"/>
            <a:endParaRPr lang="en-US" sz="3200" b="1" dirty="0">
              <a:solidFill>
                <a:srgbClr val="0B5323"/>
              </a:solidFill>
            </a:endParaRPr>
          </a:p>
        </p:txBody>
      </p:sp>
    </p:spTree>
    <p:extLst>
      <p:ext uri="{BB962C8B-B14F-4D97-AF65-F5344CB8AC3E}">
        <p14:creationId xmlns:p14="http://schemas.microsoft.com/office/powerpoint/2010/main" val="259475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62691"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Break</a:t>
            </a:r>
          </a:p>
        </p:txBody>
      </p:sp>
    </p:spTree>
    <p:extLst>
      <p:ext uri="{BB962C8B-B14F-4D97-AF65-F5344CB8AC3E}">
        <p14:creationId xmlns:p14="http://schemas.microsoft.com/office/powerpoint/2010/main" val="253463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978021"/>
            <a:ext cx="8013822" cy="2277547"/>
          </a:xfrm>
          <a:prstGeom prst="rect">
            <a:avLst/>
          </a:prstGeom>
          <a:noFill/>
        </p:spPr>
        <p:txBody>
          <a:bodyPr wrap="square" rtlCol="0">
            <a:spAutoFit/>
          </a:bodyPr>
          <a:lstStyle/>
          <a:p>
            <a:pPr marL="457200" indent="-457200">
              <a:spcAft>
                <a:spcPts val="600"/>
              </a:spcAft>
              <a:buFont typeface="Arial"/>
              <a:buChar char="•"/>
            </a:pPr>
            <a:r>
              <a:rPr lang="en-US" sz="2200" dirty="0"/>
              <a:t>To discuss the strategic role of the Church Authority in terms of governance and identify challenges associated with your role</a:t>
            </a:r>
          </a:p>
          <a:p>
            <a:pPr marL="457200" indent="-457200">
              <a:spcAft>
                <a:spcPts val="600"/>
              </a:spcAft>
              <a:buFont typeface="Arial"/>
              <a:buChar char="•"/>
            </a:pPr>
            <a:r>
              <a:rPr lang="en-US" sz="2200" dirty="0"/>
              <a:t>To discuss recent changes following enactment of the Children First Act 2015</a:t>
            </a:r>
          </a:p>
          <a:p>
            <a:pPr marL="457200" indent="-457200">
              <a:spcAft>
                <a:spcPts val="600"/>
              </a:spcAft>
              <a:buFont typeface="Arial"/>
              <a:buChar char="•"/>
            </a:pPr>
            <a:r>
              <a:rPr lang="en-US" sz="2200" dirty="0"/>
              <a:t>To discuss the importance of a pastoral approach in working with complainants</a:t>
            </a:r>
          </a:p>
        </p:txBody>
      </p:sp>
    </p:spTree>
    <p:extLst>
      <p:ext uri="{BB962C8B-B14F-4D97-AF65-F5344CB8AC3E}">
        <p14:creationId xmlns:p14="http://schemas.microsoft.com/office/powerpoint/2010/main" val="421151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Bullet Point 2 and 3-Ensuring Compliance with Civil and Canon Law </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21303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00809"/>
            <a:ext cx="8064896" cy="2677656"/>
          </a:xfrm>
          <a:prstGeom prst="rect">
            <a:avLst/>
          </a:prstGeom>
        </p:spPr>
        <p:txBody>
          <a:bodyPr wrap="square">
            <a:spAutoFit/>
          </a:bodyPr>
          <a:lstStyle/>
          <a:p>
            <a:pPr marL="342900" indent="-342900">
              <a:buFont typeface="Arial" charset="0"/>
              <a:buChar char="•"/>
            </a:pPr>
            <a:r>
              <a:rPr lang="en-GB" sz="2400" dirty="0"/>
              <a:t>Liaison with statutory authorities – notification of allegations and regular meeting (Ferns report); </a:t>
            </a:r>
          </a:p>
          <a:p>
            <a:pPr marL="342900" indent="-342900">
              <a:buFont typeface="Arial" charset="0"/>
              <a:buChar char="•"/>
            </a:pPr>
            <a:r>
              <a:rPr lang="en-GB" sz="2400" dirty="0"/>
              <a:t>MOU with The National Board </a:t>
            </a:r>
          </a:p>
          <a:p>
            <a:pPr marL="342900" indent="-342900">
              <a:buFont typeface="Arial" charset="0"/>
              <a:buChar char="•"/>
            </a:pPr>
            <a:r>
              <a:rPr lang="en-GB" sz="2400" dirty="0"/>
              <a:t>Notification of allegations to the National Board</a:t>
            </a:r>
          </a:p>
          <a:p>
            <a:pPr marL="342900" indent="-342900">
              <a:buFont typeface="Arial" charset="0"/>
              <a:buChar char="•"/>
            </a:pPr>
            <a:r>
              <a:rPr lang="en-GB" sz="2400" dirty="0"/>
              <a:t>Liaison with the Holy See – to CDF or Congregation for Religious</a:t>
            </a:r>
          </a:p>
          <a:p>
            <a:pPr marL="342900" indent="-342900">
              <a:buFont typeface="Arial" charset="0"/>
              <a:buChar char="•"/>
            </a:pPr>
            <a:r>
              <a:rPr lang="en-GB" sz="2400" dirty="0"/>
              <a:t>If a religious through the Superior General</a:t>
            </a:r>
          </a:p>
        </p:txBody>
      </p:sp>
    </p:spTree>
    <p:extLst>
      <p:ext uri="{BB962C8B-B14F-4D97-AF65-F5344CB8AC3E}">
        <p14:creationId xmlns:p14="http://schemas.microsoft.com/office/powerpoint/2010/main" val="494602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rPr>
              <a:t>New Changes Following Children First 2015</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2873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a:p>
          <a:p>
            <a:endParaRPr lang="en-US" sz="2800" i="1" dirty="0"/>
          </a:p>
        </p:txBody>
      </p:sp>
      <p:sp>
        <p:nvSpPr>
          <p:cNvPr id="3" name="Title 2">
            <a:extLst>
              <a:ext uri="{FF2B5EF4-FFF2-40B4-BE49-F238E27FC236}">
                <a16:creationId xmlns="" xmlns:a16="http://schemas.microsoft.com/office/drawing/2014/main" id="{75372606-385B-E647-9DE0-D6347C45E7D6}"/>
              </a:ext>
            </a:extLst>
          </p:cNvPr>
          <p:cNvSpPr>
            <a:spLocks noGrp="1"/>
          </p:cNvSpPr>
          <p:nvPr>
            <p:ph type="ctrTitle"/>
          </p:nvPr>
        </p:nvSpPr>
        <p:spPr/>
        <p:txBody>
          <a:bodyPr/>
          <a:lstStyle/>
          <a:p>
            <a:endParaRPr lang="en-GB" dirty="0"/>
          </a:p>
        </p:txBody>
      </p:sp>
      <p:sp>
        <p:nvSpPr>
          <p:cNvPr id="4" name="Subtitle 3">
            <a:extLst>
              <a:ext uri="{FF2B5EF4-FFF2-40B4-BE49-F238E27FC236}">
                <a16:creationId xmlns="" xmlns:a16="http://schemas.microsoft.com/office/drawing/2014/main" id="{684F5B6B-A815-644F-9D5B-7F19504CCDE3}"/>
              </a:ext>
            </a:extLst>
          </p:cNvPr>
          <p:cNvSpPr>
            <a:spLocks noGrp="1"/>
          </p:cNvSpPr>
          <p:nvPr>
            <p:ph type="subTitle" idx="1"/>
          </p:nvPr>
        </p:nvSpPr>
        <p:spPr/>
        <p:txBody>
          <a:bodyPr/>
          <a:lstStyle/>
          <a:p>
            <a:endParaRPr lang="en-GB"/>
          </a:p>
        </p:txBody>
      </p:sp>
      <p:pic>
        <p:nvPicPr>
          <p:cNvPr id="6" name="Picture 2">
            <a:extLst>
              <a:ext uri="{FF2B5EF4-FFF2-40B4-BE49-F238E27FC236}">
                <a16:creationId xmlns="" xmlns:a16="http://schemas.microsoft.com/office/drawing/2014/main" id="{6A53360E-50DA-9D4D-B873-6C0AF36B3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4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4278094"/>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r>
              <a:rPr lang="en-US" sz="2400" dirty="0"/>
              <a:t>It should be understood that:</a:t>
            </a:r>
          </a:p>
          <a:p>
            <a:endParaRPr lang="en-US" sz="2400" dirty="0"/>
          </a:p>
          <a:p>
            <a:pPr marL="342900" indent="-342900">
              <a:buFont typeface="Arial" panose="020B0604020202020204" pitchFamily="34" charset="0"/>
              <a:buChar char="•"/>
            </a:pPr>
            <a:r>
              <a:rPr lang="en-GB" sz="2400" dirty="0"/>
              <a:t>All clerics and religious who have any ministry are to be considered mandated persons </a:t>
            </a:r>
          </a:p>
          <a:p>
            <a:pPr marL="342900" indent="-342900">
              <a:buFont typeface="Arial" panose="020B0604020202020204" pitchFamily="34" charset="0"/>
              <a:buChar char="•"/>
            </a:pPr>
            <a:r>
              <a:rPr lang="en-GB" sz="2400" dirty="0"/>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3188256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3046988"/>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571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607189" cy="1077218"/>
          </a:xfrm>
          <a:prstGeom prst="rect">
            <a:avLst/>
          </a:prstGeom>
          <a:noFill/>
        </p:spPr>
        <p:txBody>
          <a:bodyPr wrap="none" rtlCol="0">
            <a:spAutoFit/>
          </a:bodyPr>
          <a:lstStyle/>
          <a:p>
            <a:endParaRPr lang="en-US" sz="3200" b="1" dirty="0">
              <a:solidFill>
                <a:srgbClr val="0B5323"/>
              </a:solidFill>
            </a:endParaRPr>
          </a:p>
          <a:p>
            <a:r>
              <a:rPr lang="en-US" sz="3200" b="1" dirty="0">
                <a:solidFill>
                  <a:schemeClr val="tx1">
                    <a:lumMod val="95000"/>
                    <a:lumOff val="5000"/>
                  </a:schemeClr>
                </a:solidFill>
              </a:rPr>
              <a:t>Questionnaire</a:t>
            </a:r>
          </a:p>
        </p:txBody>
      </p:sp>
      <p:sp>
        <p:nvSpPr>
          <p:cNvPr id="3" name="Subtitle 2">
            <a:extLst>
              <a:ext uri="{FF2B5EF4-FFF2-40B4-BE49-F238E27FC236}">
                <a16:creationId xmlns="" xmlns:a16="http://schemas.microsoft.com/office/drawing/2014/main" id="{A38093FA-2179-C146-B692-A0E0700C2C9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1595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893647"/>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a:t>
            </a:r>
            <a:r>
              <a:rPr lang="en-US" sz="2400" b="1" dirty="0"/>
              <a:t>by the 1 11</a:t>
            </a:r>
            <a:r>
              <a:rPr lang="en-US" sz="2400" b="1" baseline="30000" dirty="0"/>
              <a:t>th</a:t>
            </a:r>
            <a:r>
              <a:rPr lang="en-US" sz="2400" b="1" dirty="0"/>
              <a:t> of March 2018</a:t>
            </a:r>
            <a:r>
              <a:rPr lang="en-US" sz="2400" dirty="0"/>
              <a:t>- 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3315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564904"/>
            <a:ext cx="7206952" cy="2062103"/>
          </a:xfrm>
          <a:prstGeom prst="rect">
            <a:avLst/>
          </a:prstGeom>
          <a:noFill/>
        </p:spPr>
        <p:txBody>
          <a:bodyPr wrap="square" rtlCol="0">
            <a:spAutoFit/>
          </a:bodyPr>
          <a:lstStyle/>
          <a:p>
            <a:pPr algn="ctr"/>
            <a:r>
              <a:rPr lang="en-US" sz="3200" b="1" dirty="0">
                <a:solidFill>
                  <a:srgbClr val="0B5323"/>
                </a:solidFill>
              </a:rPr>
              <a:t>What do we mean by a </a:t>
            </a:r>
          </a:p>
          <a:p>
            <a:pPr algn="ctr"/>
            <a:r>
              <a:rPr lang="en-US" sz="3200" b="1" dirty="0">
                <a:solidFill>
                  <a:srgbClr val="0B5323"/>
                </a:solidFill>
              </a:rPr>
              <a:t>pastoral response?</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778581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ctrTitle"/>
          </p:nvPr>
        </p:nvSpPr>
        <p:spPr>
          <a:xfrm>
            <a:off x="899592" y="188640"/>
            <a:ext cx="7772400" cy="1005160"/>
          </a:xfrm>
        </p:spPr>
        <p:txBody>
          <a:bodyPr/>
          <a:lstStyle/>
          <a:p>
            <a:r>
              <a:rPr lang="en-IE" dirty="0"/>
              <a:t>What Survivors Ask For </a:t>
            </a:r>
            <a:endParaRPr lang="en-US" dirty="0"/>
          </a:p>
        </p:txBody>
      </p:sp>
      <p:sp>
        <p:nvSpPr>
          <p:cNvPr id="28675" name="Rectangle 3"/>
          <p:cNvSpPr>
            <a:spLocks noGrp="1"/>
          </p:cNvSpPr>
          <p:nvPr>
            <p:ph type="subTitle" idx="1"/>
          </p:nvPr>
        </p:nvSpPr>
        <p:spPr>
          <a:xfrm>
            <a:off x="323528" y="1988840"/>
            <a:ext cx="8136904" cy="2304256"/>
          </a:xfrm>
        </p:spPr>
        <p:txBody>
          <a:bodyPr/>
          <a:lstStyle/>
          <a:p>
            <a:pPr marL="342900" indent="-342900" algn="l">
              <a:buFont typeface="Arial" panose="020B0604020202020204" pitchFamily="34" charset="0"/>
              <a:buChar char="•"/>
            </a:pPr>
            <a:r>
              <a:rPr lang="en-IE" dirty="0"/>
              <a:t>Listened to and believed, a place to tell their story with compassion</a:t>
            </a:r>
          </a:p>
          <a:p>
            <a:pPr marL="342900" indent="-342900" algn="l">
              <a:buFont typeface="Arial" panose="020B0604020202020204" pitchFamily="34" charset="0"/>
              <a:buChar char="•"/>
            </a:pPr>
            <a:r>
              <a:rPr lang="en-IE" dirty="0"/>
              <a:t>Apology &amp; Acknowledgement</a:t>
            </a:r>
          </a:p>
          <a:p>
            <a:pPr marL="342900" indent="-342900" algn="l">
              <a:buFont typeface="Arial" panose="020B0604020202020204" pitchFamily="34" charset="0"/>
              <a:buChar char="•"/>
            </a:pPr>
            <a:r>
              <a:rPr lang="en-IE" dirty="0"/>
              <a:t>Counselling/Support</a:t>
            </a:r>
          </a:p>
          <a:p>
            <a:pPr marL="342900" indent="-342900" algn="l">
              <a:buFont typeface="Arial" panose="020B0604020202020204" pitchFamily="34" charset="0"/>
              <a:buChar char="•"/>
            </a:pPr>
            <a:r>
              <a:rPr lang="en-IE" dirty="0"/>
              <a:t>Assured of Safeguarding</a:t>
            </a:r>
          </a:p>
          <a:p>
            <a:pPr marL="342900" indent="-342900" algn="l">
              <a:buFont typeface="Arial" panose="020B0604020202020204" pitchFamily="34" charset="0"/>
              <a:buChar char="•"/>
            </a:pPr>
            <a:r>
              <a:rPr lang="en-IE" dirty="0"/>
              <a:t>Compensation for harm</a:t>
            </a:r>
          </a:p>
          <a:p>
            <a:pPr marL="342900" indent="-342900" algn="l">
              <a:buFont typeface="Arial" panose="020B0604020202020204" pitchFamily="34" charset="0"/>
              <a:buChar char="•"/>
            </a:pPr>
            <a:r>
              <a:rPr lang="en-IE" dirty="0"/>
              <a:t>Normalising their reaction to harm (Groups)</a:t>
            </a:r>
            <a:endParaRPr lang="en-US" dirty="0"/>
          </a:p>
        </p:txBody>
      </p:sp>
    </p:spTree>
    <p:extLst>
      <p:ext uri="{BB962C8B-B14F-4D97-AF65-F5344CB8AC3E}">
        <p14:creationId xmlns:p14="http://schemas.microsoft.com/office/powerpoint/2010/main" val="264628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332656"/>
            <a:ext cx="7772400" cy="861144"/>
          </a:xfrm>
        </p:spPr>
        <p:txBody>
          <a:bodyPr/>
          <a:lstStyle/>
          <a:p>
            <a:r>
              <a:rPr lang="en-IE" dirty="0"/>
              <a:t>DO’s</a:t>
            </a:r>
            <a:endParaRPr lang="en-US" dirty="0"/>
          </a:p>
        </p:txBody>
      </p:sp>
      <p:sp>
        <p:nvSpPr>
          <p:cNvPr id="38915" name="Rectangle 3"/>
          <p:cNvSpPr>
            <a:spLocks noGrp="1"/>
          </p:cNvSpPr>
          <p:nvPr>
            <p:ph type="subTitle" idx="1"/>
          </p:nvPr>
        </p:nvSpPr>
        <p:spPr>
          <a:xfrm>
            <a:off x="251520" y="1340768"/>
            <a:ext cx="8206680" cy="4896544"/>
          </a:xfrm>
        </p:spPr>
        <p:txBody>
          <a:bodyPr/>
          <a:lstStyle/>
          <a:p>
            <a:pPr marL="342900" indent="-342900" algn="l">
              <a:lnSpc>
                <a:spcPct val="80000"/>
              </a:lnSpc>
              <a:buFont typeface="Arial" panose="020B0604020202020204" pitchFamily="34" charset="0"/>
              <a:buChar char="•"/>
            </a:pPr>
            <a:endParaRPr lang="en-IE" sz="2400" dirty="0" smtClean="0"/>
          </a:p>
          <a:p>
            <a:pPr marL="342900" indent="-342900" algn="l">
              <a:lnSpc>
                <a:spcPct val="80000"/>
              </a:lnSpc>
              <a:buFont typeface="Arial" panose="020B0604020202020204" pitchFamily="34" charset="0"/>
              <a:buChar char="•"/>
            </a:pPr>
            <a:r>
              <a:rPr lang="en-IE" sz="2400" dirty="0" smtClean="0"/>
              <a:t>Do what you say you will do</a:t>
            </a:r>
          </a:p>
          <a:p>
            <a:pPr marL="342900" indent="-342900" algn="l">
              <a:lnSpc>
                <a:spcPct val="80000"/>
              </a:lnSpc>
              <a:buFont typeface="Arial" panose="020B0604020202020204" pitchFamily="34" charset="0"/>
              <a:buChar char="•"/>
            </a:pPr>
            <a:r>
              <a:rPr lang="en-IE" dirty="0" smtClean="0"/>
              <a:t>Tell them what you will do</a:t>
            </a:r>
            <a:endParaRPr lang="en-IE" sz="2400" dirty="0"/>
          </a:p>
          <a:p>
            <a:pPr marL="342900" indent="-342900" algn="l">
              <a:lnSpc>
                <a:spcPct val="80000"/>
              </a:lnSpc>
              <a:buFont typeface="Arial" panose="020B0604020202020204" pitchFamily="34" charset="0"/>
              <a:buChar char="•"/>
            </a:pPr>
            <a:r>
              <a:rPr lang="en-IE" sz="2400" dirty="0" smtClean="0"/>
              <a:t>Consider Lay </a:t>
            </a:r>
            <a:r>
              <a:rPr lang="en-IE" sz="2400" dirty="0"/>
              <a:t>Person as DLP</a:t>
            </a:r>
          </a:p>
          <a:p>
            <a:pPr marL="342900" indent="-342900" algn="l">
              <a:lnSpc>
                <a:spcPct val="80000"/>
              </a:lnSpc>
              <a:buFont typeface="Arial" panose="020B0604020202020204" pitchFamily="34" charset="0"/>
              <a:buChar char="•"/>
            </a:pPr>
            <a:r>
              <a:rPr lang="en-IE" sz="2400" dirty="0"/>
              <a:t>Do meet face to face, not over telephone</a:t>
            </a:r>
          </a:p>
          <a:p>
            <a:pPr marL="342900" indent="-342900" algn="l">
              <a:lnSpc>
                <a:spcPct val="80000"/>
              </a:lnSpc>
              <a:buFont typeface="Arial" panose="020B0604020202020204" pitchFamily="34" charset="0"/>
              <a:buChar char="•"/>
            </a:pPr>
            <a:r>
              <a:rPr lang="en-IE" sz="2400" dirty="0"/>
              <a:t>Do check out where the survivor is comfortable to meet (therapist’s rooms/meeting room)</a:t>
            </a:r>
          </a:p>
          <a:p>
            <a:pPr marL="342900" indent="-342900" algn="l">
              <a:lnSpc>
                <a:spcPct val="80000"/>
              </a:lnSpc>
              <a:buFont typeface="Arial" panose="020B0604020202020204" pitchFamily="34" charset="0"/>
              <a:buChar char="•"/>
            </a:pPr>
            <a:r>
              <a:rPr lang="en-IE" sz="2400" dirty="0"/>
              <a:t>Do check if it is OK to wear clerical clothing, respect if it is not </a:t>
            </a:r>
          </a:p>
          <a:p>
            <a:pPr marL="342900" indent="-342900" algn="l">
              <a:lnSpc>
                <a:spcPct val="80000"/>
              </a:lnSpc>
              <a:buFont typeface="Arial" panose="020B0604020202020204" pitchFamily="34" charset="0"/>
              <a:buChar char="•"/>
            </a:pPr>
            <a:r>
              <a:rPr lang="en-IE" sz="2400" dirty="0" smtClean="0"/>
              <a:t>Keep in touch/ provide updates</a:t>
            </a:r>
            <a:endParaRPr lang="en-US" sz="2400" dirty="0"/>
          </a:p>
          <a:p>
            <a:pPr marL="342900" indent="-342900" algn="l">
              <a:lnSpc>
                <a:spcPct val="80000"/>
              </a:lnSpc>
              <a:buFont typeface="Arial" panose="020B0604020202020204" pitchFamily="34" charset="0"/>
              <a:buChar char="•"/>
            </a:pPr>
            <a:r>
              <a:rPr lang="en-IE" sz="2400" dirty="0"/>
              <a:t>Give information for Support (Towards </a:t>
            </a:r>
            <a:r>
              <a:rPr lang="en-IE" sz="2400" dirty="0" smtClean="0"/>
              <a:t>Healing/Towards </a:t>
            </a:r>
            <a:r>
              <a:rPr lang="en-IE" sz="2400" dirty="0"/>
              <a:t>Peace)</a:t>
            </a:r>
          </a:p>
          <a:p>
            <a:pPr marL="342900" indent="-342900" algn="l">
              <a:lnSpc>
                <a:spcPct val="80000"/>
              </a:lnSpc>
              <a:buFont typeface="Arial" panose="020B0604020202020204" pitchFamily="34" charset="0"/>
              <a:buChar char="•"/>
            </a:pPr>
            <a:r>
              <a:rPr lang="en-IE" sz="2400" dirty="0"/>
              <a:t>Listen, </a:t>
            </a:r>
            <a:r>
              <a:rPr lang="en-IE" sz="2400" b="1" dirty="0"/>
              <a:t>Really Listen</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74734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188640"/>
            <a:ext cx="7772400" cy="1017067"/>
          </a:xfrm>
        </p:spPr>
        <p:txBody>
          <a:bodyPr/>
          <a:lstStyle/>
          <a:p>
            <a:r>
              <a:rPr lang="en-IE" dirty="0"/>
              <a:t>DO’s</a:t>
            </a:r>
            <a:endParaRPr lang="en-US" dirty="0"/>
          </a:p>
        </p:txBody>
      </p:sp>
      <p:sp>
        <p:nvSpPr>
          <p:cNvPr id="38915" name="Rectangle 3"/>
          <p:cNvSpPr>
            <a:spLocks noGrp="1"/>
          </p:cNvSpPr>
          <p:nvPr>
            <p:ph type="subTitle" idx="1"/>
          </p:nvPr>
        </p:nvSpPr>
        <p:spPr>
          <a:xfrm>
            <a:off x="323528" y="1484784"/>
            <a:ext cx="8208912" cy="5112568"/>
          </a:xfrm>
        </p:spPr>
        <p:txBody>
          <a:bodyPr/>
          <a:lstStyle/>
          <a:p>
            <a:pPr marL="342900" indent="-342900" algn="l">
              <a:lnSpc>
                <a:spcPct val="80000"/>
              </a:lnSpc>
              <a:buFont typeface="Arial" panose="020B0604020202020204" pitchFamily="34" charset="0"/>
              <a:buChar char="•"/>
            </a:pPr>
            <a:endParaRPr lang="en-IE" sz="2400" dirty="0" smtClean="0"/>
          </a:p>
          <a:p>
            <a:pPr marL="342900" indent="-342900" algn="l">
              <a:lnSpc>
                <a:spcPct val="80000"/>
              </a:lnSpc>
              <a:buFont typeface="Arial" panose="020B0604020202020204" pitchFamily="34" charset="0"/>
              <a:buChar char="•"/>
            </a:pPr>
            <a:r>
              <a:rPr lang="en-IE" sz="2400" dirty="0" smtClean="0"/>
              <a:t>Do </a:t>
            </a:r>
            <a:r>
              <a:rPr lang="en-IE" sz="2400" dirty="0"/>
              <a:t>understand it is a process,  at one point the survivor may be too full of rage to engage, this might change,  welcome them to have contact if and when they are ready</a:t>
            </a:r>
          </a:p>
          <a:p>
            <a:pPr marL="342900" indent="-342900" algn="l">
              <a:lnSpc>
                <a:spcPct val="80000"/>
              </a:lnSpc>
              <a:buFont typeface="Arial" panose="020B0604020202020204" pitchFamily="34" charset="0"/>
              <a:buChar char="•"/>
            </a:pPr>
            <a:r>
              <a:rPr lang="en-IE" sz="2400" dirty="0"/>
              <a:t>Understand the rage and pain is a normal response (do not take it personally)</a:t>
            </a:r>
          </a:p>
          <a:p>
            <a:pPr marL="342900" indent="-342900" algn="l">
              <a:lnSpc>
                <a:spcPct val="80000"/>
              </a:lnSpc>
              <a:buFont typeface="Arial" panose="020B0604020202020204" pitchFamily="34" charset="0"/>
              <a:buChar char="•"/>
            </a:pPr>
            <a:r>
              <a:rPr lang="en-IE" sz="2400" dirty="0"/>
              <a:t>Keep the communication simple/plain English/user friendly </a:t>
            </a:r>
          </a:p>
          <a:p>
            <a:pPr marL="342900" indent="-342900" algn="l">
              <a:lnSpc>
                <a:spcPct val="80000"/>
              </a:lnSpc>
              <a:buFont typeface="Arial" panose="020B0604020202020204" pitchFamily="34" charset="0"/>
              <a:buChar char="•"/>
            </a:pPr>
            <a:r>
              <a:rPr lang="en-IE" sz="2400" dirty="0"/>
              <a:t>Continue to offer funding for support service</a:t>
            </a:r>
          </a:p>
          <a:p>
            <a:pPr marL="342900" indent="-342900" algn="l">
              <a:lnSpc>
                <a:spcPct val="80000"/>
              </a:lnSpc>
              <a:buFont typeface="Arial" panose="020B0604020202020204" pitchFamily="34" charset="0"/>
              <a:buChar char="•"/>
            </a:pPr>
            <a:r>
              <a:rPr lang="en-IE" sz="2400" dirty="0" smtClean="0"/>
              <a:t>Work with civil authorities (Gardai/PSNI/Tusla/HSC):  Follow up</a:t>
            </a:r>
          </a:p>
          <a:p>
            <a:pPr marL="342900" indent="-342900" algn="l">
              <a:lnSpc>
                <a:spcPct val="80000"/>
              </a:lnSpc>
              <a:buFont typeface="Arial" panose="020B0604020202020204" pitchFamily="34" charset="0"/>
              <a:buChar char="•"/>
            </a:pPr>
            <a:r>
              <a:rPr lang="en-IE" sz="2400" dirty="0" smtClean="0"/>
              <a:t>Do </a:t>
            </a:r>
            <a:r>
              <a:rPr lang="en-IE" sz="2400" dirty="0"/>
              <a:t>make it easy for a survivor to find the DLP on the web</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155386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ctrTitle"/>
          </p:nvPr>
        </p:nvSpPr>
        <p:spPr>
          <a:xfrm>
            <a:off x="685800" y="332656"/>
            <a:ext cx="7772400" cy="861144"/>
          </a:xfrm>
        </p:spPr>
        <p:txBody>
          <a:bodyPr/>
          <a:lstStyle/>
          <a:p>
            <a:r>
              <a:rPr lang="en-IE" dirty="0"/>
              <a:t>Don’ts</a:t>
            </a:r>
            <a:endParaRPr lang="en-US" dirty="0"/>
          </a:p>
        </p:txBody>
      </p:sp>
      <p:sp>
        <p:nvSpPr>
          <p:cNvPr id="27651" name="Rectangle 3"/>
          <p:cNvSpPr>
            <a:spLocks noGrp="1"/>
          </p:cNvSpPr>
          <p:nvPr>
            <p:ph type="subTitle" idx="1"/>
          </p:nvPr>
        </p:nvSpPr>
        <p:spPr>
          <a:xfrm>
            <a:off x="467544" y="1193800"/>
            <a:ext cx="7990656" cy="1655762"/>
          </a:xfrm>
        </p:spPr>
        <p:txBody>
          <a:bodyPr/>
          <a:lstStyle/>
          <a:p>
            <a:pPr>
              <a:lnSpc>
                <a:spcPct val="90000"/>
              </a:lnSpc>
            </a:pPr>
            <a:endParaRPr lang="en-IE" sz="2800" dirty="0"/>
          </a:p>
          <a:p>
            <a:pPr marL="457200" indent="-457200" algn="l">
              <a:lnSpc>
                <a:spcPct val="90000"/>
              </a:lnSpc>
              <a:buFont typeface="Arial" panose="020B0604020202020204" pitchFamily="34" charset="0"/>
              <a:buChar char="•"/>
            </a:pPr>
            <a:r>
              <a:rPr lang="en-IE" sz="2800" dirty="0"/>
              <a:t>Do not get defensive/Legalistic</a:t>
            </a:r>
          </a:p>
          <a:p>
            <a:pPr marL="457200" indent="-457200" algn="l">
              <a:lnSpc>
                <a:spcPct val="90000"/>
              </a:lnSpc>
              <a:buFont typeface="Arial" panose="020B0604020202020204" pitchFamily="34" charset="0"/>
              <a:buChar char="•"/>
            </a:pPr>
            <a:r>
              <a:rPr lang="en-IE" sz="2800" dirty="0"/>
              <a:t>Do not back away from rage, pain, depression</a:t>
            </a:r>
          </a:p>
          <a:p>
            <a:pPr marL="457200" indent="-457200" algn="l">
              <a:lnSpc>
                <a:spcPct val="90000"/>
              </a:lnSpc>
              <a:buFont typeface="Arial" panose="020B0604020202020204" pitchFamily="34" charset="0"/>
              <a:buChar char="•"/>
            </a:pPr>
            <a:r>
              <a:rPr lang="en-IE" sz="2800" dirty="0"/>
              <a:t>Do not see the “full and final settlement” as a closed case:  continue to offer pastoral support</a:t>
            </a:r>
          </a:p>
          <a:p>
            <a:pPr marL="457200" indent="-457200" algn="l">
              <a:lnSpc>
                <a:spcPct val="90000"/>
              </a:lnSpc>
              <a:buFont typeface="Arial" panose="020B0604020202020204" pitchFamily="34" charset="0"/>
              <a:buChar char="•"/>
            </a:pPr>
            <a:r>
              <a:rPr lang="en-IE" sz="2800" dirty="0"/>
              <a:t>Do not use the word “psychotherapy”; they may find this scary; “you are crazy”</a:t>
            </a:r>
          </a:p>
          <a:p>
            <a:pPr marL="457200" indent="-457200" algn="l">
              <a:lnSpc>
                <a:spcPct val="90000"/>
              </a:lnSpc>
              <a:buFont typeface="Arial" panose="020B0604020202020204" pitchFamily="34" charset="0"/>
              <a:buChar char="•"/>
            </a:pPr>
            <a:r>
              <a:rPr lang="en-IE" sz="2800" dirty="0"/>
              <a:t>Do not forget survivors are human, just hurt </a:t>
            </a:r>
          </a:p>
          <a:p>
            <a:pPr marL="457200" indent="-457200" algn="l">
              <a:lnSpc>
                <a:spcPct val="90000"/>
              </a:lnSpc>
              <a:buFont typeface="Arial" panose="020B0604020202020204" pitchFamily="34" charset="0"/>
              <a:buChar char="•"/>
            </a:pPr>
            <a:r>
              <a:rPr lang="en-IE" sz="2800" dirty="0"/>
              <a:t>Do not make a survivor “beg” for support or funding for support</a:t>
            </a:r>
          </a:p>
          <a:p>
            <a:pPr>
              <a:lnSpc>
                <a:spcPct val="90000"/>
              </a:lnSpc>
            </a:pPr>
            <a:endParaRPr lang="en-US" sz="2800" dirty="0"/>
          </a:p>
        </p:txBody>
      </p:sp>
    </p:spTree>
    <p:extLst>
      <p:ext uri="{BB962C8B-B14F-4D97-AF65-F5344CB8AC3E}">
        <p14:creationId xmlns:p14="http://schemas.microsoft.com/office/powerpoint/2010/main" val="102558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88146"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Lunch</a:t>
            </a:r>
          </a:p>
        </p:txBody>
      </p:sp>
      <p:sp>
        <p:nvSpPr>
          <p:cNvPr id="2" name="Title 1">
            <a:extLst>
              <a:ext uri="{FF2B5EF4-FFF2-40B4-BE49-F238E27FC236}">
                <a16:creationId xmlns="" xmlns:a16="http://schemas.microsoft.com/office/drawing/2014/main" id="{A006E957-CF25-E04C-98F0-56C2E700432A}"/>
              </a:ext>
            </a:extLst>
          </p:cNvPr>
          <p:cNvSpPr>
            <a:spLocks noGrp="1"/>
          </p:cNvSpPr>
          <p:nvPr>
            <p:ph type="ctrTitle"/>
          </p:nvPr>
        </p:nvSpPr>
        <p:spPr/>
        <p:txBody>
          <a:bodyPr/>
          <a:lstStyle/>
          <a:p>
            <a:endParaRPr lang="en-GB"/>
          </a:p>
        </p:txBody>
      </p:sp>
      <p:sp>
        <p:nvSpPr>
          <p:cNvPr id="3" name="Subtitle 2">
            <a:extLst>
              <a:ext uri="{FF2B5EF4-FFF2-40B4-BE49-F238E27FC236}">
                <a16:creationId xmlns="" xmlns:a16="http://schemas.microsoft.com/office/drawing/2014/main" id="{B117E80D-1015-7A43-8BD4-B62BD636BB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3609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Management of Allegations- Zero Tolerance or Redemption</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1191434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60"/>
            <a:ext cx="8712968" cy="3539430"/>
          </a:xfrm>
          <a:prstGeom prst="rect">
            <a:avLst/>
          </a:prstGeom>
        </p:spPr>
        <p:txBody>
          <a:bodyPr wrap="square">
            <a:spAutoFit/>
          </a:bodyPr>
          <a:lstStyle/>
          <a:p>
            <a:endParaRPr lang="en-US" sz="2800" b="1" dirty="0">
              <a:solidFill>
                <a:schemeClr val="tx1">
                  <a:lumMod val="95000"/>
                  <a:lumOff val="5000"/>
                </a:schemeClr>
              </a:solidFill>
            </a:endParaRPr>
          </a:p>
          <a:p>
            <a:pPr marL="457200" indent="-457200">
              <a:buFont typeface="Arial" charset="0"/>
              <a:buChar char="•"/>
            </a:pPr>
            <a:r>
              <a:rPr lang="en-US" sz="2800" dirty="0">
                <a:solidFill>
                  <a:schemeClr val="tx1">
                    <a:lumMod val="95000"/>
                    <a:lumOff val="5000"/>
                  </a:schemeClr>
                </a:solidFill>
              </a:rPr>
              <a:t>Notification of all allegations</a:t>
            </a:r>
          </a:p>
          <a:p>
            <a:pPr marL="457200" indent="-457200">
              <a:buFont typeface="Arial" charset="0"/>
              <a:buChar char="•"/>
            </a:pPr>
            <a:r>
              <a:rPr lang="en-US" sz="2800" dirty="0">
                <a:solidFill>
                  <a:schemeClr val="tx1">
                    <a:lumMod val="95000"/>
                    <a:lumOff val="5000"/>
                  </a:schemeClr>
                </a:solidFill>
              </a:rPr>
              <a:t>Consider Restrictions on Ministry</a:t>
            </a:r>
          </a:p>
          <a:p>
            <a:pPr marL="457200" indent="-457200">
              <a:buFont typeface="Arial" charset="0"/>
              <a:buChar char="•"/>
            </a:pPr>
            <a:r>
              <a:rPr lang="en-US" sz="2800" dirty="0">
                <a:solidFill>
                  <a:schemeClr val="tx1">
                    <a:lumMod val="95000"/>
                    <a:lumOff val="5000"/>
                  </a:schemeClr>
                </a:solidFill>
              </a:rPr>
              <a:t>Seek advice – Advisory Panel/NCMC</a:t>
            </a:r>
          </a:p>
          <a:p>
            <a:pPr marL="457200" indent="-457200">
              <a:buFont typeface="Arial" charset="0"/>
              <a:buChar char="•"/>
            </a:pPr>
            <a:r>
              <a:rPr lang="en-US" sz="2800" dirty="0">
                <a:solidFill>
                  <a:schemeClr val="tx1">
                    <a:lumMod val="95000"/>
                    <a:lumOff val="5000"/>
                  </a:schemeClr>
                </a:solidFill>
              </a:rPr>
              <a:t>Conclusion of statutory investigations</a:t>
            </a:r>
          </a:p>
          <a:p>
            <a:pPr marL="457200" indent="-457200">
              <a:buFont typeface="Arial" charset="0"/>
              <a:buChar char="•"/>
            </a:pPr>
            <a:r>
              <a:rPr lang="en-US" sz="2800" dirty="0">
                <a:solidFill>
                  <a:schemeClr val="tx1">
                    <a:lumMod val="95000"/>
                    <a:lumOff val="5000"/>
                  </a:schemeClr>
                </a:solidFill>
              </a:rPr>
              <a:t>Preliminary investigation</a:t>
            </a:r>
          </a:p>
          <a:p>
            <a:pPr marL="457200" indent="-457200">
              <a:buFont typeface="Arial" charset="0"/>
              <a:buChar char="•"/>
            </a:pPr>
            <a:r>
              <a:rPr lang="en-US" sz="2800" dirty="0">
                <a:solidFill>
                  <a:schemeClr val="tx1">
                    <a:lumMod val="95000"/>
                    <a:lumOff val="5000"/>
                  </a:schemeClr>
                </a:solidFill>
              </a:rPr>
              <a:t>Interim Management plan/Permanent Management Plan</a:t>
            </a:r>
          </a:p>
        </p:txBody>
      </p:sp>
    </p:spTree>
    <p:extLst>
      <p:ext uri="{BB962C8B-B14F-4D97-AF65-F5344CB8AC3E}">
        <p14:creationId xmlns:p14="http://schemas.microsoft.com/office/powerpoint/2010/main" val="576498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2677656"/>
          </a:xfrm>
          <a:prstGeom prst="rect">
            <a:avLst/>
          </a:prstGeom>
        </p:spPr>
        <p:txBody>
          <a:bodyPr wrap="square">
            <a:spAutoFit/>
          </a:bodyPr>
          <a:lstStyle/>
          <a:p>
            <a:r>
              <a:rPr lang="en-US" sz="2800" b="1" dirty="0">
                <a:solidFill>
                  <a:schemeClr val="tx1">
                    <a:lumMod val="95000"/>
                    <a:lumOff val="5000"/>
                  </a:schemeClr>
                </a:solidFill>
              </a:rPr>
              <a:t>	Considerations on Restrictions to Ministry</a:t>
            </a:r>
          </a:p>
          <a:p>
            <a:pPr marL="457200" indent="-457200">
              <a:buFont typeface="Arial" charset="0"/>
              <a:buChar char="•"/>
            </a:pPr>
            <a:endParaRPr lang="en-US" sz="2800" dirty="0">
              <a:solidFill>
                <a:schemeClr val="tx1">
                  <a:lumMod val="95000"/>
                  <a:lumOff val="5000"/>
                </a:schemeClr>
              </a:solidFill>
            </a:endParaRPr>
          </a:p>
          <a:p>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What information do you have?</a:t>
            </a:r>
          </a:p>
          <a:p>
            <a:pPr marL="457200" indent="-457200">
              <a:buFont typeface="Arial" panose="020B0604020202020204" pitchFamily="34" charset="0"/>
              <a:buChar char="•"/>
            </a:pPr>
            <a:r>
              <a:rPr lang="en-US" sz="2800" dirty="0">
                <a:solidFill>
                  <a:schemeClr val="tx1">
                    <a:lumMod val="95000"/>
                    <a:lumOff val="5000"/>
                  </a:schemeClr>
                </a:solidFill>
              </a:rPr>
              <a:t>What is the current ministry of the respondent?</a:t>
            </a:r>
          </a:p>
          <a:p>
            <a:pPr marL="457200" indent="-457200">
              <a:buFont typeface="Arial" panose="020B0604020202020204" pitchFamily="34" charset="0"/>
              <a:buChar char="•"/>
            </a:pPr>
            <a:r>
              <a:rPr lang="en-US" sz="2800" dirty="0">
                <a:solidFill>
                  <a:schemeClr val="tx1">
                    <a:lumMod val="95000"/>
                    <a:lumOff val="5000"/>
                  </a:schemeClr>
                </a:solidFill>
              </a:rPr>
              <a:t>What are the risks?</a:t>
            </a:r>
          </a:p>
        </p:txBody>
      </p:sp>
    </p:spTree>
    <p:extLst>
      <p:ext uri="{BB962C8B-B14F-4D97-AF65-F5344CB8AC3E}">
        <p14:creationId xmlns:p14="http://schemas.microsoft.com/office/powerpoint/2010/main" val="48624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8640960" cy="6048672"/>
          </a:xfrm>
          <a:prstGeom prst="rect">
            <a:avLst/>
          </a:prstGeom>
        </p:spPr>
      </p:pic>
      <p:sp>
        <p:nvSpPr>
          <p:cNvPr id="4" name="Subtitle 3">
            <a:extLst>
              <a:ext uri="{FF2B5EF4-FFF2-40B4-BE49-F238E27FC236}">
                <a16:creationId xmlns="" xmlns:a16="http://schemas.microsoft.com/office/drawing/2014/main" id="{9B73CF36-C051-5043-BD9D-235888FAC4E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97832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7909858"/>
          </a:xfrm>
          <a:prstGeom prst="rect">
            <a:avLst/>
          </a:prstGeom>
        </p:spPr>
        <p:txBody>
          <a:bodyPr wrap="square">
            <a:spAutoFit/>
          </a:bodyPr>
          <a:lstStyle/>
          <a:p>
            <a:r>
              <a:rPr lang="en-US" sz="2800" b="1" dirty="0">
                <a:solidFill>
                  <a:schemeClr val="tx1">
                    <a:lumMod val="95000"/>
                    <a:lumOff val="5000"/>
                  </a:schemeClr>
                </a:solidFill>
              </a:rPr>
              <a:t>	</a:t>
            </a:r>
            <a:r>
              <a:rPr lang="en-US" sz="2800" b="1" dirty="0" smtClean="0">
                <a:solidFill>
                  <a:schemeClr val="tx1">
                    <a:lumMod val="95000"/>
                    <a:lumOff val="5000"/>
                  </a:schemeClr>
                </a:solidFill>
              </a:rPr>
              <a:t>Case Examples</a:t>
            </a:r>
          </a:p>
          <a:p>
            <a:endParaRPr lang="en-US" sz="2800"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b="1" dirty="0" smtClean="0">
              <a:solidFill>
                <a:schemeClr val="tx1">
                  <a:lumMod val="95000"/>
                  <a:lumOff val="5000"/>
                </a:schemeClr>
              </a:solidFill>
            </a:endParaRPr>
          </a:p>
          <a:p>
            <a:r>
              <a:rPr lang="en-US" b="1" dirty="0" smtClean="0">
                <a:solidFill>
                  <a:schemeClr val="tx1">
                    <a:lumMod val="95000"/>
                    <a:lumOff val="5000"/>
                  </a:schemeClr>
                </a:solidFill>
              </a:rPr>
              <a:t>An allegation has been received against Brother John through Towards Healing.  The information states that Gerard Green alleges he was sexually abused by Brother John in 1984 when Gerard was 12.  There are no more details.</a:t>
            </a:r>
          </a:p>
          <a:p>
            <a:endParaRPr lang="en-US" b="1" dirty="0">
              <a:solidFill>
                <a:schemeClr val="tx1">
                  <a:lumMod val="95000"/>
                  <a:lumOff val="5000"/>
                </a:schemeClr>
              </a:solidFill>
            </a:endParaRPr>
          </a:p>
          <a:p>
            <a:r>
              <a:rPr lang="en-US" b="1" dirty="0" smtClean="0">
                <a:solidFill>
                  <a:schemeClr val="tx1">
                    <a:lumMod val="95000"/>
                    <a:lumOff val="5000"/>
                  </a:schemeClr>
                </a:solidFill>
              </a:rPr>
              <a:t>What are the issues that you should consider?</a:t>
            </a:r>
          </a:p>
          <a:p>
            <a:endParaRPr lang="en-US" b="1" dirty="0">
              <a:solidFill>
                <a:schemeClr val="tx1">
                  <a:lumMod val="95000"/>
                  <a:lumOff val="5000"/>
                </a:schemeClr>
              </a:solidFill>
            </a:endParaRPr>
          </a:p>
          <a:p>
            <a:r>
              <a:rPr lang="en-US" b="1" dirty="0" smtClean="0">
                <a:solidFill>
                  <a:schemeClr val="tx1">
                    <a:lumMod val="95000"/>
                    <a:lumOff val="5000"/>
                  </a:schemeClr>
                </a:solidFill>
              </a:rPr>
              <a:t>Should Brother Johns Ministry be restricted?</a:t>
            </a:r>
            <a:endParaRPr lang="en-US"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smtClean="0">
              <a:solidFill>
                <a:schemeClr val="tx1">
                  <a:lumMod val="95000"/>
                  <a:lumOff val="5000"/>
                </a:schemeClr>
              </a:solidFill>
            </a:endParaRPr>
          </a:p>
          <a:p>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066748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8264" y="332656"/>
            <a:ext cx="1919115" cy="1077218"/>
          </a:xfrm>
          <a:prstGeom prst="rect">
            <a:avLst/>
          </a:prstGeom>
          <a:noFill/>
        </p:spPr>
        <p:txBody>
          <a:bodyPr wrap="none" rtlCol="0">
            <a:spAutoFit/>
          </a:bodyPr>
          <a:lstStyle/>
          <a:p>
            <a:r>
              <a:rPr lang="en-US" sz="3200" dirty="0">
                <a:solidFill>
                  <a:schemeClr val="tx1">
                    <a:lumMod val="95000"/>
                    <a:lumOff val="5000"/>
                  </a:schemeClr>
                </a:solidFill>
              </a:rPr>
              <a:t>Scenario 1</a:t>
            </a:r>
          </a:p>
          <a:p>
            <a:endParaRPr lang="en-US" sz="3200" dirty="0">
              <a:solidFill>
                <a:schemeClr val="tx1">
                  <a:lumMod val="95000"/>
                  <a:lumOff val="5000"/>
                </a:schemeClr>
              </a:solidFill>
            </a:endParaRPr>
          </a:p>
        </p:txBody>
      </p:sp>
      <p:sp>
        <p:nvSpPr>
          <p:cNvPr id="2" name="Rectangle 1"/>
          <p:cNvSpPr/>
          <p:nvPr/>
        </p:nvSpPr>
        <p:spPr>
          <a:xfrm>
            <a:off x="-9945" y="1492460"/>
            <a:ext cx="9144000" cy="4247317"/>
          </a:xfrm>
          <a:prstGeom prst="rect">
            <a:avLst/>
          </a:prstGeom>
        </p:spPr>
        <p:txBody>
          <a:bodyPr wrap="square">
            <a:spAutoFit/>
          </a:bodyPr>
          <a:lstStyle/>
          <a:p>
            <a:r>
              <a:rPr lang="en-IE" dirty="0"/>
              <a:t>Father John has been out of ministry for 5 years.  As the new Bishop you have been asked by him to review his case as he would like to return to ministry.</a:t>
            </a:r>
          </a:p>
          <a:p>
            <a:r>
              <a:rPr lang="en-IE" dirty="0"/>
              <a:t> </a:t>
            </a:r>
          </a:p>
          <a:p>
            <a:r>
              <a:rPr lang="en-IE" b="1" dirty="0"/>
              <a:t>Background</a:t>
            </a:r>
            <a:endParaRPr lang="en-IE" dirty="0"/>
          </a:p>
          <a:p>
            <a:r>
              <a:rPr lang="en-IE" dirty="0"/>
              <a:t>In 2011 an allegation that Father John abused Clare in 1980 – she was aged 13 at the time of the alleged abuse.  The abuse consisted of kissing her on the mouth when he was drunk; it is alleged to have happened on several occasions.  Clare did not wish to pursue a criminal investigation.</a:t>
            </a:r>
          </a:p>
          <a:p>
            <a:r>
              <a:rPr lang="en-IE" dirty="0"/>
              <a:t>Father John was a heavy drinker at the time, but has been dry for 20 years.  He doesn’t remember whether it happened or not.</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John is aged 67; there have been no other allegations against him</a:t>
            </a:r>
          </a:p>
        </p:txBody>
      </p:sp>
    </p:spTree>
    <p:extLst>
      <p:ext uri="{BB962C8B-B14F-4D97-AF65-F5344CB8AC3E}">
        <p14:creationId xmlns:p14="http://schemas.microsoft.com/office/powerpoint/2010/main" val="1911894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408453"/>
            <a:ext cx="1919115" cy="1077218"/>
          </a:xfrm>
          <a:prstGeom prst="rect">
            <a:avLst/>
          </a:prstGeom>
          <a:noFill/>
        </p:spPr>
        <p:txBody>
          <a:bodyPr wrap="none" rtlCol="0">
            <a:spAutoFit/>
          </a:bodyPr>
          <a:lstStyle/>
          <a:p>
            <a:r>
              <a:rPr lang="en-US" sz="3200" dirty="0">
                <a:solidFill>
                  <a:schemeClr val="tx1">
                    <a:lumMod val="95000"/>
                    <a:lumOff val="5000"/>
                  </a:schemeClr>
                </a:solidFill>
              </a:rPr>
              <a:t>Scenario 2</a:t>
            </a:r>
          </a:p>
          <a:p>
            <a:endParaRPr lang="en-US" sz="3200" dirty="0">
              <a:solidFill>
                <a:schemeClr val="tx1">
                  <a:lumMod val="95000"/>
                  <a:lumOff val="5000"/>
                </a:schemeClr>
              </a:solidFill>
            </a:endParaRPr>
          </a:p>
        </p:txBody>
      </p:sp>
      <p:sp>
        <p:nvSpPr>
          <p:cNvPr id="3" name="Rectangle 2"/>
          <p:cNvSpPr/>
          <p:nvPr/>
        </p:nvSpPr>
        <p:spPr>
          <a:xfrm>
            <a:off x="0" y="1700808"/>
            <a:ext cx="9144000" cy="3139321"/>
          </a:xfrm>
          <a:prstGeom prst="rect">
            <a:avLst/>
          </a:prstGeom>
        </p:spPr>
        <p:txBody>
          <a:bodyPr wrap="square">
            <a:spAutoFit/>
          </a:bodyPr>
          <a:lstStyle/>
          <a:p>
            <a:r>
              <a:rPr lang="en-IE" dirty="0"/>
              <a:t>Fr Michael was removed from ministry following an allegation, that was made against him  that he touched the privates of a 16 year male old in a swimming pool 10 years previous. Fr Michael admitted to a number of adult male relationships but claims he is now celibate and has been for the past 5 years. He states that the incident with the 16 year old may have happened but he mistook him for an 18 year old.</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Michael is aged 57; there have been no other allegations against him</a:t>
            </a:r>
          </a:p>
        </p:txBody>
      </p:sp>
    </p:spTree>
    <p:extLst>
      <p:ext uri="{BB962C8B-B14F-4D97-AF65-F5344CB8AC3E}">
        <p14:creationId xmlns:p14="http://schemas.microsoft.com/office/powerpoint/2010/main" val="2039164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15242"/>
            <a:ext cx="1919115" cy="1077218"/>
          </a:xfrm>
          <a:prstGeom prst="rect">
            <a:avLst/>
          </a:prstGeom>
          <a:noFill/>
        </p:spPr>
        <p:txBody>
          <a:bodyPr wrap="none" rtlCol="0">
            <a:spAutoFit/>
          </a:bodyPr>
          <a:lstStyle/>
          <a:p>
            <a:r>
              <a:rPr lang="en-US" sz="3200" dirty="0">
                <a:solidFill>
                  <a:schemeClr val="tx1">
                    <a:lumMod val="95000"/>
                    <a:lumOff val="5000"/>
                  </a:schemeClr>
                </a:solidFill>
              </a:rPr>
              <a:t>Scenario 3</a:t>
            </a:r>
          </a:p>
          <a:p>
            <a:endParaRPr lang="en-US" sz="3200" dirty="0">
              <a:solidFill>
                <a:schemeClr val="tx1">
                  <a:lumMod val="95000"/>
                  <a:lumOff val="5000"/>
                </a:schemeClr>
              </a:solidFill>
            </a:endParaRPr>
          </a:p>
        </p:txBody>
      </p:sp>
      <p:sp>
        <p:nvSpPr>
          <p:cNvPr id="2" name="Rectangle 1"/>
          <p:cNvSpPr/>
          <p:nvPr/>
        </p:nvSpPr>
        <p:spPr>
          <a:xfrm>
            <a:off x="107504" y="1582341"/>
            <a:ext cx="8928992" cy="2862322"/>
          </a:xfrm>
          <a:prstGeom prst="rect">
            <a:avLst/>
          </a:prstGeom>
        </p:spPr>
        <p:txBody>
          <a:bodyPr wrap="square">
            <a:spAutoFit/>
          </a:bodyPr>
          <a:lstStyle/>
          <a:p>
            <a:r>
              <a:rPr lang="en-IE" dirty="0"/>
              <a:t>Fr Jack admitted that when he was 27 he had a sexual relationship with a 16 year old girl.  You have removed him from ministry. </a:t>
            </a:r>
          </a:p>
          <a:p>
            <a:endParaRPr lang="en-IE" dirty="0"/>
          </a:p>
          <a:p>
            <a:r>
              <a:rPr lang="en-IE" dirty="0"/>
              <a:t>The girl in question has not pursued a criminal investigation.</a:t>
            </a:r>
          </a:p>
          <a:p>
            <a:r>
              <a:rPr lang="en-IE" dirty="0"/>
              <a:t> </a:t>
            </a:r>
          </a:p>
          <a:p>
            <a:r>
              <a:rPr lang="en-IE" b="1" dirty="0"/>
              <a:t>Preliminary investigation</a:t>
            </a:r>
            <a:endParaRPr lang="en-IE" dirty="0"/>
          </a:p>
          <a:p>
            <a:r>
              <a:rPr lang="en-IE" dirty="0"/>
              <a:t>The preliminary investigation has concluded that the relationship took place.</a:t>
            </a:r>
          </a:p>
          <a:p>
            <a:r>
              <a:rPr lang="en-IE" dirty="0"/>
              <a:t> </a:t>
            </a:r>
          </a:p>
          <a:p>
            <a:r>
              <a:rPr lang="en-IE" b="1" dirty="0"/>
              <a:t>Other Information</a:t>
            </a:r>
            <a:endParaRPr lang="en-IE" dirty="0"/>
          </a:p>
          <a:p>
            <a:r>
              <a:rPr lang="en-IE" dirty="0"/>
              <a:t>Fr Jack is aged 50; there have been no other allegations against him</a:t>
            </a:r>
          </a:p>
        </p:txBody>
      </p:sp>
    </p:spTree>
    <p:extLst>
      <p:ext uri="{BB962C8B-B14F-4D97-AF65-F5344CB8AC3E}">
        <p14:creationId xmlns:p14="http://schemas.microsoft.com/office/powerpoint/2010/main" val="1873903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208912" cy="3416320"/>
          </a:xfrm>
          <a:prstGeom prst="rect">
            <a:avLst/>
          </a:prstGeom>
        </p:spPr>
        <p:txBody>
          <a:bodyPr wrap="square">
            <a:spAutoFit/>
          </a:bodyPr>
          <a:lstStyle/>
          <a:p>
            <a:r>
              <a:rPr lang="en-GB" sz="2400" dirty="0"/>
              <a:t>To be responsible for all safeguarding practices by: </a:t>
            </a:r>
          </a:p>
          <a:p>
            <a:endParaRPr lang="en-GB" sz="2400" dirty="0"/>
          </a:p>
          <a:p>
            <a:r>
              <a:rPr lang="en-GB" sz="2400" dirty="0"/>
              <a:t>•	Ensuring that the appropriate child safeguarding 	structures and personnel 	are in place; </a:t>
            </a:r>
          </a:p>
          <a:p>
            <a:r>
              <a:rPr lang="en-GB" sz="2400" dirty="0"/>
              <a:t>•	Liaising with the Holy See, as appropriate. If the Church body 	is a religious </a:t>
            </a:r>
            <a:r>
              <a:rPr lang="en-GB" sz="2400" dirty="0" smtClean="0"/>
              <a:t>order </a:t>
            </a:r>
            <a:r>
              <a:rPr lang="en-GB" sz="2400" dirty="0"/>
              <a:t>or congregation, this is done through 	the superior general; </a:t>
            </a:r>
          </a:p>
          <a:p>
            <a:r>
              <a:rPr lang="en-GB" sz="2400" dirty="0"/>
              <a:t>•	Ensuring compliance with canon and civil law; </a:t>
            </a:r>
          </a:p>
          <a:p>
            <a:r>
              <a:rPr lang="en-GB" sz="2400" dirty="0"/>
              <a:t>•	Upholding the seven standards in practice and behaviour.</a:t>
            </a:r>
          </a:p>
        </p:txBody>
      </p:sp>
      <p:sp>
        <p:nvSpPr>
          <p:cNvPr id="4" name="TextBox 3"/>
          <p:cNvSpPr txBox="1"/>
          <p:nvPr/>
        </p:nvSpPr>
        <p:spPr>
          <a:xfrm>
            <a:off x="415190" y="1556792"/>
            <a:ext cx="7206952" cy="584775"/>
          </a:xfrm>
          <a:prstGeom prst="rect">
            <a:avLst/>
          </a:prstGeom>
          <a:noFill/>
        </p:spPr>
        <p:txBody>
          <a:bodyPr wrap="square" rtlCol="0">
            <a:spAutoFit/>
          </a:bodyPr>
          <a:lstStyle/>
          <a:p>
            <a:r>
              <a:rPr lang="en-US" sz="3200" b="1" dirty="0">
                <a:solidFill>
                  <a:srgbClr val="0B5323"/>
                </a:solidFill>
              </a:rPr>
              <a:t>Role of the Church Authority</a:t>
            </a:r>
          </a:p>
        </p:txBody>
      </p:sp>
    </p:spTree>
    <p:extLst>
      <p:ext uri="{BB962C8B-B14F-4D97-AF65-F5344CB8AC3E}">
        <p14:creationId xmlns:p14="http://schemas.microsoft.com/office/powerpoint/2010/main" val="195726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2708920"/>
            <a:ext cx="1547218" cy="584775"/>
          </a:xfrm>
          <a:prstGeom prst="rect">
            <a:avLst/>
          </a:prstGeom>
          <a:noFill/>
        </p:spPr>
        <p:txBody>
          <a:bodyPr wrap="none" rtlCol="0">
            <a:spAutoFit/>
          </a:bodyPr>
          <a:lstStyle/>
          <a:p>
            <a:r>
              <a:rPr lang="en-US" sz="3200" b="1" dirty="0">
                <a:solidFill>
                  <a:schemeClr val="tx1">
                    <a:lumMod val="95000"/>
                    <a:lumOff val="5000"/>
                  </a:schemeClr>
                </a:solidFill>
              </a:rPr>
              <a:t>Support</a:t>
            </a:r>
          </a:p>
        </p:txBody>
      </p:sp>
    </p:spTree>
    <p:extLst>
      <p:ext uri="{BB962C8B-B14F-4D97-AF65-F5344CB8AC3E}">
        <p14:creationId xmlns:p14="http://schemas.microsoft.com/office/powerpoint/2010/main" val="8920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3722494" cy="584775"/>
          </a:xfrm>
          <a:prstGeom prst="rect">
            <a:avLst/>
          </a:prstGeom>
          <a:noFill/>
        </p:spPr>
        <p:txBody>
          <a:bodyPr wrap="none" rtlCol="0">
            <a:spAutoFit/>
          </a:bodyPr>
          <a:lstStyle/>
          <a:p>
            <a:r>
              <a:rPr lang="en-US" sz="3200" b="1" dirty="0">
                <a:solidFill>
                  <a:schemeClr val="tx1">
                    <a:lumMod val="95000"/>
                    <a:lumOff val="5000"/>
                  </a:schemeClr>
                </a:solidFill>
              </a:rPr>
              <a:t>Who needs support?</a:t>
            </a:r>
          </a:p>
        </p:txBody>
      </p:sp>
      <p:sp>
        <p:nvSpPr>
          <p:cNvPr id="3" name="TextBox 2"/>
          <p:cNvSpPr txBox="1"/>
          <p:nvPr/>
        </p:nvSpPr>
        <p:spPr>
          <a:xfrm>
            <a:off x="323528" y="1700808"/>
            <a:ext cx="2360967" cy="1077218"/>
          </a:xfrm>
          <a:prstGeom prst="rect">
            <a:avLst/>
          </a:prstGeom>
          <a:noFill/>
        </p:spPr>
        <p:txBody>
          <a:bodyPr wrap="none" rtlCol="0">
            <a:spAutoFit/>
          </a:bodyPr>
          <a:lstStyle/>
          <a:p>
            <a:r>
              <a:rPr lang="en-US" sz="3200" b="1" dirty="0">
                <a:solidFill>
                  <a:schemeClr val="tx1">
                    <a:lumMod val="95000"/>
                    <a:lumOff val="5000"/>
                  </a:schemeClr>
                </a:solidFill>
              </a:rPr>
              <a:t>Complainant</a:t>
            </a:r>
          </a:p>
          <a:p>
            <a:endParaRPr lang="en-US" sz="3200" b="1" dirty="0">
              <a:solidFill>
                <a:schemeClr val="tx1">
                  <a:lumMod val="95000"/>
                  <a:lumOff val="5000"/>
                </a:schemeClr>
              </a:solidFill>
            </a:endParaRPr>
          </a:p>
        </p:txBody>
      </p:sp>
      <p:sp>
        <p:nvSpPr>
          <p:cNvPr id="5" name="TextBox 4"/>
          <p:cNvSpPr txBox="1"/>
          <p:nvPr/>
        </p:nvSpPr>
        <p:spPr>
          <a:xfrm>
            <a:off x="338708" y="2378412"/>
            <a:ext cx="2225096" cy="1077218"/>
          </a:xfrm>
          <a:prstGeom prst="rect">
            <a:avLst/>
          </a:prstGeom>
          <a:noFill/>
        </p:spPr>
        <p:txBody>
          <a:bodyPr wrap="none" rtlCol="0">
            <a:spAutoFit/>
          </a:bodyPr>
          <a:lstStyle/>
          <a:p>
            <a:r>
              <a:rPr lang="en-US" sz="3200" b="1" dirty="0">
                <a:solidFill>
                  <a:schemeClr val="tx1">
                    <a:lumMod val="95000"/>
                    <a:lumOff val="5000"/>
                  </a:schemeClr>
                </a:solidFill>
              </a:rPr>
              <a:t>Respondent</a:t>
            </a:r>
          </a:p>
          <a:p>
            <a:endParaRPr lang="en-US" sz="3200" b="1" dirty="0">
              <a:solidFill>
                <a:schemeClr val="tx1">
                  <a:lumMod val="95000"/>
                  <a:lumOff val="5000"/>
                </a:schemeClr>
              </a:solidFill>
            </a:endParaRPr>
          </a:p>
        </p:txBody>
      </p:sp>
      <p:sp>
        <p:nvSpPr>
          <p:cNvPr id="6" name="TextBox 5"/>
          <p:cNvSpPr txBox="1"/>
          <p:nvPr/>
        </p:nvSpPr>
        <p:spPr>
          <a:xfrm>
            <a:off x="350685" y="3069421"/>
            <a:ext cx="2455159" cy="1077218"/>
          </a:xfrm>
          <a:prstGeom prst="rect">
            <a:avLst/>
          </a:prstGeom>
          <a:noFill/>
        </p:spPr>
        <p:txBody>
          <a:bodyPr wrap="none" rtlCol="0">
            <a:spAutoFit/>
          </a:bodyPr>
          <a:lstStyle/>
          <a:p>
            <a:r>
              <a:rPr lang="en-US" sz="3200" b="1" dirty="0">
                <a:solidFill>
                  <a:schemeClr val="tx1">
                    <a:lumMod val="95000"/>
                    <a:lumOff val="5000"/>
                  </a:schemeClr>
                </a:solidFill>
              </a:rPr>
              <a:t>Congregation</a:t>
            </a:r>
          </a:p>
          <a:p>
            <a:endParaRPr lang="en-US" sz="3200" b="1" dirty="0">
              <a:solidFill>
                <a:schemeClr val="tx1">
                  <a:lumMod val="95000"/>
                  <a:lumOff val="5000"/>
                </a:schemeClr>
              </a:solidFill>
            </a:endParaRPr>
          </a:p>
        </p:txBody>
      </p:sp>
      <p:sp>
        <p:nvSpPr>
          <p:cNvPr id="7" name="TextBox 6"/>
          <p:cNvSpPr txBox="1"/>
          <p:nvPr/>
        </p:nvSpPr>
        <p:spPr>
          <a:xfrm>
            <a:off x="350685" y="3760430"/>
            <a:ext cx="4182171" cy="1077218"/>
          </a:xfrm>
          <a:prstGeom prst="rect">
            <a:avLst/>
          </a:prstGeom>
          <a:noFill/>
        </p:spPr>
        <p:txBody>
          <a:bodyPr wrap="none" rtlCol="0">
            <a:spAutoFit/>
          </a:bodyPr>
          <a:lstStyle/>
          <a:p>
            <a:r>
              <a:rPr lang="en-US" sz="3200" b="1" dirty="0">
                <a:solidFill>
                  <a:schemeClr val="tx1">
                    <a:lumMod val="95000"/>
                    <a:lumOff val="5000"/>
                  </a:schemeClr>
                </a:solidFill>
              </a:rPr>
              <a:t>Safeguarding Personnel</a:t>
            </a:r>
          </a:p>
          <a:p>
            <a:endParaRPr lang="en-US" sz="3200" b="1" dirty="0">
              <a:solidFill>
                <a:schemeClr val="tx1">
                  <a:lumMod val="95000"/>
                  <a:lumOff val="5000"/>
                </a:schemeClr>
              </a:solidFill>
            </a:endParaRPr>
          </a:p>
        </p:txBody>
      </p:sp>
      <p:sp>
        <p:nvSpPr>
          <p:cNvPr id="8" name="TextBox 7"/>
          <p:cNvSpPr txBox="1"/>
          <p:nvPr/>
        </p:nvSpPr>
        <p:spPr>
          <a:xfrm>
            <a:off x="472718" y="4472207"/>
            <a:ext cx="805605" cy="1077218"/>
          </a:xfrm>
          <a:prstGeom prst="rect">
            <a:avLst/>
          </a:prstGeom>
          <a:noFill/>
        </p:spPr>
        <p:txBody>
          <a:bodyPr wrap="none" rtlCol="0">
            <a:spAutoFit/>
          </a:bodyPr>
          <a:lstStyle/>
          <a:p>
            <a:r>
              <a:rPr lang="en-US" sz="3200" b="1" dirty="0">
                <a:solidFill>
                  <a:schemeClr val="tx1">
                    <a:lumMod val="95000"/>
                    <a:lumOff val="5000"/>
                  </a:schemeClr>
                </a:solidFill>
              </a:rPr>
              <a:t>You</a:t>
            </a:r>
          </a:p>
          <a:p>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66050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4007251" cy="584775"/>
          </a:xfrm>
          <a:prstGeom prst="rect">
            <a:avLst/>
          </a:prstGeom>
          <a:noFill/>
        </p:spPr>
        <p:txBody>
          <a:bodyPr wrap="none" rtlCol="0">
            <a:spAutoFit/>
          </a:bodyPr>
          <a:lstStyle/>
          <a:p>
            <a:r>
              <a:rPr lang="en-US" sz="3200" b="1" dirty="0">
                <a:solidFill>
                  <a:schemeClr val="tx1">
                    <a:lumMod val="95000"/>
                    <a:lumOff val="5000"/>
                  </a:schemeClr>
                </a:solidFill>
              </a:rPr>
              <a:t>What kind of support?</a:t>
            </a:r>
          </a:p>
        </p:txBody>
      </p:sp>
      <p:sp>
        <p:nvSpPr>
          <p:cNvPr id="3" name="TextBox 2"/>
          <p:cNvSpPr txBox="1"/>
          <p:nvPr/>
        </p:nvSpPr>
        <p:spPr>
          <a:xfrm>
            <a:off x="323528" y="1700808"/>
            <a:ext cx="8101385" cy="830997"/>
          </a:xfrm>
          <a:prstGeom prst="rect">
            <a:avLst/>
          </a:prstGeom>
          <a:noFill/>
        </p:spPr>
        <p:txBody>
          <a:bodyPr wrap="none" rtlCol="0">
            <a:spAutoFit/>
          </a:bodyPr>
          <a:lstStyle/>
          <a:p>
            <a:r>
              <a:rPr lang="en-US" sz="2400" b="1" dirty="0">
                <a:solidFill>
                  <a:schemeClr val="tx1">
                    <a:lumMod val="95000"/>
                    <a:lumOff val="5000"/>
                  </a:schemeClr>
                </a:solidFill>
              </a:rPr>
              <a:t>Complainant- </a:t>
            </a:r>
            <a:r>
              <a:rPr lang="en-US" sz="2400" dirty="0">
                <a:solidFill>
                  <a:schemeClr val="tx1">
                    <a:lumMod val="95000"/>
                    <a:lumOff val="5000"/>
                  </a:schemeClr>
                </a:solidFill>
              </a:rPr>
              <a:t>Towards Healing, Toward Peace, Support Person</a:t>
            </a:r>
          </a:p>
          <a:p>
            <a:endParaRPr lang="en-US" sz="2400" dirty="0">
              <a:solidFill>
                <a:schemeClr val="tx1">
                  <a:lumMod val="95000"/>
                  <a:lumOff val="5000"/>
                </a:schemeClr>
              </a:solidFill>
            </a:endParaRPr>
          </a:p>
        </p:txBody>
      </p:sp>
      <p:sp>
        <p:nvSpPr>
          <p:cNvPr id="9" name="TextBox 8"/>
          <p:cNvSpPr txBox="1"/>
          <p:nvPr/>
        </p:nvSpPr>
        <p:spPr>
          <a:xfrm>
            <a:off x="327121" y="2293114"/>
            <a:ext cx="4403065" cy="830997"/>
          </a:xfrm>
          <a:prstGeom prst="rect">
            <a:avLst/>
          </a:prstGeom>
          <a:noFill/>
        </p:spPr>
        <p:txBody>
          <a:bodyPr wrap="none" rtlCol="0">
            <a:spAutoFit/>
          </a:bodyPr>
          <a:lstStyle/>
          <a:p>
            <a:r>
              <a:rPr lang="en-US" sz="2400" b="1" dirty="0">
                <a:solidFill>
                  <a:schemeClr val="tx1">
                    <a:lumMod val="95000"/>
                    <a:lumOff val="5000"/>
                  </a:schemeClr>
                </a:solidFill>
              </a:rPr>
              <a:t>Respondent- </a:t>
            </a:r>
            <a:r>
              <a:rPr lang="en-US" sz="2400" dirty="0">
                <a:solidFill>
                  <a:schemeClr val="tx1">
                    <a:lumMod val="95000"/>
                    <a:lumOff val="5000"/>
                  </a:schemeClr>
                </a:solidFill>
              </a:rPr>
              <a:t>Counselling, Adviser</a:t>
            </a:r>
          </a:p>
          <a:p>
            <a:endParaRPr lang="en-US" sz="2400" dirty="0">
              <a:solidFill>
                <a:schemeClr val="tx1">
                  <a:lumMod val="95000"/>
                  <a:lumOff val="5000"/>
                </a:schemeClr>
              </a:solidFill>
            </a:endParaRPr>
          </a:p>
        </p:txBody>
      </p:sp>
      <p:sp>
        <p:nvSpPr>
          <p:cNvPr id="10" name="TextBox 9"/>
          <p:cNvSpPr txBox="1"/>
          <p:nvPr/>
        </p:nvSpPr>
        <p:spPr>
          <a:xfrm>
            <a:off x="329045" y="2996952"/>
            <a:ext cx="3492879" cy="830997"/>
          </a:xfrm>
          <a:prstGeom prst="rect">
            <a:avLst/>
          </a:prstGeom>
          <a:noFill/>
        </p:spPr>
        <p:txBody>
          <a:bodyPr wrap="none" rtlCol="0">
            <a:spAutoFit/>
          </a:bodyPr>
          <a:lstStyle/>
          <a:p>
            <a:r>
              <a:rPr lang="en-US" sz="2400" b="1" dirty="0">
                <a:solidFill>
                  <a:schemeClr val="tx1">
                    <a:lumMod val="95000"/>
                    <a:lumOff val="5000"/>
                  </a:schemeClr>
                </a:solidFill>
              </a:rPr>
              <a:t>Congregation- </a:t>
            </a:r>
            <a:r>
              <a:rPr lang="en-US" sz="2400" dirty="0">
                <a:solidFill>
                  <a:schemeClr val="tx1">
                    <a:lumMod val="95000"/>
                    <a:lumOff val="5000"/>
                  </a:schemeClr>
                </a:solidFill>
              </a:rPr>
              <a:t>Counselling</a:t>
            </a:r>
          </a:p>
          <a:p>
            <a:endParaRPr lang="en-US" sz="2400" dirty="0">
              <a:solidFill>
                <a:schemeClr val="tx1">
                  <a:lumMod val="95000"/>
                  <a:lumOff val="5000"/>
                </a:schemeClr>
              </a:solidFill>
            </a:endParaRPr>
          </a:p>
        </p:txBody>
      </p:sp>
      <p:sp>
        <p:nvSpPr>
          <p:cNvPr id="11" name="TextBox 10"/>
          <p:cNvSpPr txBox="1"/>
          <p:nvPr/>
        </p:nvSpPr>
        <p:spPr>
          <a:xfrm>
            <a:off x="352709" y="3564850"/>
            <a:ext cx="4932119" cy="1938992"/>
          </a:xfrm>
          <a:prstGeom prst="rect">
            <a:avLst/>
          </a:prstGeom>
          <a:noFill/>
        </p:spPr>
        <p:txBody>
          <a:bodyPr wrap="none" rtlCol="0">
            <a:spAutoFit/>
          </a:bodyPr>
          <a:lstStyle/>
          <a:p>
            <a:r>
              <a:rPr lang="en-US" sz="2400" b="1" dirty="0">
                <a:solidFill>
                  <a:schemeClr val="tx1">
                    <a:lumMod val="95000"/>
                    <a:lumOff val="5000"/>
                  </a:schemeClr>
                </a:solidFill>
              </a:rPr>
              <a:t>Safeguarding Personnel </a:t>
            </a:r>
            <a:r>
              <a:rPr lang="en-US" sz="2400" b="1" dirty="0" smtClean="0">
                <a:solidFill>
                  <a:schemeClr val="tx1">
                    <a:lumMod val="95000"/>
                    <a:lumOff val="5000"/>
                  </a:schemeClr>
                </a:solidFill>
              </a:rPr>
              <a:t>– </a:t>
            </a:r>
            <a:r>
              <a:rPr lang="en-US" sz="2400" dirty="0" smtClean="0">
                <a:solidFill>
                  <a:schemeClr val="tx1">
                    <a:lumMod val="95000"/>
                    <a:lumOff val="5000"/>
                  </a:schemeClr>
                </a:solidFill>
              </a:rPr>
              <a:t>Supervision</a:t>
            </a:r>
          </a:p>
          <a:p>
            <a:endParaRPr lang="en-US" sz="2400" dirty="0" smtClean="0">
              <a:solidFill>
                <a:schemeClr val="tx1">
                  <a:lumMod val="95000"/>
                  <a:lumOff val="5000"/>
                </a:schemeClr>
              </a:solidFill>
            </a:endParaRPr>
          </a:p>
          <a:p>
            <a:endParaRPr lang="en-US" sz="2400" dirty="0">
              <a:solidFill>
                <a:schemeClr val="tx1">
                  <a:lumMod val="95000"/>
                  <a:lumOff val="5000"/>
                </a:schemeClr>
              </a:solidFill>
            </a:endParaRPr>
          </a:p>
          <a:p>
            <a:endParaRPr lang="en-US" sz="2400" dirty="0">
              <a:solidFill>
                <a:schemeClr val="tx1">
                  <a:lumMod val="95000"/>
                  <a:lumOff val="5000"/>
                </a:schemeClr>
              </a:solidFill>
            </a:endParaRPr>
          </a:p>
          <a:p>
            <a:endParaRPr lang="en-US" sz="2400" dirty="0">
              <a:solidFill>
                <a:schemeClr val="tx1">
                  <a:lumMod val="95000"/>
                  <a:lumOff val="5000"/>
                </a:schemeClr>
              </a:solidFill>
            </a:endParaRPr>
          </a:p>
        </p:txBody>
      </p:sp>
      <p:sp>
        <p:nvSpPr>
          <p:cNvPr id="12" name="TextBox 11"/>
          <p:cNvSpPr txBox="1"/>
          <p:nvPr/>
        </p:nvSpPr>
        <p:spPr>
          <a:xfrm>
            <a:off x="352709" y="4293096"/>
            <a:ext cx="2336409" cy="830997"/>
          </a:xfrm>
          <a:prstGeom prst="rect">
            <a:avLst/>
          </a:prstGeom>
          <a:noFill/>
        </p:spPr>
        <p:txBody>
          <a:bodyPr wrap="none" rtlCol="0">
            <a:spAutoFit/>
          </a:bodyPr>
          <a:lstStyle/>
          <a:p>
            <a:r>
              <a:rPr lang="en-US" sz="2400" b="1" dirty="0">
                <a:solidFill>
                  <a:schemeClr val="tx1">
                    <a:lumMod val="95000"/>
                    <a:lumOff val="5000"/>
                  </a:schemeClr>
                </a:solidFill>
              </a:rPr>
              <a:t>You - </a:t>
            </a:r>
            <a:r>
              <a:rPr lang="en-US" sz="2400" dirty="0">
                <a:solidFill>
                  <a:schemeClr val="tx1">
                    <a:lumMod val="95000"/>
                    <a:lumOff val="5000"/>
                  </a:schemeClr>
                </a:solidFill>
              </a:rPr>
              <a:t>Supervision</a:t>
            </a:r>
          </a:p>
          <a:p>
            <a:endParaRPr lang="en-US" sz="2400" dirty="0">
              <a:solidFill>
                <a:schemeClr val="tx1">
                  <a:lumMod val="95000"/>
                  <a:lumOff val="5000"/>
                </a:schemeClr>
              </a:solidFill>
            </a:endParaRPr>
          </a:p>
        </p:txBody>
      </p:sp>
    </p:spTree>
    <p:extLst>
      <p:ext uri="{BB962C8B-B14F-4D97-AF65-F5344CB8AC3E}">
        <p14:creationId xmlns:p14="http://schemas.microsoft.com/office/powerpoint/2010/main" val="293522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TotalTime>
  <Words>2472</Words>
  <Application>Microsoft Office PowerPoint</Application>
  <PresentationFormat>On-screen Show (4:3)</PresentationFormat>
  <Paragraphs>347</Paragraphs>
  <Slides>54</Slides>
  <Notes>37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Survivors Ask For </vt:lpstr>
      <vt:lpstr>DO’s</vt:lpstr>
      <vt:lpstr>DO’s</vt:lpstr>
      <vt:lpstr>Don’ts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203</cp:revision>
  <dcterms:created xsi:type="dcterms:W3CDTF">2011-12-09T20:21:14Z</dcterms:created>
  <dcterms:modified xsi:type="dcterms:W3CDTF">2018-02-16T12:33:38Z</dcterms:modified>
</cp:coreProperties>
</file>