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3.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 id="2147483692" r:id="rId2"/>
    <p:sldMasterId id="2147483704" r:id="rId3"/>
    <p:sldMasterId id="2147483720" r:id="rId4"/>
  </p:sldMasterIdLst>
  <p:notesMasterIdLst>
    <p:notesMasterId r:id="rId112"/>
  </p:notesMasterIdLst>
  <p:sldIdLst>
    <p:sldId id="256" r:id="rId5"/>
    <p:sldId id="295" r:id="rId6"/>
    <p:sldId id="258" r:id="rId7"/>
    <p:sldId id="278" r:id="rId8"/>
    <p:sldId id="290" r:id="rId9"/>
    <p:sldId id="259" r:id="rId10"/>
    <p:sldId id="261" r:id="rId11"/>
    <p:sldId id="277" r:id="rId12"/>
    <p:sldId id="264" r:id="rId13"/>
    <p:sldId id="263" r:id="rId14"/>
    <p:sldId id="291" r:id="rId15"/>
    <p:sldId id="279" r:id="rId16"/>
    <p:sldId id="266" r:id="rId17"/>
    <p:sldId id="281" r:id="rId18"/>
    <p:sldId id="265" r:id="rId19"/>
    <p:sldId id="271" r:id="rId20"/>
    <p:sldId id="267" r:id="rId21"/>
    <p:sldId id="268" r:id="rId22"/>
    <p:sldId id="269" r:id="rId23"/>
    <p:sldId id="270" r:id="rId24"/>
    <p:sldId id="273" r:id="rId25"/>
    <p:sldId id="275" r:id="rId26"/>
    <p:sldId id="282" r:id="rId27"/>
    <p:sldId id="276" r:id="rId28"/>
    <p:sldId id="292" r:id="rId29"/>
    <p:sldId id="284"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 id="285"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 id="336" r:id="rId72"/>
    <p:sldId id="337" r:id="rId73"/>
    <p:sldId id="338" r:id="rId74"/>
    <p:sldId id="339" r:id="rId75"/>
    <p:sldId id="340" r:id="rId76"/>
    <p:sldId id="341" r:id="rId77"/>
    <p:sldId id="342" r:id="rId78"/>
    <p:sldId id="343" r:id="rId79"/>
    <p:sldId id="344" r:id="rId80"/>
    <p:sldId id="345" r:id="rId81"/>
    <p:sldId id="346" r:id="rId82"/>
    <p:sldId id="347" r:id="rId83"/>
    <p:sldId id="348" r:id="rId84"/>
    <p:sldId id="349" r:id="rId85"/>
    <p:sldId id="350" r:id="rId86"/>
    <p:sldId id="351" r:id="rId87"/>
    <p:sldId id="352" r:id="rId88"/>
    <p:sldId id="353" r:id="rId89"/>
    <p:sldId id="354" r:id="rId90"/>
    <p:sldId id="355"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293" r:id="rId105"/>
    <p:sldId id="294" r:id="rId106"/>
    <p:sldId id="274" r:id="rId107"/>
    <p:sldId id="283" r:id="rId108"/>
    <p:sldId id="288" r:id="rId109"/>
    <p:sldId id="289" r:id="rId110"/>
    <p:sldId id="286" r:id="rId1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3" autoAdjust="0"/>
    <p:restoredTop sz="94660"/>
  </p:normalViewPr>
  <p:slideViewPr>
    <p:cSldViewPr snapToObjects="1" showGuides="1">
      <p:cViewPr>
        <p:scale>
          <a:sx n="81" d="100"/>
          <a:sy n="81" d="100"/>
        </p:scale>
        <p:origin x="-1110" y="-36"/>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notesMaster" Target="notesMasters/notesMaster1.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110" Type="http://schemas.openxmlformats.org/officeDocument/2006/relationships/slide" Target="slides/slide106.xml"/><Relationship Id="rId115"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13"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slide" Target="slides/slide104.xml"/><Relationship Id="rId11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slide" Target="slides/slide10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14"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slideMaster" Target="slideMasters/slideMaster2.xml"/><Relationship Id="rId29" Type="http://schemas.openxmlformats.org/officeDocument/2006/relationships/slide" Target="slides/slide2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2372654199475097"/>
          <c:y val="0.11111111111111099"/>
        </c:manualLayout>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SAVI report (2002)</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Lbls>
            <c:delete val="1"/>
          </c:dLbls>
          <c:cat>
            <c:strRef>
              <c:f>Sheet1!$A$2:$A$3</c:f>
              <c:strCache>
                <c:ptCount val="2"/>
                <c:pt idx="0">
                  <c:v>25-30% of adults reported having been sexually abused as children</c:v>
                </c:pt>
                <c:pt idx="1">
                  <c:v>2nd Qtr</c:v>
                </c:pt>
              </c:strCache>
            </c:strRef>
          </c:cat>
          <c:val>
            <c:numRef>
              <c:f>Sheet1!$B$2:$B$3</c:f>
              <c:numCache>
                <c:formatCode>General</c:formatCode>
                <c:ptCount val="2"/>
                <c:pt idx="0">
                  <c:v>30</c:v>
                </c:pt>
                <c:pt idx="1">
                  <c:v>70</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1"/>
        <c:delete val="1"/>
      </c:legendEntry>
      <c:layout/>
      <c:overlay val="0"/>
      <c:spPr>
        <a:solidFill>
          <a:schemeClr val="bg1"/>
        </a:solidFill>
        <a:ln>
          <a:noFill/>
        </a:ln>
        <a:effectLst/>
      </c:spPr>
      <c:txPr>
        <a:bodyPr rot="0" spcFirstLastPara="1" vertOverflow="ellipsis" vert="horz" wrap="square" anchor="ctr" anchorCtr="1"/>
        <a:lstStyle/>
        <a:p>
          <a:pPr algn="just">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E2883D-79D1-4A77-B4D3-6A045500EF5E}"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IE"/>
        </a:p>
      </dgm:t>
    </dgm:pt>
    <dgm:pt modelId="{1EA6DC77-E157-4B9C-AF4F-DAD0F9CD6A5D}">
      <dgm:prSet phldrT="[Text]"/>
      <dgm:spPr/>
      <dgm:t>
        <a:bodyPr/>
        <a:lstStyle/>
        <a:p>
          <a:r>
            <a:rPr lang="en-IE" dirty="0"/>
            <a:t>No test to identify offenders</a:t>
          </a:r>
        </a:p>
      </dgm:t>
    </dgm:pt>
    <dgm:pt modelId="{F8F0AC31-138C-4B13-98DB-70A1FEC851C5}" type="parTrans" cxnId="{63F22C10-530E-4D3C-A3F7-4E16258C82CE}">
      <dgm:prSet/>
      <dgm:spPr/>
      <dgm:t>
        <a:bodyPr/>
        <a:lstStyle/>
        <a:p>
          <a:endParaRPr lang="en-IE"/>
        </a:p>
      </dgm:t>
    </dgm:pt>
    <dgm:pt modelId="{87723F3E-DF4A-41A7-BFD9-5833CECDCB48}" type="sibTrans" cxnId="{63F22C10-530E-4D3C-A3F7-4E16258C82CE}">
      <dgm:prSet/>
      <dgm:spPr/>
      <dgm:t>
        <a:bodyPr/>
        <a:lstStyle/>
        <a:p>
          <a:endParaRPr lang="en-IE"/>
        </a:p>
      </dgm:t>
    </dgm:pt>
    <dgm:pt modelId="{4C8F40D2-F144-45FE-82CF-6E86C0FE8CAA}">
      <dgm:prSet phldrT="[Text]"/>
      <dgm:spPr/>
      <dgm:t>
        <a:bodyPr/>
        <a:lstStyle/>
        <a:p>
          <a:r>
            <a:rPr lang="en-IE"/>
            <a:t>No symptom presentation which specifically proves CSA</a:t>
          </a:r>
        </a:p>
      </dgm:t>
    </dgm:pt>
    <dgm:pt modelId="{E6E533AB-2590-4DD3-BC7D-440288F5DDE4}" type="parTrans" cxnId="{4BBFC067-024F-4D4B-8385-88D706DF77D9}">
      <dgm:prSet/>
      <dgm:spPr/>
      <dgm:t>
        <a:bodyPr/>
        <a:lstStyle/>
        <a:p>
          <a:endParaRPr lang="en-IE"/>
        </a:p>
      </dgm:t>
    </dgm:pt>
    <dgm:pt modelId="{B6287CA4-13D6-4CBF-928F-1D6363566F13}" type="sibTrans" cxnId="{4BBFC067-024F-4D4B-8385-88D706DF77D9}">
      <dgm:prSet/>
      <dgm:spPr/>
      <dgm:t>
        <a:bodyPr/>
        <a:lstStyle/>
        <a:p>
          <a:endParaRPr lang="en-IE"/>
        </a:p>
      </dgm:t>
    </dgm:pt>
    <dgm:pt modelId="{58904419-0938-42EC-A765-0B051677E234}">
      <dgm:prSet phldrT="[Text]"/>
      <dgm:spPr/>
      <dgm:t>
        <a:bodyPr/>
        <a:lstStyle/>
        <a:p>
          <a:r>
            <a:rPr lang="en-IE"/>
            <a:t>Rarely any eye-witnnesses</a:t>
          </a:r>
        </a:p>
      </dgm:t>
    </dgm:pt>
    <dgm:pt modelId="{BD4FBFBB-E21E-4D19-AA20-EC1A1DB3AFE1}" type="parTrans" cxnId="{3157AA41-E398-4A42-8FDD-EA5E36EEFE43}">
      <dgm:prSet/>
      <dgm:spPr/>
      <dgm:t>
        <a:bodyPr/>
        <a:lstStyle/>
        <a:p>
          <a:endParaRPr lang="en-IE"/>
        </a:p>
      </dgm:t>
    </dgm:pt>
    <dgm:pt modelId="{0D6DC9C0-5576-435C-8C86-359D84C56CA1}" type="sibTrans" cxnId="{3157AA41-E398-4A42-8FDD-EA5E36EEFE43}">
      <dgm:prSet/>
      <dgm:spPr/>
      <dgm:t>
        <a:bodyPr/>
        <a:lstStyle/>
        <a:p>
          <a:endParaRPr lang="en-IE"/>
        </a:p>
      </dgm:t>
    </dgm:pt>
    <dgm:pt modelId="{37603661-C9BA-4EE6-918A-2230C8CF35C1}">
      <dgm:prSet phldrT="[Text]"/>
      <dgm:spPr/>
      <dgm:t>
        <a:bodyPr/>
        <a:lstStyle/>
        <a:p>
          <a:r>
            <a:rPr lang="en-IE"/>
            <a:t>Internal barriers - shame and fear commonly seen in those affected by abuse</a:t>
          </a:r>
        </a:p>
      </dgm:t>
    </dgm:pt>
    <dgm:pt modelId="{D2F3B4D0-2CFA-431B-A0E1-86E99A5EDA8E}" type="parTrans" cxnId="{71FB9DA1-DEF1-44D1-8BF9-54FE77FBA2FD}">
      <dgm:prSet/>
      <dgm:spPr/>
      <dgm:t>
        <a:bodyPr/>
        <a:lstStyle/>
        <a:p>
          <a:endParaRPr lang="en-IE"/>
        </a:p>
      </dgm:t>
    </dgm:pt>
    <dgm:pt modelId="{9F8AF3F5-E522-44FA-B731-CAD9084C9192}" type="sibTrans" cxnId="{71FB9DA1-DEF1-44D1-8BF9-54FE77FBA2FD}">
      <dgm:prSet/>
      <dgm:spPr/>
      <dgm:t>
        <a:bodyPr/>
        <a:lstStyle/>
        <a:p>
          <a:endParaRPr lang="en-IE"/>
        </a:p>
      </dgm:t>
    </dgm:pt>
    <dgm:pt modelId="{18B12214-F31C-45B0-A391-A781B998472D}">
      <dgm:prSet phldrT="[Text]"/>
      <dgm:spPr/>
      <dgm:t>
        <a:bodyPr/>
        <a:lstStyle/>
        <a:p>
          <a:r>
            <a:rPr lang="en-IE" dirty="0"/>
            <a:t>External barriers - social stigma/repression of open dialogue about child abuse</a:t>
          </a:r>
        </a:p>
      </dgm:t>
    </dgm:pt>
    <dgm:pt modelId="{CA5FC96D-778D-4447-B01E-6BCE1FB7C644}" type="parTrans" cxnId="{D5E714A7-F503-4C73-9ADC-7F0414BE1A6B}">
      <dgm:prSet/>
      <dgm:spPr/>
      <dgm:t>
        <a:bodyPr/>
        <a:lstStyle/>
        <a:p>
          <a:endParaRPr lang="en-IE"/>
        </a:p>
      </dgm:t>
    </dgm:pt>
    <dgm:pt modelId="{8159CC64-1FF4-4CDE-970F-8853ED8503B6}" type="sibTrans" cxnId="{D5E714A7-F503-4C73-9ADC-7F0414BE1A6B}">
      <dgm:prSet/>
      <dgm:spPr/>
      <dgm:t>
        <a:bodyPr/>
        <a:lstStyle/>
        <a:p>
          <a:endParaRPr lang="en-IE"/>
        </a:p>
      </dgm:t>
    </dgm:pt>
    <dgm:pt modelId="{ACF583EC-D749-4A7B-BE74-1A475B4A2132}">
      <dgm:prSet phldrT="[Text]"/>
      <dgm:spPr/>
      <dgm:t>
        <a:bodyPr/>
        <a:lstStyle/>
        <a:p>
          <a:r>
            <a:rPr lang="en-IE" dirty="0"/>
            <a:t>Rarely any proof that a crime was committed</a:t>
          </a:r>
        </a:p>
      </dgm:t>
    </dgm:pt>
    <dgm:pt modelId="{725FDE1E-2588-4030-8221-58B83791F589}" type="parTrans" cxnId="{0087D7EF-BF56-4758-9BE6-105D720CEBE2}">
      <dgm:prSet/>
      <dgm:spPr/>
      <dgm:t>
        <a:bodyPr/>
        <a:lstStyle/>
        <a:p>
          <a:endParaRPr lang="en-GB"/>
        </a:p>
      </dgm:t>
    </dgm:pt>
    <dgm:pt modelId="{81AE5818-4A6B-484A-A0EE-5D1C9EF04BE1}" type="sibTrans" cxnId="{0087D7EF-BF56-4758-9BE6-105D720CEBE2}">
      <dgm:prSet/>
      <dgm:spPr/>
      <dgm:t>
        <a:bodyPr/>
        <a:lstStyle/>
        <a:p>
          <a:endParaRPr lang="en-GB"/>
        </a:p>
      </dgm:t>
    </dgm:pt>
    <dgm:pt modelId="{9A5B736B-2CEF-4AEF-9DFD-7949349BC602}" type="pres">
      <dgm:prSet presAssocID="{DEE2883D-79D1-4A77-B4D3-6A045500EF5E}" presName="cycle" presStyleCnt="0">
        <dgm:presLayoutVars>
          <dgm:dir/>
          <dgm:resizeHandles val="exact"/>
        </dgm:presLayoutVars>
      </dgm:prSet>
      <dgm:spPr/>
      <dgm:t>
        <a:bodyPr/>
        <a:lstStyle/>
        <a:p>
          <a:endParaRPr lang="en-GB"/>
        </a:p>
      </dgm:t>
    </dgm:pt>
    <dgm:pt modelId="{714BA63C-17A0-448C-8DB0-F9BD64BD05D9}" type="pres">
      <dgm:prSet presAssocID="{1EA6DC77-E157-4B9C-AF4F-DAD0F9CD6A5D}" presName="node" presStyleLbl="node1" presStyleIdx="0" presStyleCnt="6" custScaleX="114795" custScaleY="145892">
        <dgm:presLayoutVars>
          <dgm:bulletEnabled val="1"/>
        </dgm:presLayoutVars>
      </dgm:prSet>
      <dgm:spPr/>
      <dgm:t>
        <a:bodyPr/>
        <a:lstStyle/>
        <a:p>
          <a:endParaRPr lang="en-IE"/>
        </a:p>
      </dgm:t>
    </dgm:pt>
    <dgm:pt modelId="{510F9D54-62B0-484A-8C99-77104143F8B3}" type="pres">
      <dgm:prSet presAssocID="{1EA6DC77-E157-4B9C-AF4F-DAD0F9CD6A5D}" presName="spNode" presStyleCnt="0"/>
      <dgm:spPr/>
    </dgm:pt>
    <dgm:pt modelId="{E9354270-CD1C-4B5E-9118-B415729B5EC8}" type="pres">
      <dgm:prSet presAssocID="{87723F3E-DF4A-41A7-BFD9-5833CECDCB48}" presName="sibTrans" presStyleLbl="sibTrans1D1" presStyleIdx="0" presStyleCnt="6"/>
      <dgm:spPr/>
      <dgm:t>
        <a:bodyPr/>
        <a:lstStyle/>
        <a:p>
          <a:endParaRPr lang="en-GB"/>
        </a:p>
      </dgm:t>
    </dgm:pt>
    <dgm:pt modelId="{B53FCEE0-B9AA-4ADC-B0BD-B053AFBF64F3}" type="pres">
      <dgm:prSet presAssocID="{4C8F40D2-F144-45FE-82CF-6E86C0FE8CAA}" presName="node" presStyleLbl="node1" presStyleIdx="1" presStyleCnt="6" custScaleX="108902" custScaleY="137675">
        <dgm:presLayoutVars>
          <dgm:bulletEnabled val="1"/>
        </dgm:presLayoutVars>
      </dgm:prSet>
      <dgm:spPr/>
      <dgm:t>
        <a:bodyPr/>
        <a:lstStyle/>
        <a:p>
          <a:endParaRPr lang="en-IE"/>
        </a:p>
      </dgm:t>
    </dgm:pt>
    <dgm:pt modelId="{ACFCEE51-5F44-4653-94D3-E1731286B26F}" type="pres">
      <dgm:prSet presAssocID="{4C8F40D2-F144-45FE-82CF-6E86C0FE8CAA}" presName="spNode" presStyleCnt="0"/>
      <dgm:spPr/>
    </dgm:pt>
    <dgm:pt modelId="{AD255367-C47C-4DA2-89DB-87816FE51FCF}" type="pres">
      <dgm:prSet presAssocID="{B6287CA4-13D6-4CBF-928F-1D6363566F13}" presName="sibTrans" presStyleLbl="sibTrans1D1" presStyleIdx="1" presStyleCnt="6"/>
      <dgm:spPr/>
      <dgm:t>
        <a:bodyPr/>
        <a:lstStyle/>
        <a:p>
          <a:endParaRPr lang="en-GB"/>
        </a:p>
      </dgm:t>
    </dgm:pt>
    <dgm:pt modelId="{A68641A5-BACE-476B-9B0B-2CD2BC13266E}" type="pres">
      <dgm:prSet presAssocID="{ACF583EC-D749-4A7B-BE74-1A475B4A2132}" presName="node" presStyleLbl="node1" presStyleIdx="2" presStyleCnt="6" custScaleX="118604" custScaleY="137375">
        <dgm:presLayoutVars>
          <dgm:bulletEnabled val="1"/>
        </dgm:presLayoutVars>
      </dgm:prSet>
      <dgm:spPr/>
      <dgm:t>
        <a:bodyPr/>
        <a:lstStyle/>
        <a:p>
          <a:endParaRPr lang="en-IE"/>
        </a:p>
      </dgm:t>
    </dgm:pt>
    <dgm:pt modelId="{FEEB5C6C-6779-4D9F-BE93-E5203758E10A}" type="pres">
      <dgm:prSet presAssocID="{ACF583EC-D749-4A7B-BE74-1A475B4A2132}" presName="spNode" presStyleCnt="0"/>
      <dgm:spPr/>
    </dgm:pt>
    <dgm:pt modelId="{8E87C124-B70F-40D7-A7BB-7ADD0F39FE7E}" type="pres">
      <dgm:prSet presAssocID="{81AE5818-4A6B-484A-A0EE-5D1C9EF04BE1}" presName="sibTrans" presStyleLbl="sibTrans1D1" presStyleIdx="2" presStyleCnt="6"/>
      <dgm:spPr/>
      <dgm:t>
        <a:bodyPr/>
        <a:lstStyle/>
        <a:p>
          <a:endParaRPr lang="en-US"/>
        </a:p>
      </dgm:t>
    </dgm:pt>
    <dgm:pt modelId="{1F7E6688-35E9-4750-9DB2-D58A1164194F}" type="pres">
      <dgm:prSet presAssocID="{58904419-0938-42EC-A765-0B051677E234}" presName="node" presStyleLbl="node1" presStyleIdx="3" presStyleCnt="6" custScaleX="115575" custScaleY="154183">
        <dgm:presLayoutVars>
          <dgm:bulletEnabled val="1"/>
        </dgm:presLayoutVars>
      </dgm:prSet>
      <dgm:spPr/>
      <dgm:t>
        <a:bodyPr/>
        <a:lstStyle/>
        <a:p>
          <a:endParaRPr lang="en-IE"/>
        </a:p>
      </dgm:t>
    </dgm:pt>
    <dgm:pt modelId="{3BF571CD-FE34-413A-8F0B-1C918CA5FA0C}" type="pres">
      <dgm:prSet presAssocID="{58904419-0938-42EC-A765-0B051677E234}" presName="spNode" presStyleCnt="0"/>
      <dgm:spPr/>
    </dgm:pt>
    <dgm:pt modelId="{533B27F0-D2E7-4DE7-A4A2-3370363982D3}" type="pres">
      <dgm:prSet presAssocID="{0D6DC9C0-5576-435C-8C86-359D84C56CA1}" presName="sibTrans" presStyleLbl="sibTrans1D1" presStyleIdx="3" presStyleCnt="6"/>
      <dgm:spPr/>
      <dgm:t>
        <a:bodyPr/>
        <a:lstStyle/>
        <a:p>
          <a:endParaRPr lang="en-GB"/>
        </a:p>
      </dgm:t>
    </dgm:pt>
    <dgm:pt modelId="{E0373D40-191C-4152-9159-F559F35F6F8F}" type="pres">
      <dgm:prSet presAssocID="{37603661-C9BA-4EE6-918A-2230C8CF35C1}" presName="node" presStyleLbl="node1" presStyleIdx="4" presStyleCnt="6" custScaleX="131354" custScaleY="135972">
        <dgm:presLayoutVars>
          <dgm:bulletEnabled val="1"/>
        </dgm:presLayoutVars>
      </dgm:prSet>
      <dgm:spPr/>
      <dgm:t>
        <a:bodyPr/>
        <a:lstStyle/>
        <a:p>
          <a:endParaRPr lang="en-IE"/>
        </a:p>
      </dgm:t>
    </dgm:pt>
    <dgm:pt modelId="{832FAE09-F3D2-4F72-9271-D49E641CB834}" type="pres">
      <dgm:prSet presAssocID="{37603661-C9BA-4EE6-918A-2230C8CF35C1}" presName="spNode" presStyleCnt="0"/>
      <dgm:spPr/>
    </dgm:pt>
    <dgm:pt modelId="{EC6C3509-E119-4DD3-A3A0-4FD99C23D45B}" type="pres">
      <dgm:prSet presAssocID="{9F8AF3F5-E522-44FA-B731-CAD9084C9192}" presName="sibTrans" presStyleLbl="sibTrans1D1" presStyleIdx="4" presStyleCnt="6"/>
      <dgm:spPr/>
      <dgm:t>
        <a:bodyPr/>
        <a:lstStyle/>
        <a:p>
          <a:endParaRPr lang="en-GB"/>
        </a:p>
      </dgm:t>
    </dgm:pt>
    <dgm:pt modelId="{52EB7479-C5CB-46AA-9D98-98A5D09CC9D2}" type="pres">
      <dgm:prSet presAssocID="{18B12214-F31C-45B0-A391-A781B998472D}" presName="node" presStyleLbl="node1" presStyleIdx="5" presStyleCnt="6" custScaleX="121287" custScaleY="131749">
        <dgm:presLayoutVars>
          <dgm:bulletEnabled val="1"/>
        </dgm:presLayoutVars>
      </dgm:prSet>
      <dgm:spPr/>
      <dgm:t>
        <a:bodyPr/>
        <a:lstStyle/>
        <a:p>
          <a:endParaRPr lang="en-IE"/>
        </a:p>
      </dgm:t>
    </dgm:pt>
    <dgm:pt modelId="{CF08D39D-1F14-4F82-A282-9877A987E4DF}" type="pres">
      <dgm:prSet presAssocID="{18B12214-F31C-45B0-A391-A781B998472D}" presName="spNode" presStyleCnt="0"/>
      <dgm:spPr/>
    </dgm:pt>
    <dgm:pt modelId="{D4600642-C189-4DB9-BA87-DBF89C0FE89E}" type="pres">
      <dgm:prSet presAssocID="{8159CC64-1FF4-4CDE-970F-8853ED8503B6}" presName="sibTrans" presStyleLbl="sibTrans1D1" presStyleIdx="5" presStyleCnt="6"/>
      <dgm:spPr/>
      <dgm:t>
        <a:bodyPr/>
        <a:lstStyle/>
        <a:p>
          <a:endParaRPr lang="en-GB"/>
        </a:p>
      </dgm:t>
    </dgm:pt>
  </dgm:ptLst>
  <dgm:cxnLst>
    <dgm:cxn modelId="{58A096C5-E90F-4A43-8AD4-3D027B4894D4}" type="presOf" srcId="{B6287CA4-13D6-4CBF-928F-1D6363566F13}" destId="{AD255367-C47C-4DA2-89DB-87816FE51FCF}" srcOrd="0" destOrd="0" presId="urn:microsoft.com/office/officeart/2005/8/layout/cycle6"/>
    <dgm:cxn modelId="{0087D7EF-BF56-4758-9BE6-105D720CEBE2}" srcId="{DEE2883D-79D1-4A77-B4D3-6A045500EF5E}" destId="{ACF583EC-D749-4A7B-BE74-1A475B4A2132}" srcOrd="2" destOrd="0" parTransId="{725FDE1E-2588-4030-8221-58B83791F589}" sibTransId="{81AE5818-4A6B-484A-A0EE-5D1C9EF04BE1}"/>
    <dgm:cxn modelId="{4BBFC067-024F-4D4B-8385-88D706DF77D9}" srcId="{DEE2883D-79D1-4A77-B4D3-6A045500EF5E}" destId="{4C8F40D2-F144-45FE-82CF-6E86C0FE8CAA}" srcOrd="1" destOrd="0" parTransId="{E6E533AB-2590-4DD3-BC7D-440288F5DDE4}" sibTransId="{B6287CA4-13D6-4CBF-928F-1D6363566F13}"/>
    <dgm:cxn modelId="{75D5B03F-4289-4F39-AC8C-D1A7F9C233F8}" type="presOf" srcId="{1EA6DC77-E157-4B9C-AF4F-DAD0F9CD6A5D}" destId="{714BA63C-17A0-448C-8DB0-F9BD64BD05D9}" srcOrd="0" destOrd="0" presId="urn:microsoft.com/office/officeart/2005/8/layout/cycle6"/>
    <dgm:cxn modelId="{2CDBE4A1-CC94-4F8A-831A-9016461CF3E6}" type="presOf" srcId="{4C8F40D2-F144-45FE-82CF-6E86C0FE8CAA}" destId="{B53FCEE0-B9AA-4ADC-B0BD-B053AFBF64F3}" srcOrd="0" destOrd="0" presId="urn:microsoft.com/office/officeart/2005/8/layout/cycle6"/>
    <dgm:cxn modelId="{FAA9FF57-F300-42A2-903B-85A43C5C8FB9}" type="presOf" srcId="{DEE2883D-79D1-4A77-B4D3-6A045500EF5E}" destId="{9A5B736B-2CEF-4AEF-9DFD-7949349BC602}" srcOrd="0" destOrd="0" presId="urn:microsoft.com/office/officeart/2005/8/layout/cycle6"/>
    <dgm:cxn modelId="{0E2E2135-B572-4788-8033-B6E047975812}" type="presOf" srcId="{18B12214-F31C-45B0-A391-A781B998472D}" destId="{52EB7479-C5CB-46AA-9D98-98A5D09CC9D2}" srcOrd="0" destOrd="0" presId="urn:microsoft.com/office/officeart/2005/8/layout/cycle6"/>
    <dgm:cxn modelId="{63F22C10-530E-4D3C-A3F7-4E16258C82CE}" srcId="{DEE2883D-79D1-4A77-B4D3-6A045500EF5E}" destId="{1EA6DC77-E157-4B9C-AF4F-DAD0F9CD6A5D}" srcOrd="0" destOrd="0" parTransId="{F8F0AC31-138C-4B13-98DB-70A1FEC851C5}" sibTransId="{87723F3E-DF4A-41A7-BFD9-5833CECDCB48}"/>
    <dgm:cxn modelId="{57922753-5D3D-49C5-B7BD-960A0E348A96}" type="presOf" srcId="{ACF583EC-D749-4A7B-BE74-1A475B4A2132}" destId="{A68641A5-BACE-476B-9B0B-2CD2BC13266E}" srcOrd="0" destOrd="0" presId="urn:microsoft.com/office/officeart/2005/8/layout/cycle6"/>
    <dgm:cxn modelId="{73CF9DD8-C76C-4297-8CA8-D52BBD8C07CA}" type="presOf" srcId="{0D6DC9C0-5576-435C-8C86-359D84C56CA1}" destId="{533B27F0-D2E7-4DE7-A4A2-3370363982D3}" srcOrd="0" destOrd="0" presId="urn:microsoft.com/office/officeart/2005/8/layout/cycle6"/>
    <dgm:cxn modelId="{3157AA41-E398-4A42-8FDD-EA5E36EEFE43}" srcId="{DEE2883D-79D1-4A77-B4D3-6A045500EF5E}" destId="{58904419-0938-42EC-A765-0B051677E234}" srcOrd="3" destOrd="0" parTransId="{BD4FBFBB-E21E-4D19-AA20-EC1A1DB3AFE1}" sibTransId="{0D6DC9C0-5576-435C-8C86-359D84C56CA1}"/>
    <dgm:cxn modelId="{71FB9DA1-DEF1-44D1-8BF9-54FE77FBA2FD}" srcId="{DEE2883D-79D1-4A77-B4D3-6A045500EF5E}" destId="{37603661-C9BA-4EE6-918A-2230C8CF35C1}" srcOrd="4" destOrd="0" parTransId="{D2F3B4D0-2CFA-431B-A0E1-86E99A5EDA8E}" sibTransId="{9F8AF3F5-E522-44FA-B731-CAD9084C9192}"/>
    <dgm:cxn modelId="{22CF404E-8A4E-467F-AD9A-617B902684E7}" type="presOf" srcId="{37603661-C9BA-4EE6-918A-2230C8CF35C1}" destId="{E0373D40-191C-4152-9159-F559F35F6F8F}" srcOrd="0" destOrd="0" presId="urn:microsoft.com/office/officeart/2005/8/layout/cycle6"/>
    <dgm:cxn modelId="{D5E714A7-F503-4C73-9ADC-7F0414BE1A6B}" srcId="{DEE2883D-79D1-4A77-B4D3-6A045500EF5E}" destId="{18B12214-F31C-45B0-A391-A781B998472D}" srcOrd="5" destOrd="0" parTransId="{CA5FC96D-778D-4447-B01E-6BCE1FB7C644}" sibTransId="{8159CC64-1FF4-4CDE-970F-8853ED8503B6}"/>
    <dgm:cxn modelId="{8B30EDB6-A1C6-4552-8EC4-261C1608A3F2}" type="presOf" srcId="{8159CC64-1FF4-4CDE-970F-8853ED8503B6}" destId="{D4600642-C189-4DB9-BA87-DBF89C0FE89E}" srcOrd="0" destOrd="0" presId="urn:microsoft.com/office/officeart/2005/8/layout/cycle6"/>
    <dgm:cxn modelId="{AE4A4B79-0599-47B7-B993-D2B06C374C26}" type="presOf" srcId="{58904419-0938-42EC-A765-0B051677E234}" destId="{1F7E6688-35E9-4750-9DB2-D58A1164194F}" srcOrd="0" destOrd="0" presId="urn:microsoft.com/office/officeart/2005/8/layout/cycle6"/>
    <dgm:cxn modelId="{3E0317E0-E89E-497D-9422-3FD2AC220326}" type="presOf" srcId="{81AE5818-4A6B-484A-A0EE-5D1C9EF04BE1}" destId="{8E87C124-B70F-40D7-A7BB-7ADD0F39FE7E}" srcOrd="0" destOrd="0" presId="urn:microsoft.com/office/officeart/2005/8/layout/cycle6"/>
    <dgm:cxn modelId="{8383E16F-1675-42F0-9E1B-9E8558CF90F2}" type="presOf" srcId="{87723F3E-DF4A-41A7-BFD9-5833CECDCB48}" destId="{E9354270-CD1C-4B5E-9118-B415729B5EC8}" srcOrd="0" destOrd="0" presId="urn:microsoft.com/office/officeart/2005/8/layout/cycle6"/>
    <dgm:cxn modelId="{92E9ADEC-C134-47BE-AC02-98097DE6AF06}" type="presOf" srcId="{9F8AF3F5-E522-44FA-B731-CAD9084C9192}" destId="{EC6C3509-E119-4DD3-A3A0-4FD99C23D45B}" srcOrd="0" destOrd="0" presId="urn:microsoft.com/office/officeart/2005/8/layout/cycle6"/>
    <dgm:cxn modelId="{B2D70947-3888-426E-8079-BDBEF70FA5C2}" type="presParOf" srcId="{9A5B736B-2CEF-4AEF-9DFD-7949349BC602}" destId="{714BA63C-17A0-448C-8DB0-F9BD64BD05D9}" srcOrd="0" destOrd="0" presId="urn:microsoft.com/office/officeart/2005/8/layout/cycle6"/>
    <dgm:cxn modelId="{A6931FB0-0583-4AD3-A15D-CA6F4FBE0C2A}" type="presParOf" srcId="{9A5B736B-2CEF-4AEF-9DFD-7949349BC602}" destId="{510F9D54-62B0-484A-8C99-77104143F8B3}" srcOrd="1" destOrd="0" presId="urn:microsoft.com/office/officeart/2005/8/layout/cycle6"/>
    <dgm:cxn modelId="{02D68830-3B7F-4B1D-80FB-987AEF897933}" type="presParOf" srcId="{9A5B736B-2CEF-4AEF-9DFD-7949349BC602}" destId="{E9354270-CD1C-4B5E-9118-B415729B5EC8}" srcOrd="2" destOrd="0" presId="urn:microsoft.com/office/officeart/2005/8/layout/cycle6"/>
    <dgm:cxn modelId="{CF60D79E-A7B1-407A-9196-5C79B031B2ED}" type="presParOf" srcId="{9A5B736B-2CEF-4AEF-9DFD-7949349BC602}" destId="{B53FCEE0-B9AA-4ADC-B0BD-B053AFBF64F3}" srcOrd="3" destOrd="0" presId="urn:microsoft.com/office/officeart/2005/8/layout/cycle6"/>
    <dgm:cxn modelId="{848CCA1F-666B-4265-9F50-E4FA5D2BB5E4}" type="presParOf" srcId="{9A5B736B-2CEF-4AEF-9DFD-7949349BC602}" destId="{ACFCEE51-5F44-4653-94D3-E1731286B26F}" srcOrd="4" destOrd="0" presId="urn:microsoft.com/office/officeart/2005/8/layout/cycle6"/>
    <dgm:cxn modelId="{BED8437C-C8C8-42E7-BCA8-2551BBFA499F}" type="presParOf" srcId="{9A5B736B-2CEF-4AEF-9DFD-7949349BC602}" destId="{AD255367-C47C-4DA2-89DB-87816FE51FCF}" srcOrd="5" destOrd="0" presId="urn:microsoft.com/office/officeart/2005/8/layout/cycle6"/>
    <dgm:cxn modelId="{D035C572-9B0F-442A-B17D-425620B3E2E7}" type="presParOf" srcId="{9A5B736B-2CEF-4AEF-9DFD-7949349BC602}" destId="{A68641A5-BACE-476B-9B0B-2CD2BC13266E}" srcOrd="6" destOrd="0" presId="urn:microsoft.com/office/officeart/2005/8/layout/cycle6"/>
    <dgm:cxn modelId="{E4AEA7BC-6ED1-45AD-806B-2E9B1EDF7EF3}" type="presParOf" srcId="{9A5B736B-2CEF-4AEF-9DFD-7949349BC602}" destId="{FEEB5C6C-6779-4D9F-BE93-E5203758E10A}" srcOrd="7" destOrd="0" presId="urn:microsoft.com/office/officeart/2005/8/layout/cycle6"/>
    <dgm:cxn modelId="{09B6F78A-4F08-402B-B1B6-E4CEE13F83FF}" type="presParOf" srcId="{9A5B736B-2CEF-4AEF-9DFD-7949349BC602}" destId="{8E87C124-B70F-40D7-A7BB-7ADD0F39FE7E}" srcOrd="8" destOrd="0" presId="urn:microsoft.com/office/officeart/2005/8/layout/cycle6"/>
    <dgm:cxn modelId="{9F4F7EB0-849E-43ED-B1A0-1FE15EA8F60B}" type="presParOf" srcId="{9A5B736B-2CEF-4AEF-9DFD-7949349BC602}" destId="{1F7E6688-35E9-4750-9DB2-D58A1164194F}" srcOrd="9" destOrd="0" presId="urn:microsoft.com/office/officeart/2005/8/layout/cycle6"/>
    <dgm:cxn modelId="{55B32F4B-AF75-4F03-85BC-D75EA05ADCAD}" type="presParOf" srcId="{9A5B736B-2CEF-4AEF-9DFD-7949349BC602}" destId="{3BF571CD-FE34-413A-8F0B-1C918CA5FA0C}" srcOrd="10" destOrd="0" presId="urn:microsoft.com/office/officeart/2005/8/layout/cycle6"/>
    <dgm:cxn modelId="{1BB1C85E-9256-4291-8F69-EFB1731BDC3E}" type="presParOf" srcId="{9A5B736B-2CEF-4AEF-9DFD-7949349BC602}" destId="{533B27F0-D2E7-4DE7-A4A2-3370363982D3}" srcOrd="11" destOrd="0" presId="urn:microsoft.com/office/officeart/2005/8/layout/cycle6"/>
    <dgm:cxn modelId="{882590A5-7B7C-4F3C-A564-FD3AF7F48A88}" type="presParOf" srcId="{9A5B736B-2CEF-4AEF-9DFD-7949349BC602}" destId="{E0373D40-191C-4152-9159-F559F35F6F8F}" srcOrd="12" destOrd="0" presId="urn:microsoft.com/office/officeart/2005/8/layout/cycle6"/>
    <dgm:cxn modelId="{84DF49BC-65BC-4364-86B2-5F2F343B55B3}" type="presParOf" srcId="{9A5B736B-2CEF-4AEF-9DFD-7949349BC602}" destId="{832FAE09-F3D2-4F72-9271-D49E641CB834}" srcOrd="13" destOrd="0" presId="urn:microsoft.com/office/officeart/2005/8/layout/cycle6"/>
    <dgm:cxn modelId="{7622890E-F641-4989-8816-914CB605D17C}" type="presParOf" srcId="{9A5B736B-2CEF-4AEF-9DFD-7949349BC602}" destId="{EC6C3509-E119-4DD3-A3A0-4FD99C23D45B}" srcOrd="14" destOrd="0" presId="urn:microsoft.com/office/officeart/2005/8/layout/cycle6"/>
    <dgm:cxn modelId="{3E0F2D43-5805-49DF-9AEB-731E93B003B2}" type="presParOf" srcId="{9A5B736B-2CEF-4AEF-9DFD-7949349BC602}" destId="{52EB7479-C5CB-46AA-9D98-98A5D09CC9D2}" srcOrd="15" destOrd="0" presId="urn:microsoft.com/office/officeart/2005/8/layout/cycle6"/>
    <dgm:cxn modelId="{3E7DCDA5-9BBC-4FEC-B19E-C4740F77952B}" type="presParOf" srcId="{9A5B736B-2CEF-4AEF-9DFD-7949349BC602}" destId="{CF08D39D-1F14-4F82-A282-9877A987E4DF}" srcOrd="16" destOrd="0" presId="urn:microsoft.com/office/officeart/2005/8/layout/cycle6"/>
    <dgm:cxn modelId="{1534369B-4C33-43A6-83CE-7A2033FF39F5}" type="presParOf" srcId="{9A5B736B-2CEF-4AEF-9DFD-7949349BC602}" destId="{D4600642-C189-4DB9-BA87-DBF89C0FE89E}"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F4C190-4E64-41A1-A555-E02C6A3AF3C1}" type="doc">
      <dgm:prSet loTypeId="urn:microsoft.com/office/officeart/2005/8/layout/chart3" loCatId="cycle" qsTypeId="urn:microsoft.com/office/officeart/2005/8/quickstyle/simple4" qsCatId="simple" csTypeId="urn:microsoft.com/office/officeart/2005/8/colors/accent1_2" csCatId="accent1" phldr="1"/>
      <dgm:spPr/>
    </dgm:pt>
    <dgm:pt modelId="{AE819839-288D-4946-ACEC-F0DD35BA74B7}">
      <dgm:prSet phldrT="[Text]"/>
      <dgm:spPr/>
      <dgm:t>
        <a:bodyPr/>
        <a:lstStyle/>
        <a:p>
          <a:r>
            <a:rPr lang="en-GB" smtClean="0"/>
            <a:t>Child Protection Matter </a:t>
          </a:r>
          <a:endParaRPr lang="en-IE"/>
        </a:p>
      </dgm:t>
    </dgm:pt>
    <dgm:pt modelId="{A087E490-7EBF-4AD8-B614-43EA28ED4F52}" type="parTrans" cxnId="{1A15822A-96D3-4CC4-B9D0-07ED699A32BD}">
      <dgm:prSet/>
      <dgm:spPr/>
      <dgm:t>
        <a:bodyPr/>
        <a:lstStyle/>
        <a:p>
          <a:endParaRPr lang="en-IE"/>
        </a:p>
      </dgm:t>
    </dgm:pt>
    <dgm:pt modelId="{6623956C-840A-4428-84F3-7CD74E6E752E}" type="sibTrans" cxnId="{1A15822A-96D3-4CC4-B9D0-07ED699A32BD}">
      <dgm:prSet/>
      <dgm:spPr/>
      <dgm:t>
        <a:bodyPr/>
        <a:lstStyle/>
        <a:p>
          <a:endParaRPr lang="en-IE"/>
        </a:p>
      </dgm:t>
    </dgm:pt>
    <dgm:pt modelId="{5922F27B-8471-4DB7-A8CB-E5B20B01F426}">
      <dgm:prSet phldrT="[Text]"/>
      <dgm:spPr/>
      <dgm:t>
        <a:bodyPr/>
        <a:lstStyle/>
        <a:p>
          <a:r>
            <a:rPr lang="en-GB" smtClean="0"/>
            <a:t>Criminal Matter</a:t>
          </a:r>
          <a:endParaRPr lang="en-IE"/>
        </a:p>
      </dgm:t>
    </dgm:pt>
    <dgm:pt modelId="{A096FB2C-94F4-44ED-8935-B8333F6D1157}" type="sibTrans" cxnId="{D7113BAB-0742-45EE-9DA3-0B2B9B842E73}">
      <dgm:prSet/>
      <dgm:spPr/>
      <dgm:t>
        <a:bodyPr/>
        <a:lstStyle/>
        <a:p>
          <a:endParaRPr lang="en-IE"/>
        </a:p>
      </dgm:t>
    </dgm:pt>
    <dgm:pt modelId="{83920E44-8AF3-4802-AA9D-8C7D09DA6A83}" type="parTrans" cxnId="{D7113BAB-0742-45EE-9DA3-0B2B9B842E73}">
      <dgm:prSet/>
      <dgm:spPr/>
      <dgm:t>
        <a:bodyPr/>
        <a:lstStyle/>
        <a:p>
          <a:endParaRPr lang="en-IE"/>
        </a:p>
      </dgm:t>
    </dgm:pt>
    <dgm:pt modelId="{66904F6D-E111-439B-A98E-29BA5C129FD7}" type="pres">
      <dgm:prSet presAssocID="{EDF4C190-4E64-41A1-A555-E02C6A3AF3C1}" presName="compositeShape" presStyleCnt="0">
        <dgm:presLayoutVars>
          <dgm:chMax val="7"/>
          <dgm:dir/>
          <dgm:resizeHandles val="exact"/>
        </dgm:presLayoutVars>
      </dgm:prSet>
      <dgm:spPr/>
    </dgm:pt>
    <dgm:pt modelId="{AAC3B86A-797B-45CE-B3C2-83D8981FC381}" type="pres">
      <dgm:prSet presAssocID="{EDF4C190-4E64-41A1-A555-E02C6A3AF3C1}" presName="wedge1" presStyleLbl="node1" presStyleIdx="0" presStyleCnt="2"/>
      <dgm:spPr/>
      <dgm:t>
        <a:bodyPr/>
        <a:lstStyle/>
        <a:p>
          <a:endParaRPr lang="en-IE"/>
        </a:p>
      </dgm:t>
    </dgm:pt>
    <dgm:pt modelId="{37AF15DD-3725-4B81-872B-9D43DC945BFB}" type="pres">
      <dgm:prSet presAssocID="{EDF4C190-4E64-41A1-A555-E02C6A3AF3C1}" presName="wedge1Tx" presStyleLbl="node1" presStyleIdx="0" presStyleCnt="2">
        <dgm:presLayoutVars>
          <dgm:chMax val="0"/>
          <dgm:chPref val="0"/>
          <dgm:bulletEnabled val="1"/>
        </dgm:presLayoutVars>
      </dgm:prSet>
      <dgm:spPr/>
      <dgm:t>
        <a:bodyPr/>
        <a:lstStyle/>
        <a:p>
          <a:endParaRPr lang="en-IE"/>
        </a:p>
      </dgm:t>
    </dgm:pt>
    <dgm:pt modelId="{59FBD268-02FA-4E14-BA10-CEA4F38B08CE}" type="pres">
      <dgm:prSet presAssocID="{EDF4C190-4E64-41A1-A555-E02C6A3AF3C1}" presName="wedge2" presStyleLbl="node1" presStyleIdx="1" presStyleCnt="2"/>
      <dgm:spPr/>
      <dgm:t>
        <a:bodyPr/>
        <a:lstStyle/>
        <a:p>
          <a:endParaRPr lang="en-IE"/>
        </a:p>
      </dgm:t>
    </dgm:pt>
    <dgm:pt modelId="{EC2C16DF-D032-4729-AA5A-61E4282A1175}" type="pres">
      <dgm:prSet presAssocID="{EDF4C190-4E64-41A1-A555-E02C6A3AF3C1}" presName="wedge2Tx" presStyleLbl="node1" presStyleIdx="1" presStyleCnt="2">
        <dgm:presLayoutVars>
          <dgm:chMax val="0"/>
          <dgm:chPref val="0"/>
          <dgm:bulletEnabled val="1"/>
        </dgm:presLayoutVars>
      </dgm:prSet>
      <dgm:spPr/>
      <dgm:t>
        <a:bodyPr/>
        <a:lstStyle/>
        <a:p>
          <a:endParaRPr lang="en-IE"/>
        </a:p>
      </dgm:t>
    </dgm:pt>
  </dgm:ptLst>
  <dgm:cxnLst>
    <dgm:cxn modelId="{1A15822A-96D3-4CC4-B9D0-07ED699A32BD}" srcId="{EDF4C190-4E64-41A1-A555-E02C6A3AF3C1}" destId="{AE819839-288D-4946-ACEC-F0DD35BA74B7}" srcOrd="0" destOrd="0" parTransId="{A087E490-7EBF-4AD8-B614-43EA28ED4F52}" sibTransId="{6623956C-840A-4428-84F3-7CD74E6E752E}"/>
    <dgm:cxn modelId="{E84850C5-3ECC-4142-97F4-44088170A9C1}" type="presOf" srcId="{5922F27B-8471-4DB7-A8CB-E5B20B01F426}" destId="{59FBD268-02FA-4E14-BA10-CEA4F38B08CE}" srcOrd="0" destOrd="0" presId="urn:microsoft.com/office/officeart/2005/8/layout/chart3"/>
    <dgm:cxn modelId="{27AD5EBD-D4E3-4B05-BBFB-62506E8A6105}" type="presOf" srcId="{AE819839-288D-4946-ACEC-F0DD35BA74B7}" destId="{AAC3B86A-797B-45CE-B3C2-83D8981FC381}" srcOrd="0" destOrd="0" presId="urn:microsoft.com/office/officeart/2005/8/layout/chart3"/>
    <dgm:cxn modelId="{764624C8-C563-40A4-A105-C0BE3A685A69}" type="presOf" srcId="{EDF4C190-4E64-41A1-A555-E02C6A3AF3C1}" destId="{66904F6D-E111-439B-A98E-29BA5C129FD7}" srcOrd="0" destOrd="0" presId="urn:microsoft.com/office/officeart/2005/8/layout/chart3"/>
    <dgm:cxn modelId="{D7113BAB-0742-45EE-9DA3-0B2B9B842E73}" srcId="{EDF4C190-4E64-41A1-A555-E02C6A3AF3C1}" destId="{5922F27B-8471-4DB7-A8CB-E5B20B01F426}" srcOrd="1" destOrd="0" parTransId="{83920E44-8AF3-4802-AA9D-8C7D09DA6A83}" sibTransId="{A096FB2C-94F4-44ED-8935-B8333F6D1157}"/>
    <dgm:cxn modelId="{0CD08D65-7079-4C0D-80E3-6D260EFBF9EB}" type="presOf" srcId="{AE819839-288D-4946-ACEC-F0DD35BA74B7}" destId="{37AF15DD-3725-4B81-872B-9D43DC945BFB}" srcOrd="1" destOrd="0" presId="urn:microsoft.com/office/officeart/2005/8/layout/chart3"/>
    <dgm:cxn modelId="{B084C9F3-E870-46F3-91B6-77CE19DB6B96}" type="presOf" srcId="{5922F27B-8471-4DB7-A8CB-E5B20B01F426}" destId="{EC2C16DF-D032-4729-AA5A-61E4282A1175}" srcOrd="1" destOrd="0" presId="urn:microsoft.com/office/officeart/2005/8/layout/chart3"/>
    <dgm:cxn modelId="{703A5C69-9F59-441A-BE1C-B64A76AF6FCC}" type="presParOf" srcId="{66904F6D-E111-439B-A98E-29BA5C129FD7}" destId="{AAC3B86A-797B-45CE-B3C2-83D8981FC381}" srcOrd="0" destOrd="0" presId="urn:microsoft.com/office/officeart/2005/8/layout/chart3"/>
    <dgm:cxn modelId="{55F10ADF-9106-4517-858E-D19EFF03599D}" type="presParOf" srcId="{66904F6D-E111-439B-A98E-29BA5C129FD7}" destId="{37AF15DD-3725-4B81-872B-9D43DC945BFB}" srcOrd="1" destOrd="0" presId="urn:microsoft.com/office/officeart/2005/8/layout/chart3"/>
    <dgm:cxn modelId="{92F2AD79-3CF2-4F45-9B3A-7578AAD94B3B}" type="presParOf" srcId="{66904F6D-E111-439B-A98E-29BA5C129FD7}" destId="{59FBD268-02FA-4E14-BA10-CEA4F38B08CE}" srcOrd="2" destOrd="0" presId="urn:microsoft.com/office/officeart/2005/8/layout/chart3"/>
    <dgm:cxn modelId="{F316381A-0F73-49BF-BD8F-FD4967D05AF2}" type="presParOf" srcId="{66904F6D-E111-439B-A98E-29BA5C129FD7}" destId="{EC2C16DF-D032-4729-AA5A-61E4282A1175}" srcOrd="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BA990D-FD07-40C3-AD2E-1494B2AC71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IE"/>
        </a:p>
      </dgm:t>
    </dgm:pt>
    <dgm:pt modelId="{DCC05F64-6B4E-43DE-86EE-F3687AD55BDE}">
      <dgm:prSet phldrT="[Text]"/>
      <dgm:spPr/>
      <dgm:t>
        <a:bodyPr/>
        <a:lstStyle/>
        <a:p>
          <a:r>
            <a:rPr lang="en-IE" dirty="0" smtClean="0"/>
            <a:t>Child Care Act 1991 &amp; Child and Family Agency Act 2013</a:t>
          </a:r>
          <a:endParaRPr lang="en-IE" dirty="0"/>
        </a:p>
      </dgm:t>
    </dgm:pt>
    <dgm:pt modelId="{0266AF4A-611E-4593-8A48-BE6711CF91B3}" type="parTrans" cxnId="{7372AED8-9F91-49C1-9F1B-AA983C18E2A3}">
      <dgm:prSet/>
      <dgm:spPr/>
      <dgm:t>
        <a:bodyPr/>
        <a:lstStyle/>
        <a:p>
          <a:endParaRPr lang="en-IE"/>
        </a:p>
      </dgm:t>
    </dgm:pt>
    <dgm:pt modelId="{C05E64AB-1CE5-42F5-8630-CFA8E6C77CA8}" type="sibTrans" cxnId="{7372AED8-9F91-49C1-9F1B-AA983C18E2A3}">
      <dgm:prSet/>
      <dgm:spPr/>
      <dgm:t>
        <a:bodyPr/>
        <a:lstStyle/>
        <a:p>
          <a:endParaRPr lang="en-IE"/>
        </a:p>
      </dgm:t>
    </dgm:pt>
    <dgm:pt modelId="{4DDA3CD7-22D3-4CEB-96A8-A3FDADAD5259}">
      <dgm:prSet phldrT="[Text]" custT="1"/>
      <dgm:spPr>
        <a:solidFill>
          <a:schemeClr val="tx2">
            <a:alpha val="90000"/>
          </a:schemeClr>
        </a:solidFill>
      </dgm:spPr>
      <dgm:t>
        <a:bodyPr/>
        <a:lstStyle/>
        <a:p>
          <a:r>
            <a:rPr lang="en-IE" sz="1600" dirty="0" smtClean="0">
              <a:solidFill>
                <a:schemeClr val="bg1"/>
              </a:solidFill>
            </a:rPr>
            <a:t>Offence of reckless endangerment </a:t>
          </a:r>
          <a:endParaRPr lang="en-IE" sz="1600" dirty="0">
            <a:solidFill>
              <a:schemeClr val="bg1"/>
            </a:solidFill>
          </a:endParaRPr>
        </a:p>
      </dgm:t>
    </dgm:pt>
    <dgm:pt modelId="{E108401C-3D1D-47A1-AD0D-BAEE8EC1B067}" type="parTrans" cxnId="{9E3BD7A8-CC22-416A-A27E-73512E7F6F0A}">
      <dgm:prSet/>
      <dgm:spPr/>
      <dgm:t>
        <a:bodyPr/>
        <a:lstStyle/>
        <a:p>
          <a:endParaRPr lang="en-IE"/>
        </a:p>
      </dgm:t>
    </dgm:pt>
    <dgm:pt modelId="{18256ACB-C361-474F-8D12-C84758000242}" type="sibTrans" cxnId="{9E3BD7A8-CC22-416A-A27E-73512E7F6F0A}">
      <dgm:prSet/>
      <dgm:spPr/>
      <dgm:t>
        <a:bodyPr/>
        <a:lstStyle/>
        <a:p>
          <a:endParaRPr lang="en-IE"/>
        </a:p>
      </dgm:t>
    </dgm:pt>
    <dgm:pt modelId="{D5C040B0-718B-42F8-A38A-20A510B822ED}">
      <dgm:prSet phldrT="[Text]"/>
      <dgm:spPr/>
      <dgm:t>
        <a:bodyPr/>
        <a:lstStyle/>
        <a:p>
          <a:r>
            <a:rPr lang="en-IE" dirty="0" smtClean="0"/>
            <a:t>Children First Act 2015</a:t>
          </a:r>
          <a:endParaRPr lang="en-IE" dirty="0"/>
        </a:p>
      </dgm:t>
    </dgm:pt>
    <dgm:pt modelId="{671D9EC7-8B4E-42D0-AA15-F4A0409519FF}" type="parTrans" cxnId="{E294BC6F-E942-4B59-A05B-EC4313CAAB72}">
      <dgm:prSet/>
      <dgm:spPr/>
      <dgm:t>
        <a:bodyPr/>
        <a:lstStyle/>
        <a:p>
          <a:endParaRPr lang="en-IE"/>
        </a:p>
      </dgm:t>
    </dgm:pt>
    <dgm:pt modelId="{30F638FA-F138-4EA6-9B99-707BA72D7602}" type="sibTrans" cxnId="{E294BC6F-E942-4B59-A05B-EC4313CAAB72}">
      <dgm:prSet/>
      <dgm:spPr/>
      <dgm:t>
        <a:bodyPr/>
        <a:lstStyle/>
        <a:p>
          <a:endParaRPr lang="en-IE"/>
        </a:p>
      </dgm:t>
    </dgm:pt>
    <dgm:pt modelId="{AD08F8BB-B041-4A0E-AE4A-381EEE5FAA64}">
      <dgm:prSet phldrT="[Text]" custT="1"/>
      <dgm:spPr>
        <a:solidFill>
          <a:schemeClr val="tx2">
            <a:alpha val="90000"/>
          </a:schemeClr>
        </a:solidFill>
      </dgm:spPr>
      <dgm:t>
        <a:bodyPr/>
        <a:lstStyle/>
        <a:p>
          <a:r>
            <a:rPr lang="en-IE" sz="1600" dirty="0" smtClean="0">
              <a:solidFill>
                <a:schemeClr val="bg1"/>
              </a:solidFill>
            </a:rPr>
            <a:t>Places a duty on ‘Mandated persons’  to report any information that they know, believe or suspect that a child has been harmed, is being harmed or is at risk of being harmed , to </a:t>
          </a:r>
          <a:r>
            <a:rPr lang="en-IE" sz="1600" dirty="0" err="1" smtClean="0">
              <a:solidFill>
                <a:schemeClr val="bg1"/>
              </a:solidFill>
            </a:rPr>
            <a:t>Tusla</a:t>
          </a:r>
          <a:endParaRPr lang="en-IE" sz="1600" dirty="0">
            <a:solidFill>
              <a:schemeClr val="bg1"/>
            </a:solidFill>
          </a:endParaRPr>
        </a:p>
      </dgm:t>
    </dgm:pt>
    <dgm:pt modelId="{CED62ED1-FED7-4C68-8700-DC30150BD6A1}" type="parTrans" cxnId="{49EA2806-321A-44DF-A81B-9DDB7B280FB1}">
      <dgm:prSet/>
      <dgm:spPr/>
      <dgm:t>
        <a:bodyPr/>
        <a:lstStyle/>
        <a:p>
          <a:endParaRPr lang="en-IE"/>
        </a:p>
      </dgm:t>
    </dgm:pt>
    <dgm:pt modelId="{63E2E638-D665-43B9-84AB-EB02AD98E974}" type="sibTrans" cxnId="{49EA2806-321A-44DF-A81B-9DDB7B280FB1}">
      <dgm:prSet/>
      <dgm:spPr/>
      <dgm:t>
        <a:bodyPr/>
        <a:lstStyle/>
        <a:p>
          <a:endParaRPr lang="en-IE"/>
        </a:p>
      </dgm:t>
    </dgm:pt>
    <dgm:pt modelId="{D90A66CA-05E8-47DA-A456-F4DA21CAD89E}">
      <dgm:prSet phldrT="[Text]"/>
      <dgm:spPr/>
      <dgm:t>
        <a:bodyPr/>
        <a:lstStyle/>
        <a:p>
          <a:r>
            <a:rPr lang="en-IE" dirty="0" smtClean="0"/>
            <a:t>Criminal Justice Acts 2006 &amp; 2012</a:t>
          </a:r>
          <a:endParaRPr lang="en-IE" dirty="0"/>
        </a:p>
      </dgm:t>
    </dgm:pt>
    <dgm:pt modelId="{355A4E9A-B0AC-4A76-A9C1-A7AF39BAE2C4}" type="parTrans" cxnId="{8DA5C958-E87D-4409-977E-9DB500FE68E7}">
      <dgm:prSet/>
      <dgm:spPr/>
      <dgm:t>
        <a:bodyPr/>
        <a:lstStyle/>
        <a:p>
          <a:endParaRPr lang="en-IE"/>
        </a:p>
      </dgm:t>
    </dgm:pt>
    <dgm:pt modelId="{395716AC-A312-480A-88D0-6F799A07143F}" type="sibTrans" cxnId="{8DA5C958-E87D-4409-977E-9DB500FE68E7}">
      <dgm:prSet/>
      <dgm:spPr/>
      <dgm:t>
        <a:bodyPr/>
        <a:lstStyle/>
        <a:p>
          <a:endParaRPr lang="en-IE"/>
        </a:p>
      </dgm:t>
    </dgm:pt>
    <dgm:pt modelId="{FD82E968-746F-4859-BA8E-0FA0CFA7E83C}">
      <dgm:prSet custT="1"/>
      <dgm:spPr>
        <a:solidFill>
          <a:schemeClr val="tx2">
            <a:alpha val="90000"/>
          </a:schemeClr>
        </a:solidFill>
      </dgm:spPr>
      <dgm:t>
        <a:bodyPr/>
        <a:lstStyle/>
        <a:p>
          <a:r>
            <a:rPr lang="en-IE" sz="1600" dirty="0" smtClean="0">
              <a:solidFill>
                <a:schemeClr val="bg1"/>
              </a:solidFill>
            </a:rPr>
            <a:t>Promote the welfare of children </a:t>
          </a:r>
          <a:endParaRPr lang="en-IE" sz="1600" dirty="0">
            <a:solidFill>
              <a:schemeClr val="bg1"/>
            </a:solidFill>
          </a:endParaRPr>
        </a:p>
      </dgm:t>
    </dgm:pt>
    <dgm:pt modelId="{047DDE1F-144E-4264-8F57-61AF0DE870C4}" type="parTrans" cxnId="{877B62EC-3E57-4571-BB2D-2A1975A55170}">
      <dgm:prSet/>
      <dgm:spPr/>
      <dgm:t>
        <a:bodyPr/>
        <a:lstStyle/>
        <a:p>
          <a:endParaRPr lang="en-IE"/>
        </a:p>
      </dgm:t>
    </dgm:pt>
    <dgm:pt modelId="{A6758324-233F-4521-B907-DF34B28C0D73}" type="sibTrans" cxnId="{877B62EC-3E57-4571-BB2D-2A1975A55170}">
      <dgm:prSet/>
      <dgm:spPr/>
      <dgm:t>
        <a:bodyPr/>
        <a:lstStyle/>
        <a:p>
          <a:endParaRPr lang="en-IE"/>
        </a:p>
      </dgm:t>
    </dgm:pt>
    <dgm:pt modelId="{07EBC06F-2B35-4BAD-8AB3-798EDB74B541}">
      <dgm:prSet phldrT="[Text]" custT="1"/>
      <dgm:spPr>
        <a:solidFill>
          <a:schemeClr val="tx2">
            <a:alpha val="90000"/>
          </a:schemeClr>
        </a:solidFill>
      </dgm:spPr>
      <dgm:t>
        <a:bodyPr/>
        <a:lstStyle/>
        <a:p>
          <a:r>
            <a:rPr lang="en-IE" sz="1600" dirty="0" smtClean="0">
              <a:solidFill>
                <a:schemeClr val="bg1"/>
              </a:solidFill>
            </a:rPr>
            <a:t>Offence of withholding information on offences against children and vulnerable persons</a:t>
          </a:r>
          <a:endParaRPr lang="en-IE" sz="1600" dirty="0">
            <a:solidFill>
              <a:schemeClr val="bg1"/>
            </a:solidFill>
          </a:endParaRPr>
        </a:p>
      </dgm:t>
    </dgm:pt>
    <dgm:pt modelId="{2EF2F255-AAE1-4F1A-8A99-869CEC91AEEB}" type="sibTrans" cxnId="{D1D511F8-AB28-4635-9C7C-9B5582F0686A}">
      <dgm:prSet/>
      <dgm:spPr/>
      <dgm:t>
        <a:bodyPr/>
        <a:lstStyle/>
        <a:p>
          <a:endParaRPr lang="en-IE"/>
        </a:p>
      </dgm:t>
    </dgm:pt>
    <dgm:pt modelId="{09D8600C-5A62-417B-97F8-9674686E23D3}" type="parTrans" cxnId="{D1D511F8-AB28-4635-9C7C-9B5582F0686A}">
      <dgm:prSet/>
      <dgm:spPr/>
      <dgm:t>
        <a:bodyPr/>
        <a:lstStyle/>
        <a:p>
          <a:endParaRPr lang="en-IE"/>
        </a:p>
      </dgm:t>
    </dgm:pt>
    <dgm:pt modelId="{D1B2513D-D0DE-401B-A0B6-F76315DC01DA}">
      <dgm:prSet custT="1"/>
      <dgm:spPr>
        <a:solidFill>
          <a:schemeClr val="tx2">
            <a:alpha val="90000"/>
          </a:schemeClr>
        </a:solidFill>
      </dgm:spPr>
      <dgm:t>
        <a:bodyPr/>
        <a:lstStyle/>
        <a:p>
          <a:r>
            <a:rPr lang="en-IE" sz="1600" dirty="0" smtClean="0">
              <a:solidFill>
                <a:schemeClr val="bg1"/>
              </a:solidFill>
            </a:rPr>
            <a:t>Promote the protection of children</a:t>
          </a:r>
          <a:endParaRPr lang="en-IE" sz="1600" dirty="0">
            <a:solidFill>
              <a:schemeClr val="bg1"/>
            </a:solidFill>
          </a:endParaRPr>
        </a:p>
      </dgm:t>
    </dgm:pt>
    <dgm:pt modelId="{C40297E6-3312-49C3-B14F-472CB023F4C7}" type="parTrans" cxnId="{6B33A027-5C32-4D7E-814C-8A13F7568F39}">
      <dgm:prSet/>
      <dgm:spPr/>
      <dgm:t>
        <a:bodyPr/>
        <a:lstStyle/>
        <a:p>
          <a:endParaRPr lang="en-IE"/>
        </a:p>
      </dgm:t>
    </dgm:pt>
    <dgm:pt modelId="{A50674F0-CE8A-4020-B2A0-B7AE44D59346}" type="sibTrans" cxnId="{6B33A027-5C32-4D7E-814C-8A13F7568F39}">
      <dgm:prSet/>
      <dgm:spPr/>
      <dgm:t>
        <a:bodyPr/>
        <a:lstStyle/>
        <a:p>
          <a:endParaRPr lang="en-IE"/>
        </a:p>
      </dgm:t>
    </dgm:pt>
    <dgm:pt modelId="{58876508-B935-493E-A21E-FE42099F0FF2}">
      <dgm:prSet custT="1"/>
      <dgm:spPr>
        <a:solidFill>
          <a:schemeClr val="tx2">
            <a:alpha val="90000"/>
          </a:schemeClr>
        </a:solidFill>
      </dgm:spPr>
      <dgm:t>
        <a:bodyPr/>
        <a:lstStyle/>
        <a:p>
          <a:endParaRPr lang="en-IE" sz="1600" dirty="0">
            <a:solidFill>
              <a:schemeClr val="bg1"/>
            </a:solidFill>
          </a:endParaRPr>
        </a:p>
      </dgm:t>
    </dgm:pt>
    <dgm:pt modelId="{CFCF6FC0-BA81-49E1-9BFA-7FFE7B07A522}" type="parTrans" cxnId="{D51EFF24-3A74-4600-9AD0-6AF63AF15660}">
      <dgm:prSet/>
      <dgm:spPr/>
      <dgm:t>
        <a:bodyPr/>
        <a:lstStyle/>
        <a:p>
          <a:endParaRPr lang="en-IE"/>
        </a:p>
      </dgm:t>
    </dgm:pt>
    <dgm:pt modelId="{A09AD50A-8020-49D4-8008-9616B344CDFF}" type="sibTrans" cxnId="{D51EFF24-3A74-4600-9AD0-6AF63AF15660}">
      <dgm:prSet/>
      <dgm:spPr/>
      <dgm:t>
        <a:bodyPr/>
        <a:lstStyle/>
        <a:p>
          <a:endParaRPr lang="en-IE"/>
        </a:p>
      </dgm:t>
    </dgm:pt>
    <dgm:pt modelId="{B4F87B1E-D200-4029-9F42-9C4DBB6567A6}" type="pres">
      <dgm:prSet presAssocID="{0BBA990D-FD07-40C3-AD2E-1494B2AC71BC}" presName="Name0" presStyleCnt="0">
        <dgm:presLayoutVars>
          <dgm:dir/>
          <dgm:animLvl val="lvl"/>
          <dgm:resizeHandles/>
        </dgm:presLayoutVars>
      </dgm:prSet>
      <dgm:spPr/>
      <dgm:t>
        <a:bodyPr/>
        <a:lstStyle/>
        <a:p>
          <a:endParaRPr lang="en-IE"/>
        </a:p>
      </dgm:t>
    </dgm:pt>
    <dgm:pt modelId="{59BBD393-F2EB-4F36-A277-C0A903DED222}" type="pres">
      <dgm:prSet presAssocID="{DCC05F64-6B4E-43DE-86EE-F3687AD55BDE}" presName="linNode" presStyleCnt="0"/>
      <dgm:spPr/>
    </dgm:pt>
    <dgm:pt modelId="{88C46CCA-C075-473A-A40D-B071E727661E}" type="pres">
      <dgm:prSet presAssocID="{DCC05F64-6B4E-43DE-86EE-F3687AD55BDE}" presName="parentShp" presStyleLbl="node1" presStyleIdx="0" presStyleCnt="3">
        <dgm:presLayoutVars>
          <dgm:bulletEnabled val="1"/>
        </dgm:presLayoutVars>
      </dgm:prSet>
      <dgm:spPr/>
      <dgm:t>
        <a:bodyPr/>
        <a:lstStyle/>
        <a:p>
          <a:endParaRPr lang="en-IE"/>
        </a:p>
      </dgm:t>
    </dgm:pt>
    <dgm:pt modelId="{E0EE1F18-2ACB-48D8-BAE3-B150256BCBBF}" type="pres">
      <dgm:prSet presAssocID="{DCC05F64-6B4E-43DE-86EE-F3687AD55BDE}" presName="childShp" presStyleLbl="bgAccFollowNode1" presStyleIdx="0" presStyleCnt="3">
        <dgm:presLayoutVars>
          <dgm:bulletEnabled val="1"/>
        </dgm:presLayoutVars>
      </dgm:prSet>
      <dgm:spPr/>
      <dgm:t>
        <a:bodyPr/>
        <a:lstStyle/>
        <a:p>
          <a:endParaRPr lang="en-IE"/>
        </a:p>
      </dgm:t>
    </dgm:pt>
    <dgm:pt modelId="{71A2AACC-F30C-41A0-91E9-8C021F7B0670}" type="pres">
      <dgm:prSet presAssocID="{C05E64AB-1CE5-42F5-8630-CFA8E6C77CA8}" presName="spacing" presStyleCnt="0"/>
      <dgm:spPr/>
    </dgm:pt>
    <dgm:pt modelId="{6B8ED169-D995-46EA-85E9-F42D3096B24D}" type="pres">
      <dgm:prSet presAssocID="{D90A66CA-05E8-47DA-A456-F4DA21CAD89E}" presName="linNode" presStyleCnt="0"/>
      <dgm:spPr/>
    </dgm:pt>
    <dgm:pt modelId="{5A3CA733-C40E-43DA-8104-EF82EB4E9D51}" type="pres">
      <dgm:prSet presAssocID="{D90A66CA-05E8-47DA-A456-F4DA21CAD89E}" presName="parentShp" presStyleLbl="node1" presStyleIdx="1" presStyleCnt="3">
        <dgm:presLayoutVars>
          <dgm:bulletEnabled val="1"/>
        </dgm:presLayoutVars>
      </dgm:prSet>
      <dgm:spPr/>
      <dgm:t>
        <a:bodyPr/>
        <a:lstStyle/>
        <a:p>
          <a:endParaRPr lang="en-IE"/>
        </a:p>
      </dgm:t>
    </dgm:pt>
    <dgm:pt modelId="{5CB686B3-7A67-4294-8C03-F2AE247663E8}" type="pres">
      <dgm:prSet presAssocID="{D90A66CA-05E8-47DA-A456-F4DA21CAD89E}" presName="childShp" presStyleLbl="bgAccFollowNode1" presStyleIdx="1" presStyleCnt="3">
        <dgm:presLayoutVars>
          <dgm:bulletEnabled val="1"/>
        </dgm:presLayoutVars>
      </dgm:prSet>
      <dgm:spPr/>
      <dgm:t>
        <a:bodyPr/>
        <a:lstStyle/>
        <a:p>
          <a:endParaRPr lang="en-IE"/>
        </a:p>
      </dgm:t>
    </dgm:pt>
    <dgm:pt modelId="{33A9AA58-E894-4EF0-8B91-4420BA070E99}" type="pres">
      <dgm:prSet presAssocID="{395716AC-A312-480A-88D0-6F799A07143F}" presName="spacing" presStyleCnt="0"/>
      <dgm:spPr/>
    </dgm:pt>
    <dgm:pt modelId="{28552C68-B518-409A-8B13-6277B5C327F6}" type="pres">
      <dgm:prSet presAssocID="{D5C040B0-718B-42F8-A38A-20A510B822ED}" presName="linNode" presStyleCnt="0"/>
      <dgm:spPr/>
    </dgm:pt>
    <dgm:pt modelId="{053B5E9D-B9C7-4301-AEB0-E6FADDF1C124}" type="pres">
      <dgm:prSet presAssocID="{D5C040B0-718B-42F8-A38A-20A510B822ED}" presName="parentShp" presStyleLbl="node1" presStyleIdx="2" presStyleCnt="3">
        <dgm:presLayoutVars>
          <dgm:bulletEnabled val="1"/>
        </dgm:presLayoutVars>
      </dgm:prSet>
      <dgm:spPr/>
      <dgm:t>
        <a:bodyPr/>
        <a:lstStyle/>
        <a:p>
          <a:endParaRPr lang="en-IE"/>
        </a:p>
      </dgm:t>
    </dgm:pt>
    <dgm:pt modelId="{05E7BAEB-9D25-4C91-9E88-BDBC662B4098}" type="pres">
      <dgm:prSet presAssocID="{D5C040B0-718B-42F8-A38A-20A510B822ED}" presName="childShp" presStyleLbl="bgAccFollowNode1" presStyleIdx="2" presStyleCnt="3">
        <dgm:presLayoutVars>
          <dgm:bulletEnabled val="1"/>
        </dgm:presLayoutVars>
      </dgm:prSet>
      <dgm:spPr/>
      <dgm:t>
        <a:bodyPr/>
        <a:lstStyle/>
        <a:p>
          <a:endParaRPr lang="en-IE"/>
        </a:p>
      </dgm:t>
    </dgm:pt>
  </dgm:ptLst>
  <dgm:cxnLst>
    <dgm:cxn modelId="{BD721D52-2AB0-47B0-89DE-9331E69E9F28}" type="presOf" srcId="{DCC05F64-6B4E-43DE-86EE-F3687AD55BDE}" destId="{88C46CCA-C075-473A-A40D-B071E727661E}" srcOrd="0" destOrd="0" presId="urn:microsoft.com/office/officeart/2005/8/layout/vList6"/>
    <dgm:cxn modelId="{9E3BD7A8-CC22-416A-A27E-73512E7F6F0A}" srcId="{D90A66CA-05E8-47DA-A456-F4DA21CAD89E}" destId="{4DDA3CD7-22D3-4CEB-96A8-A3FDADAD5259}" srcOrd="0" destOrd="0" parTransId="{E108401C-3D1D-47A1-AD0D-BAEE8EC1B067}" sibTransId="{18256ACB-C361-474F-8D12-C84758000242}"/>
    <dgm:cxn modelId="{CCBBC0ED-93B1-45FA-A2EA-D52993535F41}" type="presOf" srcId="{0BBA990D-FD07-40C3-AD2E-1494B2AC71BC}" destId="{B4F87B1E-D200-4029-9F42-9C4DBB6567A6}" srcOrd="0" destOrd="0" presId="urn:microsoft.com/office/officeart/2005/8/layout/vList6"/>
    <dgm:cxn modelId="{FB5F2092-70E9-40C5-9C69-0D846C3D8F6D}" type="presOf" srcId="{D90A66CA-05E8-47DA-A456-F4DA21CAD89E}" destId="{5A3CA733-C40E-43DA-8104-EF82EB4E9D51}" srcOrd="0" destOrd="0" presId="urn:microsoft.com/office/officeart/2005/8/layout/vList6"/>
    <dgm:cxn modelId="{95184BAE-D7B0-4D71-BD27-34B4EEE098D8}" type="presOf" srcId="{FD82E968-746F-4859-BA8E-0FA0CFA7E83C}" destId="{E0EE1F18-2ACB-48D8-BAE3-B150256BCBBF}" srcOrd="0" destOrd="0" presId="urn:microsoft.com/office/officeart/2005/8/layout/vList6"/>
    <dgm:cxn modelId="{D51EFF24-3A74-4600-9AD0-6AF63AF15660}" srcId="{DCC05F64-6B4E-43DE-86EE-F3687AD55BDE}" destId="{58876508-B935-493E-A21E-FE42099F0FF2}" srcOrd="1" destOrd="0" parTransId="{CFCF6FC0-BA81-49E1-9BFA-7FFE7B07A522}" sibTransId="{A09AD50A-8020-49D4-8008-9616B344CDFF}"/>
    <dgm:cxn modelId="{7372AED8-9F91-49C1-9F1B-AA983C18E2A3}" srcId="{0BBA990D-FD07-40C3-AD2E-1494B2AC71BC}" destId="{DCC05F64-6B4E-43DE-86EE-F3687AD55BDE}" srcOrd="0" destOrd="0" parTransId="{0266AF4A-611E-4593-8A48-BE6711CF91B3}" sibTransId="{C05E64AB-1CE5-42F5-8630-CFA8E6C77CA8}"/>
    <dgm:cxn modelId="{877B62EC-3E57-4571-BB2D-2A1975A55170}" srcId="{DCC05F64-6B4E-43DE-86EE-F3687AD55BDE}" destId="{FD82E968-746F-4859-BA8E-0FA0CFA7E83C}" srcOrd="0" destOrd="0" parTransId="{047DDE1F-144E-4264-8F57-61AF0DE870C4}" sibTransId="{A6758324-233F-4521-B907-DF34B28C0D73}"/>
    <dgm:cxn modelId="{6B33A027-5C32-4D7E-814C-8A13F7568F39}" srcId="{DCC05F64-6B4E-43DE-86EE-F3687AD55BDE}" destId="{D1B2513D-D0DE-401B-A0B6-F76315DC01DA}" srcOrd="2" destOrd="0" parTransId="{C40297E6-3312-49C3-B14F-472CB023F4C7}" sibTransId="{A50674F0-CE8A-4020-B2A0-B7AE44D59346}"/>
    <dgm:cxn modelId="{2214511A-58D5-40AD-8F78-3AA40DEDAF35}" type="presOf" srcId="{AD08F8BB-B041-4A0E-AE4A-381EEE5FAA64}" destId="{05E7BAEB-9D25-4C91-9E88-BDBC662B4098}" srcOrd="0" destOrd="0" presId="urn:microsoft.com/office/officeart/2005/8/layout/vList6"/>
    <dgm:cxn modelId="{49EA2806-321A-44DF-A81B-9DDB7B280FB1}" srcId="{D5C040B0-718B-42F8-A38A-20A510B822ED}" destId="{AD08F8BB-B041-4A0E-AE4A-381EEE5FAA64}" srcOrd="0" destOrd="0" parTransId="{CED62ED1-FED7-4C68-8700-DC30150BD6A1}" sibTransId="{63E2E638-D665-43B9-84AB-EB02AD98E974}"/>
    <dgm:cxn modelId="{E294BC6F-E942-4B59-A05B-EC4313CAAB72}" srcId="{0BBA990D-FD07-40C3-AD2E-1494B2AC71BC}" destId="{D5C040B0-718B-42F8-A38A-20A510B822ED}" srcOrd="2" destOrd="0" parTransId="{671D9EC7-8B4E-42D0-AA15-F4A0409519FF}" sibTransId="{30F638FA-F138-4EA6-9B99-707BA72D7602}"/>
    <dgm:cxn modelId="{025720BC-028A-4C29-AB16-013658FA7D53}" type="presOf" srcId="{07EBC06F-2B35-4BAD-8AB3-798EDB74B541}" destId="{5CB686B3-7A67-4294-8C03-F2AE247663E8}" srcOrd="0" destOrd="1" presId="urn:microsoft.com/office/officeart/2005/8/layout/vList6"/>
    <dgm:cxn modelId="{577AFDB8-F43D-43D7-BB97-41F577046FFC}" type="presOf" srcId="{D5C040B0-718B-42F8-A38A-20A510B822ED}" destId="{053B5E9D-B9C7-4301-AEB0-E6FADDF1C124}" srcOrd="0" destOrd="0" presId="urn:microsoft.com/office/officeart/2005/8/layout/vList6"/>
    <dgm:cxn modelId="{B5659A06-8C49-4FD2-8CCE-A037A9559550}" type="presOf" srcId="{4DDA3CD7-22D3-4CEB-96A8-A3FDADAD5259}" destId="{5CB686B3-7A67-4294-8C03-F2AE247663E8}" srcOrd="0" destOrd="0" presId="urn:microsoft.com/office/officeart/2005/8/layout/vList6"/>
    <dgm:cxn modelId="{95EF3A27-021F-4F9E-BC79-6151CF107C2E}" type="presOf" srcId="{58876508-B935-493E-A21E-FE42099F0FF2}" destId="{E0EE1F18-2ACB-48D8-BAE3-B150256BCBBF}" srcOrd="0" destOrd="1" presId="urn:microsoft.com/office/officeart/2005/8/layout/vList6"/>
    <dgm:cxn modelId="{8DA5C958-E87D-4409-977E-9DB500FE68E7}" srcId="{0BBA990D-FD07-40C3-AD2E-1494B2AC71BC}" destId="{D90A66CA-05E8-47DA-A456-F4DA21CAD89E}" srcOrd="1" destOrd="0" parTransId="{355A4E9A-B0AC-4A76-A9C1-A7AF39BAE2C4}" sibTransId="{395716AC-A312-480A-88D0-6F799A07143F}"/>
    <dgm:cxn modelId="{E0032352-5DD9-466D-B1EC-46E9C460469B}" type="presOf" srcId="{D1B2513D-D0DE-401B-A0B6-F76315DC01DA}" destId="{E0EE1F18-2ACB-48D8-BAE3-B150256BCBBF}" srcOrd="0" destOrd="2" presId="urn:microsoft.com/office/officeart/2005/8/layout/vList6"/>
    <dgm:cxn modelId="{D1D511F8-AB28-4635-9C7C-9B5582F0686A}" srcId="{D90A66CA-05E8-47DA-A456-F4DA21CAD89E}" destId="{07EBC06F-2B35-4BAD-8AB3-798EDB74B541}" srcOrd="1" destOrd="0" parTransId="{09D8600C-5A62-417B-97F8-9674686E23D3}" sibTransId="{2EF2F255-AAE1-4F1A-8A99-869CEC91AEEB}"/>
    <dgm:cxn modelId="{2E26B684-338A-4F13-B9ED-E02670E907C6}" type="presParOf" srcId="{B4F87B1E-D200-4029-9F42-9C4DBB6567A6}" destId="{59BBD393-F2EB-4F36-A277-C0A903DED222}" srcOrd="0" destOrd="0" presId="urn:microsoft.com/office/officeart/2005/8/layout/vList6"/>
    <dgm:cxn modelId="{6C7AE40F-055D-43BF-BA18-4E2521C4EC0D}" type="presParOf" srcId="{59BBD393-F2EB-4F36-A277-C0A903DED222}" destId="{88C46CCA-C075-473A-A40D-B071E727661E}" srcOrd="0" destOrd="0" presId="urn:microsoft.com/office/officeart/2005/8/layout/vList6"/>
    <dgm:cxn modelId="{69C586BD-5255-47E3-BC71-94784D80C1FF}" type="presParOf" srcId="{59BBD393-F2EB-4F36-A277-C0A903DED222}" destId="{E0EE1F18-2ACB-48D8-BAE3-B150256BCBBF}" srcOrd="1" destOrd="0" presId="urn:microsoft.com/office/officeart/2005/8/layout/vList6"/>
    <dgm:cxn modelId="{29CDE4D0-FF8D-49C8-B17F-C787B1977A56}" type="presParOf" srcId="{B4F87B1E-D200-4029-9F42-9C4DBB6567A6}" destId="{71A2AACC-F30C-41A0-91E9-8C021F7B0670}" srcOrd="1" destOrd="0" presId="urn:microsoft.com/office/officeart/2005/8/layout/vList6"/>
    <dgm:cxn modelId="{BB551F01-F355-4A28-9BF1-ABA65AB04B48}" type="presParOf" srcId="{B4F87B1E-D200-4029-9F42-9C4DBB6567A6}" destId="{6B8ED169-D995-46EA-85E9-F42D3096B24D}" srcOrd="2" destOrd="0" presId="urn:microsoft.com/office/officeart/2005/8/layout/vList6"/>
    <dgm:cxn modelId="{2645F09D-6F84-444C-98CE-8B2C1046CA99}" type="presParOf" srcId="{6B8ED169-D995-46EA-85E9-F42D3096B24D}" destId="{5A3CA733-C40E-43DA-8104-EF82EB4E9D51}" srcOrd="0" destOrd="0" presId="urn:microsoft.com/office/officeart/2005/8/layout/vList6"/>
    <dgm:cxn modelId="{77A0EB25-527B-4893-9A2D-BB5003BC6AEF}" type="presParOf" srcId="{6B8ED169-D995-46EA-85E9-F42D3096B24D}" destId="{5CB686B3-7A67-4294-8C03-F2AE247663E8}" srcOrd="1" destOrd="0" presId="urn:microsoft.com/office/officeart/2005/8/layout/vList6"/>
    <dgm:cxn modelId="{2BB62009-1D2C-442C-B4E9-64114CAD298B}" type="presParOf" srcId="{B4F87B1E-D200-4029-9F42-9C4DBB6567A6}" destId="{33A9AA58-E894-4EF0-8B91-4420BA070E99}" srcOrd="3" destOrd="0" presId="urn:microsoft.com/office/officeart/2005/8/layout/vList6"/>
    <dgm:cxn modelId="{0FADBE01-B348-4F85-9E84-BF3427B6DA22}" type="presParOf" srcId="{B4F87B1E-D200-4029-9F42-9C4DBB6567A6}" destId="{28552C68-B518-409A-8B13-6277B5C327F6}" srcOrd="4" destOrd="0" presId="urn:microsoft.com/office/officeart/2005/8/layout/vList6"/>
    <dgm:cxn modelId="{200B1608-1832-4B08-9AFF-9FB9EE365FA0}" type="presParOf" srcId="{28552C68-B518-409A-8B13-6277B5C327F6}" destId="{053B5E9D-B9C7-4301-AEB0-E6FADDF1C124}" srcOrd="0" destOrd="0" presId="urn:microsoft.com/office/officeart/2005/8/layout/vList6"/>
    <dgm:cxn modelId="{95921552-130B-4C6E-9DEB-4F60AD18E495}" type="presParOf" srcId="{28552C68-B518-409A-8B13-6277B5C327F6}" destId="{05E7BAEB-9D25-4C91-9E88-BDBC662B409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DB3E43B-ED28-C946-AA82-4502F5ACD473}" type="doc">
      <dgm:prSet loTypeId="urn:microsoft.com/office/officeart/2005/8/layout/bProcess3" loCatId="" qsTypeId="urn:microsoft.com/office/officeart/2005/8/quickstyle/simple1" qsCatId="simple" csTypeId="urn:microsoft.com/office/officeart/2005/8/colors/accent1_2" csCatId="accent1" phldr="1"/>
      <dgm:spPr/>
      <dgm:t>
        <a:bodyPr/>
        <a:lstStyle/>
        <a:p>
          <a:endParaRPr lang="en-US"/>
        </a:p>
      </dgm:t>
    </dgm:pt>
    <dgm:pt modelId="{4CF2876D-4D0E-D64B-AA4B-27DF58D3FB38}">
      <dgm:prSet phldrT="[Text]"/>
      <dgm:spPr/>
      <dgm:t>
        <a:bodyPr/>
        <a:lstStyle/>
        <a:p>
          <a:r>
            <a:rPr lang="en-US" dirty="0" smtClean="0"/>
            <a:t>Receiving and Recording the Allegation</a:t>
          </a:r>
          <a:endParaRPr lang="en-US" dirty="0"/>
        </a:p>
      </dgm:t>
    </dgm:pt>
    <dgm:pt modelId="{B142B0FF-7876-F94D-8C61-D8A7330DD4A2}" type="parTrans" cxnId="{8D2D95A8-B8B8-4441-A5E4-381BF4937AB9}">
      <dgm:prSet/>
      <dgm:spPr/>
      <dgm:t>
        <a:bodyPr/>
        <a:lstStyle/>
        <a:p>
          <a:endParaRPr lang="en-US"/>
        </a:p>
      </dgm:t>
    </dgm:pt>
    <dgm:pt modelId="{AC0EF865-07E4-B245-AB57-9E12529B9157}" type="sibTrans" cxnId="{8D2D95A8-B8B8-4441-A5E4-381BF4937AB9}">
      <dgm:prSet/>
      <dgm:spPr/>
      <dgm:t>
        <a:bodyPr/>
        <a:lstStyle/>
        <a:p>
          <a:endParaRPr lang="en-US"/>
        </a:p>
      </dgm:t>
    </dgm:pt>
    <dgm:pt modelId="{4A5ECD1E-CAD1-E24D-A388-0B545B74E331}">
      <dgm:prSet phldrT="[Text]"/>
      <dgm:spPr/>
      <dgm:t>
        <a:bodyPr/>
        <a:lstStyle/>
        <a:p>
          <a:r>
            <a:rPr lang="en-US" dirty="0" smtClean="0"/>
            <a:t>Meeting Complainant</a:t>
          </a:r>
          <a:endParaRPr lang="en-US" dirty="0"/>
        </a:p>
      </dgm:t>
    </dgm:pt>
    <dgm:pt modelId="{EE62D0F3-AA37-1247-8A0E-8456E127D09A}" type="parTrans" cxnId="{47199ACF-A9FB-CC40-BD31-B8E9F8944029}">
      <dgm:prSet/>
      <dgm:spPr/>
      <dgm:t>
        <a:bodyPr/>
        <a:lstStyle/>
        <a:p>
          <a:endParaRPr lang="en-US"/>
        </a:p>
      </dgm:t>
    </dgm:pt>
    <dgm:pt modelId="{DBEE84F9-64B3-C145-BB38-2C03A03A1DEE}" type="sibTrans" cxnId="{47199ACF-A9FB-CC40-BD31-B8E9F8944029}">
      <dgm:prSet/>
      <dgm:spPr/>
      <dgm:t>
        <a:bodyPr/>
        <a:lstStyle/>
        <a:p>
          <a:endParaRPr lang="en-US"/>
        </a:p>
      </dgm:t>
    </dgm:pt>
    <dgm:pt modelId="{55E5B7E2-EE9F-AE42-9FB8-C2F77B5F47E8}">
      <dgm:prSet phldrT="[Text]"/>
      <dgm:spPr/>
      <dgm:t>
        <a:bodyPr/>
        <a:lstStyle/>
        <a:p>
          <a:r>
            <a:rPr lang="en-US" dirty="0" smtClean="0"/>
            <a:t>Role clarification </a:t>
          </a:r>
          <a:endParaRPr lang="en-US" dirty="0"/>
        </a:p>
      </dgm:t>
    </dgm:pt>
    <dgm:pt modelId="{4659C3BE-2C53-1241-BF7B-3CB3C7557F74}" type="parTrans" cxnId="{7A2ABBF1-0D82-7B40-8538-046EC615A28B}">
      <dgm:prSet/>
      <dgm:spPr/>
      <dgm:t>
        <a:bodyPr/>
        <a:lstStyle/>
        <a:p>
          <a:endParaRPr lang="en-US"/>
        </a:p>
      </dgm:t>
    </dgm:pt>
    <dgm:pt modelId="{7B4B14C1-70C0-5B4E-9A53-5FBCE7964148}" type="sibTrans" cxnId="{7A2ABBF1-0D82-7B40-8538-046EC615A28B}">
      <dgm:prSet/>
      <dgm:spPr/>
      <dgm:t>
        <a:bodyPr/>
        <a:lstStyle/>
        <a:p>
          <a:endParaRPr lang="en-US"/>
        </a:p>
      </dgm:t>
    </dgm:pt>
    <dgm:pt modelId="{7E3056C9-8797-2648-A0AF-6856568AF92F}">
      <dgm:prSet phldrT="[Text]"/>
      <dgm:spPr/>
      <dgm:t>
        <a:bodyPr/>
        <a:lstStyle/>
        <a:p>
          <a:r>
            <a:rPr lang="en-US" dirty="0" smtClean="0"/>
            <a:t>Information-gathering</a:t>
          </a:r>
          <a:endParaRPr lang="en-US" dirty="0"/>
        </a:p>
      </dgm:t>
    </dgm:pt>
    <dgm:pt modelId="{3858230E-ABE2-2A40-8204-A803E5D0547E}" type="parTrans" cxnId="{909C88A7-C3C8-5544-B4E5-0C70F6D57E00}">
      <dgm:prSet/>
      <dgm:spPr/>
      <dgm:t>
        <a:bodyPr/>
        <a:lstStyle/>
        <a:p>
          <a:endParaRPr lang="en-US"/>
        </a:p>
      </dgm:t>
    </dgm:pt>
    <dgm:pt modelId="{7F617D57-E5D4-2C4B-902B-CE24D532ACB5}" type="sibTrans" cxnId="{909C88A7-C3C8-5544-B4E5-0C70F6D57E00}">
      <dgm:prSet/>
      <dgm:spPr/>
      <dgm:t>
        <a:bodyPr/>
        <a:lstStyle/>
        <a:p>
          <a:endParaRPr lang="en-US"/>
        </a:p>
      </dgm:t>
    </dgm:pt>
    <dgm:pt modelId="{D452A3E8-83C0-2345-86A5-D7F5BA9C5302}">
      <dgm:prSet phldrT="[Text]"/>
      <dgm:spPr/>
      <dgm:t>
        <a:bodyPr/>
        <a:lstStyle/>
        <a:p>
          <a:r>
            <a:rPr lang="en-US" smtClean="0"/>
            <a:t>Corroborative information</a:t>
          </a:r>
          <a:endParaRPr lang="en-US" dirty="0"/>
        </a:p>
      </dgm:t>
    </dgm:pt>
    <dgm:pt modelId="{444EF57E-A510-8F49-8663-883BBC26009F}" type="parTrans" cxnId="{BF2A0581-65E0-2E48-95E7-8488B1808C78}">
      <dgm:prSet/>
      <dgm:spPr/>
      <dgm:t>
        <a:bodyPr/>
        <a:lstStyle/>
        <a:p>
          <a:endParaRPr lang="en-US"/>
        </a:p>
      </dgm:t>
    </dgm:pt>
    <dgm:pt modelId="{B5E90BB8-BA98-8943-AFB0-13510E226E84}" type="sibTrans" cxnId="{BF2A0581-65E0-2E48-95E7-8488B1808C78}">
      <dgm:prSet/>
      <dgm:spPr/>
      <dgm:t>
        <a:bodyPr/>
        <a:lstStyle/>
        <a:p>
          <a:endParaRPr lang="en-US"/>
        </a:p>
      </dgm:t>
    </dgm:pt>
    <dgm:pt modelId="{C6086BFB-E85F-4346-91E0-FE167F54DDA3}">
      <dgm:prSet phldrT="[Text]"/>
      <dgm:spPr/>
      <dgm:t>
        <a:bodyPr/>
        <a:lstStyle/>
        <a:p>
          <a:r>
            <a:rPr lang="en-US" dirty="0" smtClean="0"/>
            <a:t>Potential Witnesses</a:t>
          </a:r>
          <a:endParaRPr lang="en-US" dirty="0"/>
        </a:p>
      </dgm:t>
    </dgm:pt>
    <dgm:pt modelId="{B1D103CC-6D45-B644-B01A-5B5034B5CAD1}" type="parTrans" cxnId="{0E47ECFF-EC56-0742-9B87-DC1E0F12FEAF}">
      <dgm:prSet/>
      <dgm:spPr/>
      <dgm:t>
        <a:bodyPr/>
        <a:lstStyle/>
        <a:p>
          <a:endParaRPr lang="en-US"/>
        </a:p>
      </dgm:t>
    </dgm:pt>
    <dgm:pt modelId="{662BB962-38BA-8049-8789-27DD32143913}" type="sibTrans" cxnId="{0E47ECFF-EC56-0742-9B87-DC1E0F12FEAF}">
      <dgm:prSet/>
      <dgm:spPr/>
      <dgm:t>
        <a:bodyPr/>
        <a:lstStyle/>
        <a:p>
          <a:endParaRPr lang="en-US"/>
        </a:p>
      </dgm:t>
    </dgm:pt>
    <dgm:pt modelId="{536A8762-B46A-7540-99AE-317AC78B66EB}">
      <dgm:prSet phldrT="[Text]"/>
      <dgm:spPr/>
      <dgm:t>
        <a:bodyPr/>
        <a:lstStyle/>
        <a:p>
          <a:r>
            <a:rPr lang="en-US" dirty="0" smtClean="0"/>
            <a:t>Fair Procedures and Due Process</a:t>
          </a:r>
          <a:endParaRPr lang="en-US" dirty="0"/>
        </a:p>
      </dgm:t>
    </dgm:pt>
    <dgm:pt modelId="{0CA34383-5EC5-F445-B1A5-D96C7D8EEEEB}" type="parTrans" cxnId="{3274DAB0-87DA-BB49-8BC8-3755194E0FE8}">
      <dgm:prSet/>
      <dgm:spPr/>
      <dgm:t>
        <a:bodyPr/>
        <a:lstStyle/>
        <a:p>
          <a:endParaRPr lang="en-US"/>
        </a:p>
      </dgm:t>
    </dgm:pt>
    <dgm:pt modelId="{8EFD5E1B-B7E0-E24E-84AF-66037E79F7EB}" type="sibTrans" cxnId="{3274DAB0-87DA-BB49-8BC8-3755194E0FE8}">
      <dgm:prSet/>
      <dgm:spPr/>
      <dgm:t>
        <a:bodyPr/>
        <a:lstStyle/>
        <a:p>
          <a:endParaRPr lang="en-US"/>
        </a:p>
      </dgm:t>
    </dgm:pt>
    <dgm:pt modelId="{1A569356-6E66-F141-A0DE-82E88EDD3695}">
      <dgm:prSet phldrT="[Text]"/>
      <dgm:spPr/>
      <dgm:t>
        <a:bodyPr/>
        <a:lstStyle/>
        <a:p>
          <a:r>
            <a:rPr lang="en-US" dirty="0" smtClean="0"/>
            <a:t>Meeting Person of Concern</a:t>
          </a:r>
          <a:endParaRPr lang="en-US" dirty="0"/>
        </a:p>
      </dgm:t>
    </dgm:pt>
    <dgm:pt modelId="{758202CA-E8D9-7946-A897-2B84F70AD921}" type="parTrans" cxnId="{C181AC99-CCB4-F048-9C24-6DE4688E84EE}">
      <dgm:prSet/>
      <dgm:spPr/>
      <dgm:t>
        <a:bodyPr/>
        <a:lstStyle/>
        <a:p>
          <a:endParaRPr lang="en-US"/>
        </a:p>
      </dgm:t>
    </dgm:pt>
    <dgm:pt modelId="{017EFDFC-900F-9244-B6FB-F2B9CF51C61F}" type="sibTrans" cxnId="{C181AC99-CCB4-F048-9C24-6DE4688E84EE}">
      <dgm:prSet/>
      <dgm:spPr/>
      <dgm:t>
        <a:bodyPr/>
        <a:lstStyle/>
        <a:p>
          <a:endParaRPr lang="en-US"/>
        </a:p>
      </dgm:t>
    </dgm:pt>
    <dgm:pt modelId="{859B3AE5-02F3-0C4D-BE96-29FE17AAFD60}">
      <dgm:prSet phldrT="[Text]"/>
      <dgm:spPr/>
      <dgm:t>
        <a:bodyPr/>
        <a:lstStyle/>
        <a:p>
          <a:r>
            <a:rPr lang="en-US" dirty="0" smtClean="0"/>
            <a:t>Details of Allegations shared in advance</a:t>
          </a:r>
          <a:endParaRPr lang="en-US" dirty="0"/>
        </a:p>
      </dgm:t>
    </dgm:pt>
    <dgm:pt modelId="{C67E4105-FAD2-B741-B4D8-33477BDED5DA}" type="parTrans" cxnId="{D17F8457-530F-E743-B622-8F5B230AF501}">
      <dgm:prSet/>
      <dgm:spPr/>
      <dgm:t>
        <a:bodyPr/>
        <a:lstStyle/>
        <a:p>
          <a:endParaRPr lang="en-US"/>
        </a:p>
      </dgm:t>
    </dgm:pt>
    <dgm:pt modelId="{8147A74D-B939-D948-A936-E165A6EE8370}" type="sibTrans" cxnId="{D17F8457-530F-E743-B622-8F5B230AF501}">
      <dgm:prSet/>
      <dgm:spPr/>
      <dgm:t>
        <a:bodyPr/>
        <a:lstStyle/>
        <a:p>
          <a:endParaRPr lang="en-US"/>
        </a:p>
      </dgm:t>
    </dgm:pt>
    <dgm:pt modelId="{A52AF30B-5F3B-3A47-9094-29D9C81E6D56}">
      <dgm:prSet/>
      <dgm:spPr/>
      <dgm:t>
        <a:bodyPr/>
        <a:lstStyle/>
        <a:p>
          <a:r>
            <a:rPr lang="en-US" dirty="0" smtClean="0"/>
            <a:t>Preliminary Conclusion</a:t>
          </a:r>
          <a:endParaRPr lang="en-US" dirty="0"/>
        </a:p>
      </dgm:t>
    </dgm:pt>
    <dgm:pt modelId="{7272EBD7-57F0-DF4B-AF9E-538952C4F886}" type="parTrans" cxnId="{748B65B7-4EE7-B740-B13D-CD6DDE1F0BB4}">
      <dgm:prSet/>
      <dgm:spPr/>
      <dgm:t>
        <a:bodyPr/>
        <a:lstStyle/>
        <a:p>
          <a:endParaRPr lang="en-US"/>
        </a:p>
      </dgm:t>
    </dgm:pt>
    <dgm:pt modelId="{A36134BE-7E8C-1C48-BA95-618472121693}" type="sibTrans" cxnId="{748B65B7-4EE7-B740-B13D-CD6DDE1F0BB4}">
      <dgm:prSet/>
      <dgm:spPr/>
      <dgm:t>
        <a:bodyPr/>
        <a:lstStyle/>
        <a:p>
          <a:endParaRPr lang="en-US"/>
        </a:p>
      </dgm:t>
    </dgm:pt>
    <dgm:pt modelId="{AFD9996D-8037-2F48-97A4-A7001A5C0E43}">
      <dgm:prSet/>
      <dgm:spPr/>
      <dgm:t>
        <a:bodyPr/>
        <a:lstStyle/>
        <a:p>
          <a:r>
            <a:rPr lang="en-US" dirty="0" smtClean="0"/>
            <a:t>Founded/Unfounded</a:t>
          </a:r>
          <a:endParaRPr lang="en-US" dirty="0"/>
        </a:p>
      </dgm:t>
    </dgm:pt>
    <dgm:pt modelId="{FD45F8D0-FBB1-4140-BD73-B58614D98835}" type="parTrans" cxnId="{0E41C1AF-0A4E-5743-BED4-E664F9534249}">
      <dgm:prSet/>
      <dgm:spPr/>
      <dgm:t>
        <a:bodyPr/>
        <a:lstStyle/>
        <a:p>
          <a:endParaRPr lang="en-US"/>
        </a:p>
      </dgm:t>
    </dgm:pt>
    <dgm:pt modelId="{2D5997EC-0529-D047-A373-D6ED558965CF}" type="sibTrans" cxnId="{0E41C1AF-0A4E-5743-BED4-E664F9534249}">
      <dgm:prSet/>
      <dgm:spPr/>
      <dgm:t>
        <a:bodyPr/>
        <a:lstStyle/>
        <a:p>
          <a:endParaRPr lang="en-US"/>
        </a:p>
      </dgm:t>
    </dgm:pt>
    <dgm:pt modelId="{2F97E336-CB16-B74D-A810-55AE52DBFAB2}">
      <dgm:prSet/>
      <dgm:spPr/>
      <dgm:t>
        <a:bodyPr/>
        <a:lstStyle/>
        <a:p>
          <a:r>
            <a:rPr lang="en-US" dirty="0" smtClean="0"/>
            <a:t>Decision shared with both parties</a:t>
          </a:r>
          <a:endParaRPr lang="en-US" dirty="0"/>
        </a:p>
      </dgm:t>
    </dgm:pt>
    <dgm:pt modelId="{4BA4B83B-DD19-394B-B4D7-EB29EB2A2406}" type="parTrans" cxnId="{51D1A6B6-83E4-3248-8C7C-B1B3E898BD3A}">
      <dgm:prSet/>
      <dgm:spPr/>
      <dgm:t>
        <a:bodyPr/>
        <a:lstStyle/>
        <a:p>
          <a:endParaRPr lang="en-US"/>
        </a:p>
      </dgm:t>
    </dgm:pt>
    <dgm:pt modelId="{252D490B-6D4B-1247-827D-5FE7C645DE14}" type="sibTrans" cxnId="{51D1A6B6-83E4-3248-8C7C-B1B3E898BD3A}">
      <dgm:prSet/>
      <dgm:spPr/>
      <dgm:t>
        <a:bodyPr/>
        <a:lstStyle/>
        <a:p>
          <a:endParaRPr lang="en-US"/>
        </a:p>
      </dgm:t>
    </dgm:pt>
    <dgm:pt modelId="{2A56A90C-0574-304D-9995-14E4BBAAF3E7}">
      <dgm:prSet/>
      <dgm:spPr/>
      <dgm:t>
        <a:bodyPr/>
        <a:lstStyle/>
        <a:p>
          <a:r>
            <a:rPr lang="en-US" dirty="0" smtClean="0"/>
            <a:t>Final Conclusion</a:t>
          </a:r>
          <a:endParaRPr lang="en-US" dirty="0"/>
        </a:p>
      </dgm:t>
    </dgm:pt>
    <dgm:pt modelId="{DBC87CFC-C711-CA48-9EBA-81BF3344A43F}" type="parTrans" cxnId="{3057E9FE-2A57-D24C-848F-4F607684A7B5}">
      <dgm:prSet/>
      <dgm:spPr/>
      <dgm:t>
        <a:bodyPr/>
        <a:lstStyle/>
        <a:p>
          <a:endParaRPr lang="en-US"/>
        </a:p>
      </dgm:t>
    </dgm:pt>
    <dgm:pt modelId="{129ABBBC-3036-B24C-BAEE-8629CF2ED05F}" type="sibTrans" cxnId="{3057E9FE-2A57-D24C-848F-4F607684A7B5}">
      <dgm:prSet/>
      <dgm:spPr/>
      <dgm:t>
        <a:bodyPr/>
        <a:lstStyle/>
        <a:p>
          <a:endParaRPr lang="en-US"/>
        </a:p>
      </dgm:t>
    </dgm:pt>
    <dgm:pt modelId="{8D8E7F2F-1A67-7F47-907E-F1688AD2FE72}">
      <dgm:prSet/>
      <dgm:spPr/>
      <dgm:t>
        <a:bodyPr/>
        <a:lstStyle/>
        <a:p>
          <a:r>
            <a:rPr lang="en-US" dirty="0" smtClean="0"/>
            <a:t>Clarification/Rebuttal</a:t>
          </a:r>
          <a:endParaRPr lang="en-US" dirty="0"/>
        </a:p>
      </dgm:t>
    </dgm:pt>
    <dgm:pt modelId="{0503D52D-AA5E-5241-BF97-06B49626DA0C}" type="parTrans" cxnId="{8E92B7FA-386E-E14B-A96C-BA0113EDF9B1}">
      <dgm:prSet/>
      <dgm:spPr/>
      <dgm:t>
        <a:bodyPr/>
        <a:lstStyle/>
        <a:p>
          <a:endParaRPr lang="en-US"/>
        </a:p>
      </dgm:t>
    </dgm:pt>
    <dgm:pt modelId="{0CF3F55E-C6E6-794B-BEDC-B1B74FBF6919}" type="sibTrans" cxnId="{8E92B7FA-386E-E14B-A96C-BA0113EDF9B1}">
      <dgm:prSet/>
      <dgm:spPr/>
      <dgm:t>
        <a:bodyPr/>
        <a:lstStyle/>
        <a:p>
          <a:endParaRPr lang="en-US"/>
        </a:p>
      </dgm:t>
    </dgm:pt>
    <dgm:pt modelId="{C4573ED6-5A30-AF46-B93C-6D6FC36801C2}">
      <dgm:prSet phldrT="[Text]"/>
      <dgm:spPr/>
      <dgm:t>
        <a:bodyPr/>
        <a:lstStyle/>
        <a:p>
          <a:r>
            <a:rPr lang="en-US" dirty="0" smtClean="0"/>
            <a:t>Account</a:t>
          </a:r>
          <a:endParaRPr lang="en-US" dirty="0"/>
        </a:p>
      </dgm:t>
    </dgm:pt>
    <dgm:pt modelId="{D992884B-8EF4-5E4C-ACEB-7EA2230A6869}" type="parTrans" cxnId="{94D5F74F-140D-9248-9FA6-8B3B08267CC1}">
      <dgm:prSet/>
      <dgm:spPr/>
      <dgm:t>
        <a:bodyPr/>
        <a:lstStyle/>
        <a:p>
          <a:endParaRPr lang="en-US"/>
        </a:p>
      </dgm:t>
    </dgm:pt>
    <dgm:pt modelId="{CFB0FE35-4C4E-8A48-B524-C5100A752518}" type="sibTrans" cxnId="{94D5F74F-140D-9248-9FA6-8B3B08267CC1}">
      <dgm:prSet/>
      <dgm:spPr/>
      <dgm:t>
        <a:bodyPr/>
        <a:lstStyle/>
        <a:p>
          <a:endParaRPr lang="en-US"/>
        </a:p>
      </dgm:t>
    </dgm:pt>
    <dgm:pt modelId="{FB7F150E-72C6-324F-99A4-8D7DF04E6009}">
      <dgm:prSet/>
      <dgm:spPr/>
      <dgm:t>
        <a:bodyPr/>
        <a:lstStyle/>
        <a:p>
          <a:r>
            <a:rPr lang="en-US" dirty="0" smtClean="0"/>
            <a:t>Informing Third Parties</a:t>
          </a:r>
        </a:p>
      </dgm:t>
    </dgm:pt>
    <dgm:pt modelId="{3895603A-90E2-8B41-95E8-9495D4107111}" type="parTrans" cxnId="{F0ACE533-DFD7-4C4A-B7A3-639D3BCE2127}">
      <dgm:prSet/>
      <dgm:spPr/>
      <dgm:t>
        <a:bodyPr/>
        <a:lstStyle/>
        <a:p>
          <a:endParaRPr lang="en-US"/>
        </a:p>
      </dgm:t>
    </dgm:pt>
    <dgm:pt modelId="{EC175207-8CB6-6B40-BDD1-D96B158BCD19}" type="sibTrans" cxnId="{F0ACE533-DFD7-4C4A-B7A3-639D3BCE2127}">
      <dgm:prSet/>
      <dgm:spPr/>
      <dgm:t>
        <a:bodyPr/>
        <a:lstStyle/>
        <a:p>
          <a:endParaRPr lang="en-US"/>
        </a:p>
      </dgm:t>
    </dgm:pt>
    <dgm:pt modelId="{428D089B-798A-5744-AA82-960256984661}">
      <dgm:prSet/>
      <dgm:spPr/>
      <dgm:t>
        <a:bodyPr/>
        <a:lstStyle/>
        <a:p>
          <a:r>
            <a:rPr lang="en-US" dirty="0" smtClean="0"/>
            <a:t>Founded / Unfounded</a:t>
          </a:r>
          <a:endParaRPr lang="en-US" dirty="0"/>
        </a:p>
      </dgm:t>
    </dgm:pt>
    <dgm:pt modelId="{8390C0E1-C78B-F648-92F8-A608F35176A9}" type="parTrans" cxnId="{46FF221B-E524-5149-9CB6-0FADF5D37644}">
      <dgm:prSet/>
      <dgm:spPr/>
      <dgm:t>
        <a:bodyPr/>
        <a:lstStyle/>
        <a:p>
          <a:endParaRPr lang="en-US"/>
        </a:p>
      </dgm:t>
    </dgm:pt>
    <dgm:pt modelId="{39ECD681-A71A-CD4D-AC6B-E140314175FB}" type="sibTrans" cxnId="{46FF221B-E524-5149-9CB6-0FADF5D37644}">
      <dgm:prSet/>
      <dgm:spPr/>
      <dgm:t>
        <a:bodyPr/>
        <a:lstStyle/>
        <a:p>
          <a:endParaRPr lang="en-US"/>
        </a:p>
      </dgm:t>
    </dgm:pt>
    <dgm:pt modelId="{A077A826-49B0-FB43-A86C-F22488D96978}">
      <dgm:prSet/>
      <dgm:spPr/>
      <dgm:t>
        <a:bodyPr/>
        <a:lstStyle/>
        <a:p>
          <a:r>
            <a:rPr lang="en-US" dirty="0" smtClean="0"/>
            <a:t>Risk</a:t>
          </a:r>
          <a:endParaRPr lang="en-US" dirty="0"/>
        </a:p>
      </dgm:t>
    </dgm:pt>
    <dgm:pt modelId="{CCB7A378-7620-DB4C-A64C-642B992FC791}" type="parTrans" cxnId="{1E29A359-2901-F74B-974B-374C194E9B1C}">
      <dgm:prSet/>
      <dgm:spPr/>
      <dgm:t>
        <a:bodyPr/>
        <a:lstStyle/>
        <a:p>
          <a:endParaRPr lang="en-IE"/>
        </a:p>
      </dgm:t>
    </dgm:pt>
    <dgm:pt modelId="{3CECBF75-56B6-4B4F-99FB-1242128CB1B7}" type="sibTrans" cxnId="{1E29A359-2901-F74B-974B-374C194E9B1C}">
      <dgm:prSet/>
      <dgm:spPr/>
      <dgm:t>
        <a:bodyPr/>
        <a:lstStyle/>
        <a:p>
          <a:endParaRPr lang="en-IE"/>
        </a:p>
      </dgm:t>
    </dgm:pt>
    <dgm:pt modelId="{ED747DA3-B46B-8247-B2C1-E1ECFA50ED1B}" type="pres">
      <dgm:prSet presAssocID="{BDB3E43B-ED28-C946-AA82-4502F5ACD473}" presName="Name0" presStyleCnt="0">
        <dgm:presLayoutVars>
          <dgm:dir/>
          <dgm:resizeHandles val="exact"/>
        </dgm:presLayoutVars>
      </dgm:prSet>
      <dgm:spPr/>
      <dgm:t>
        <a:bodyPr/>
        <a:lstStyle/>
        <a:p>
          <a:endParaRPr lang="en-US"/>
        </a:p>
      </dgm:t>
    </dgm:pt>
    <dgm:pt modelId="{489E7631-C9BE-9246-9C98-E92F422E28F4}" type="pres">
      <dgm:prSet presAssocID="{4CF2876D-4D0E-D64B-AA4B-27DF58D3FB38}" presName="node" presStyleLbl="node1" presStyleIdx="0" presStyleCnt="6">
        <dgm:presLayoutVars>
          <dgm:bulletEnabled val="1"/>
        </dgm:presLayoutVars>
      </dgm:prSet>
      <dgm:spPr/>
      <dgm:t>
        <a:bodyPr/>
        <a:lstStyle/>
        <a:p>
          <a:endParaRPr lang="en-US"/>
        </a:p>
      </dgm:t>
    </dgm:pt>
    <dgm:pt modelId="{C80438CC-E7DC-854B-9B8A-B7505791DE0E}" type="pres">
      <dgm:prSet presAssocID="{AC0EF865-07E4-B245-AB57-9E12529B9157}" presName="sibTrans" presStyleLbl="sibTrans1D1" presStyleIdx="0" presStyleCnt="5"/>
      <dgm:spPr/>
      <dgm:t>
        <a:bodyPr/>
        <a:lstStyle/>
        <a:p>
          <a:endParaRPr lang="en-US"/>
        </a:p>
      </dgm:t>
    </dgm:pt>
    <dgm:pt modelId="{613E5F2E-FABB-0947-B849-B2A31EA9AA70}" type="pres">
      <dgm:prSet presAssocID="{AC0EF865-07E4-B245-AB57-9E12529B9157}" presName="connectorText" presStyleLbl="sibTrans1D1" presStyleIdx="0" presStyleCnt="5"/>
      <dgm:spPr/>
      <dgm:t>
        <a:bodyPr/>
        <a:lstStyle/>
        <a:p>
          <a:endParaRPr lang="en-US"/>
        </a:p>
      </dgm:t>
    </dgm:pt>
    <dgm:pt modelId="{3D258AF8-4D73-EF43-8FD1-650788FFD601}" type="pres">
      <dgm:prSet presAssocID="{7E3056C9-8797-2648-A0AF-6856568AF92F}" presName="node" presStyleLbl="node1" presStyleIdx="1" presStyleCnt="6">
        <dgm:presLayoutVars>
          <dgm:bulletEnabled val="1"/>
        </dgm:presLayoutVars>
      </dgm:prSet>
      <dgm:spPr/>
      <dgm:t>
        <a:bodyPr/>
        <a:lstStyle/>
        <a:p>
          <a:endParaRPr lang="en-US"/>
        </a:p>
      </dgm:t>
    </dgm:pt>
    <dgm:pt modelId="{7D91B7C0-CC67-934D-9CB8-F5383C19738C}" type="pres">
      <dgm:prSet presAssocID="{7F617D57-E5D4-2C4B-902B-CE24D532ACB5}" presName="sibTrans" presStyleLbl="sibTrans1D1" presStyleIdx="1" presStyleCnt="5"/>
      <dgm:spPr/>
      <dgm:t>
        <a:bodyPr/>
        <a:lstStyle/>
        <a:p>
          <a:endParaRPr lang="en-US"/>
        </a:p>
      </dgm:t>
    </dgm:pt>
    <dgm:pt modelId="{0A4DE43B-34CA-6145-871E-0E048ECE9224}" type="pres">
      <dgm:prSet presAssocID="{7F617D57-E5D4-2C4B-902B-CE24D532ACB5}" presName="connectorText" presStyleLbl="sibTrans1D1" presStyleIdx="1" presStyleCnt="5"/>
      <dgm:spPr/>
      <dgm:t>
        <a:bodyPr/>
        <a:lstStyle/>
        <a:p>
          <a:endParaRPr lang="en-US"/>
        </a:p>
      </dgm:t>
    </dgm:pt>
    <dgm:pt modelId="{9EFA088F-0701-6343-B60E-29F42BBF625A}" type="pres">
      <dgm:prSet presAssocID="{536A8762-B46A-7540-99AE-317AC78B66EB}" presName="node" presStyleLbl="node1" presStyleIdx="2" presStyleCnt="6">
        <dgm:presLayoutVars>
          <dgm:bulletEnabled val="1"/>
        </dgm:presLayoutVars>
      </dgm:prSet>
      <dgm:spPr/>
      <dgm:t>
        <a:bodyPr/>
        <a:lstStyle/>
        <a:p>
          <a:endParaRPr lang="en-US"/>
        </a:p>
      </dgm:t>
    </dgm:pt>
    <dgm:pt modelId="{11AB8A59-143D-F540-A8B2-0FB768356D03}" type="pres">
      <dgm:prSet presAssocID="{8EFD5E1B-B7E0-E24E-84AF-66037E79F7EB}" presName="sibTrans" presStyleLbl="sibTrans1D1" presStyleIdx="2" presStyleCnt="5"/>
      <dgm:spPr/>
      <dgm:t>
        <a:bodyPr/>
        <a:lstStyle/>
        <a:p>
          <a:endParaRPr lang="en-US"/>
        </a:p>
      </dgm:t>
    </dgm:pt>
    <dgm:pt modelId="{915449E0-18FA-1A4A-BE84-152F3AFF14F5}" type="pres">
      <dgm:prSet presAssocID="{8EFD5E1B-B7E0-E24E-84AF-66037E79F7EB}" presName="connectorText" presStyleLbl="sibTrans1D1" presStyleIdx="2" presStyleCnt="5"/>
      <dgm:spPr/>
      <dgm:t>
        <a:bodyPr/>
        <a:lstStyle/>
        <a:p>
          <a:endParaRPr lang="en-US"/>
        </a:p>
      </dgm:t>
    </dgm:pt>
    <dgm:pt modelId="{DCD6C6E9-0402-0F49-A4FF-E7223F419168}" type="pres">
      <dgm:prSet presAssocID="{A52AF30B-5F3B-3A47-9094-29D9C81E6D56}" presName="node" presStyleLbl="node1" presStyleIdx="3" presStyleCnt="6">
        <dgm:presLayoutVars>
          <dgm:bulletEnabled val="1"/>
        </dgm:presLayoutVars>
      </dgm:prSet>
      <dgm:spPr/>
      <dgm:t>
        <a:bodyPr/>
        <a:lstStyle/>
        <a:p>
          <a:endParaRPr lang="en-US"/>
        </a:p>
      </dgm:t>
    </dgm:pt>
    <dgm:pt modelId="{04BCCB69-FC3B-AB44-8EF2-2A7ADA224358}" type="pres">
      <dgm:prSet presAssocID="{A36134BE-7E8C-1C48-BA95-618472121693}" presName="sibTrans" presStyleLbl="sibTrans1D1" presStyleIdx="3" presStyleCnt="5"/>
      <dgm:spPr/>
      <dgm:t>
        <a:bodyPr/>
        <a:lstStyle/>
        <a:p>
          <a:endParaRPr lang="en-US"/>
        </a:p>
      </dgm:t>
    </dgm:pt>
    <dgm:pt modelId="{606BAB3F-1DB1-5F42-999E-FC1DB6593C4D}" type="pres">
      <dgm:prSet presAssocID="{A36134BE-7E8C-1C48-BA95-618472121693}" presName="connectorText" presStyleLbl="sibTrans1D1" presStyleIdx="3" presStyleCnt="5"/>
      <dgm:spPr/>
      <dgm:t>
        <a:bodyPr/>
        <a:lstStyle/>
        <a:p>
          <a:endParaRPr lang="en-US"/>
        </a:p>
      </dgm:t>
    </dgm:pt>
    <dgm:pt modelId="{FAA8E196-F174-9042-9F42-30320002D6DF}" type="pres">
      <dgm:prSet presAssocID="{2A56A90C-0574-304D-9995-14E4BBAAF3E7}" presName="node" presStyleLbl="node1" presStyleIdx="4" presStyleCnt="6">
        <dgm:presLayoutVars>
          <dgm:bulletEnabled val="1"/>
        </dgm:presLayoutVars>
      </dgm:prSet>
      <dgm:spPr/>
      <dgm:t>
        <a:bodyPr/>
        <a:lstStyle/>
        <a:p>
          <a:endParaRPr lang="en-US"/>
        </a:p>
      </dgm:t>
    </dgm:pt>
    <dgm:pt modelId="{99EEB4A1-C883-0448-BAA0-5DCF5FDBE328}" type="pres">
      <dgm:prSet presAssocID="{129ABBBC-3036-B24C-BAEE-8629CF2ED05F}" presName="sibTrans" presStyleLbl="sibTrans1D1" presStyleIdx="4" presStyleCnt="5"/>
      <dgm:spPr/>
      <dgm:t>
        <a:bodyPr/>
        <a:lstStyle/>
        <a:p>
          <a:endParaRPr lang="en-US"/>
        </a:p>
      </dgm:t>
    </dgm:pt>
    <dgm:pt modelId="{CEE75B48-D61F-5E41-A41A-16900CAB8892}" type="pres">
      <dgm:prSet presAssocID="{129ABBBC-3036-B24C-BAEE-8629CF2ED05F}" presName="connectorText" presStyleLbl="sibTrans1D1" presStyleIdx="4" presStyleCnt="5"/>
      <dgm:spPr/>
      <dgm:t>
        <a:bodyPr/>
        <a:lstStyle/>
        <a:p>
          <a:endParaRPr lang="en-US"/>
        </a:p>
      </dgm:t>
    </dgm:pt>
    <dgm:pt modelId="{53D8ED4D-4FB6-CB45-959D-D94327699B4D}" type="pres">
      <dgm:prSet presAssocID="{FB7F150E-72C6-324F-99A4-8D7DF04E6009}" presName="node" presStyleLbl="node1" presStyleIdx="5" presStyleCnt="6">
        <dgm:presLayoutVars>
          <dgm:bulletEnabled val="1"/>
        </dgm:presLayoutVars>
      </dgm:prSet>
      <dgm:spPr/>
      <dgm:t>
        <a:bodyPr/>
        <a:lstStyle/>
        <a:p>
          <a:endParaRPr lang="en-US"/>
        </a:p>
      </dgm:t>
    </dgm:pt>
  </dgm:ptLst>
  <dgm:cxnLst>
    <dgm:cxn modelId="{7A2ABBF1-0D82-7B40-8538-046EC615A28B}" srcId="{4CF2876D-4D0E-D64B-AA4B-27DF58D3FB38}" destId="{55E5B7E2-EE9F-AE42-9FB8-C2F77B5F47E8}" srcOrd="1" destOrd="0" parTransId="{4659C3BE-2C53-1241-BF7B-3CB3C7557F74}" sibTransId="{7B4B14C1-70C0-5B4E-9A53-5FBCE7964148}"/>
    <dgm:cxn modelId="{51D1A6B6-83E4-3248-8C7C-B1B3E898BD3A}" srcId="{A52AF30B-5F3B-3A47-9094-29D9C81E6D56}" destId="{2F97E336-CB16-B74D-A810-55AE52DBFAB2}" srcOrd="1" destOrd="0" parTransId="{4BA4B83B-DD19-394B-B4D7-EB29EB2A2406}" sibTransId="{252D490B-6D4B-1247-827D-5FE7C645DE14}"/>
    <dgm:cxn modelId="{6F7B413F-6CEA-4736-B71D-A1ABD9C2E25F}" type="presOf" srcId="{2A56A90C-0574-304D-9995-14E4BBAAF3E7}" destId="{FAA8E196-F174-9042-9F42-30320002D6DF}" srcOrd="0" destOrd="0" presId="urn:microsoft.com/office/officeart/2005/8/layout/bProcess3"/>
    <dgm:cxn modelId="{E020CFAD-2B0F-42CC-BD0C-4A97ABEF64AE}" type="presOf" srcId="{129ABBBC-3036-B24C-BAEE-8629CF2ED05F}" destId="{CEE75B48-D61F-5E41-A41A-16900CAB8892}" srcOrd="1" destOrd="0" presId="urn:microsoft.com/office/officeart/2005/8/layout/bProcess3"/>
    <dgm:cxn modelId="{D24DC856-3F53-4813-899C-2C80F51C6359}" type="presOf" srcId="{FB7F150E-72C6-324F-99A4-8D7DF04E6009}" destId="{53D8ED4D-4FB6-CB45-959D-D94327699B4D}" srcOrd="0" destOrd="0" presId="urn:microsoft.com/office/officeart/2005/8/layout/bProcess3"/>
    <dgm:cxn modelId="{2F12ABF5-7021-4421-A864-9CA28B2379D4}" type="presOf" srcId="{8EFD5E1B-B7E0-E24E-84AF-66037E79F7EB}" destId="{11AB8A59-143D-F540-A8B2-0FB768356D03}" srcOrd="0" destOrd="0" presId="urn:microsoft.com/office/officeart/2005/8/layout/bProcess3"/>
    <dgm:cxn modelId="{17175897-B62B-406D-A95F-42A22E05C1B1}" type="presOf" srcId="{A52AF30B-5F3B-3A47-9094-29D9C81E6D56}" destId="{DCD6C6E9-0402-0F49-A4FF-E7223F419168}" srcOrd="0" destOrd="0" presId="urn:microsoft.com/office/officeart/2005/8/layout/bProcess3"/>
    <dgm:cxn modelId="{DCD8171D-7630-4552-9077-397613C70456}" type="presOf" srcId="{C4573ED6-5A30-AF46-B93C-6D6FC36801C2}" destId="{489E7631-C9BE-9246-9C98-E92F422E28F4}" srcOrd="0" destOrd="3" presId="urn:microsoft.com/office/officeart/2005/8/layout/bProcess3"/>
    <dgm:cxn modelId="{1E29A359-2901-F74B-974B-374C194E9B1C}" srcId="{FB7F150E-72C6-324F-99A4-8D7DF04E6009}" destId="{A077A826-49B0-FB43-A86C-F22488D96978}" srcOrd="0" destOrd="0" parTransId="{CCB7A378-7620-DB4C-A64C-642B992FC791}" sibTransId="{3CECBF75-56B6-4B4F-99FB-1242128CB1B7}"/>
    <dgm:cxn modelId="{A273D5D7-1876-4AF5-98C3-D9E6CE73B9D9}" type="presOf" srcId="{7E3056C9-8797-2648-A0AF-6856568AF92F}" destId="{3D258AF8-4D73-EF43-8FD1-650788FFD601}" srcOrd="0" destOrd="0" presId="urn:microsoft.com/office/officeart/2005/8/layout/bProcess3"/>
    <dgm:cxn modelId="{47199ACF-A9FB-CC40-BD31-B8E9F8944029}" srcId="{4CF2876D-4D0E-D64B-AA4B-27DF58D3FB38}" destId="{4A5ECD1E-CAD1-E24D-A388-0B545B74E331}" srcOrd="0" destOrd="0" parTransId="{EE62D0F3-AA37-1247-8A0E-8456E127D09A}" sibTransId="{DBEE84F9-64B3-C145-BB38-2C03A03A1DEE}"/>
    <dgm:cxn modelId="{A9A96EAD-6F07-4C40-96D0-5DA772DD260E}" type="presOf" srcId="{A36134BE-7E8C-1C48-BA95-618472121693}" destId="{04BCCB69-FC3B-AB44-8EF2-2A7ADA224358}" srcOrd="0" destOrd="0" presId="urn:microsoft.com/office/officeart/2005/8/layout/bProcess3"/>
    <dgm:cxn modelId="{3274DAB0-87DA-BB49-8BC8-3755194E0FE8}" srcId="{BDB3E43B-ED28-C946-AA82-4502F5ACD473}" destId="{536A8762-B46A-7540-99AE-317AC78B66EB}" srcOrd="2" destOrd="0" parTransId="{0CA34383-5EC5-F445-B1A5-D96C7D8EEEEB}" sibTransId="{8EFD5E1B-B7E0-E24E-84AF-66037E79F7EB}"/>
    <dgm:cxn modelId="{B2464A06-3058-497F-A252-D7A7B37AFD44}" type="presOf" srcId="{536A8762-B46A-7540-99AE-317AC78B66EB}" destId="{9EFA088F-0701-6343-B60E-29F42BBF625A}" srcOrd="0" destOrd="0" presId="urn:microsoft.com/office/officeart/2005/8/layout/bProcess3"/>
    <dgm:cxn modelId="{D17F8457-530F-E743-B622-8F5B230AF501}" srcId="{536A8762-B46A-7540-99AE-317AC78B66EB}" destId="{859B3AE5-02F3-0C4D-BE96-29FE17AAFD60}" srcOrd="1" destOrd="0" parTransId="{C67E4105-FAD2-B741-B4D8-33477BDED5DA}" sibTransId="{8147A74D-B939-D948-A936-E165A6EE8370}"/>
    <dgm:cxn modelId="{E4EE1C01-206D-4FA7-8A6A-0B4A6A6EF1E2}" type="presOf" srcId="{1A569356-6E66-F141-A0DE-82E88EDD3695}" destId="{9EFA088F-0701-6343-B60E-29F42BBF625A}" srcOrd="0" destOrd="1" presId="urn:microsoft.com/office/officeart/2005/8/layout/bProcess3"/>
    <dgm:cxn modelId="{A75D2F6B-53AF-4AFE-8364-C57520ABCE7E}" type="presOf" srcId="{C6086BFB-E85F-4346-91E0-FE167F54DDA3}" destId="{3D258AF8-4D73-EF43-8FD1-650788FFD601}" srcOrd="0" destOrd="2" presId="urn:microsoft.com/office/officeart/2005/8/layout/bProcess3"/>
    <dgm:cxn modelId="{748B65B7-4EE7-B740-B13D-CD6DDE1F0BB4}" srcId="{BDB3E43B-ED28-C946-AA82-4502F5ACD473}" destId="{A52AF30B-5F3B-3A47-9094-29D9C81E6D56}" srcOrd="3" destOrd="0" parTransId="{7272EBD7-57F0-DF4B-AF9E-538952C4F886}" sibTransId="{A36134BE-7E8C-1C48-BA95-618472121693}"/>
    <dgm:cxn modelId="{CCE723C6-B249-4217-9D20-A6478D334158}" type="presOf" srcId="{8EFD5E1B-B7E0-E24E-84AF-66037E79F7EB}" destId="{915449E0-18FA-1A4A-BE84-152F3AFF14F5}" srcOrd="1" destOrd="0" presId="urn:microsoft.com/office/officeart/2005/8/layout/bProcess3"/>
    <dgm:cxn modelId="{C181AC99-CCB4-F048-9C24-6DE4688E84EE}" srcId="{536A8762-B46A-7540-99AE-317AC78B66EB}" destId="{1A569356-6E66-F141-A0DE-82E88EDD3695}" srcOrd="0" destOrd="0" parTransId="{758202CA-E8D9-7946-A897-2B84F70AD921}" sibTransId="{017EFDFC-900F-9244-B6FB-F2B9CF51C61F}"/>
    <dgm:cxn modelId="{C8624D14-8D7F-4DF8-86CF-C19D38401A8C}" type="presOf" srcId="{4CF2876D-4D0E-D64B-AA4B-27DF58D3FB38}" destId="{489E7631-C9BE-9246-9C98-E92F422E28F4}" srcOrd="0" destOrd="0" presId="urn:microsoft.com/office/officeart/2005/8/layout/bProcess3"/>
    <dgm:cxn modelId="{D8C5BC3B-0EC8-449F-A4D0-8B3A7C2A5CFF}" type="presOf" srcId="{7F617D57-E5D4-2C4B-902B-CE24D532ACB5}" destId="{7D91B7C0-CC67-934D-9CB8-F5383C19738C}" srcOrd="0" destOrd="0" presId="urn:microsoft.com/office/officeart/2005/8/layout/bProcess3"/>
    <dgm:cxn modelId="{CF7AE643-3A33-4CFB-B912-CDC70DF0A2C3}" type="presOf" srcId="{D452A3E8-83C0-2345-86A5-D7F5BA9C5302}" destId="{3D258AF8-4D73-EF43-8FD1-650788FFD601}" srcOrd="0" destOrd="1" presId="urn:microsoft.com/office/officeart/2005/8/layout/bProcess3"/>
    <dgm:cxn modelId="{7E343677-12BE-4A83-901B-B8DBFA679DA7}" type="presOf" srcId="{2F97E336-CB16-B74D-A810-55AE52DBFAB2}" destId="{DCD6C6E9-0402-0F49-A4FF-E7223F419168}" srcOrd="0" destOrd="2" presId="urn:microsoft.com/office/officeart/2005/8/layout/bProcess3"/>
    <dgm:cxn modelId="{8E92B7FA-386E-E14B-A96C-BA0113EDF9B1}" srcId="{A52AF30B-5F3B-3A47-9094-29D9C81E6D56}" destId="{8D8E7F2F-1A67-7F47-907E-F1688AD2FE72}" srcOrd="2" destOrd="0" parTransId="{0503D52D-AA5E-5241-BF97-06B49626DA0C}" sibTransId="{0CF3F55E-C6E6-794B-BEDC-B1B74FBF6919}"/>
    <dgm:cxn modelId="{0E41C1AF-0A4E-5743-BED4-E664F9534249}" srcId="{A52AF30B-5F3B-3A47-9094-29D9C81E6D56}" destId="{AFD9996D-8037-2F48-97A4-A7001A5C0E43}" srcOrd="0" destOrd="0" parTransId="{FD45F8D0-FBB1-4140-BD73-B58614D98835}" sibTransId="{2D5997EC-0529-D047-A373-D6ED558965CF}"/>
    <dgm:cxn modelId="{3057E9FE-2A57-D24C-848F-4F607684A7B5}" srcId="{BDB3E43B-ED28-C946-AA82-4502F5ACD473}" destId="{2A56A90C-0574-304D-9995-14E4BBAAF3E7}" srcOrd="4" destOrd="0" parTransId="{DBC87CFC-C711-CA48-9EBA-81BF3344A43F}" sibTransId="{129ABBBC-3036-B24C-BAEE-8629CF2ED05F}"/>
    <dgm:cxn modelId="{E9A3D9D0-D837-4AA7-8E73-56607943BE97}" type="presOf" srcId="{7F617D57-E5D4-2C4B-902B-CE24D532ACB5}" destId="{0A4DE43B-34CA-6145-871E-0E048ECE9224}" srcOrd="1" destOrd="0" presId="urn:microsoft.com/office/officeart/2005/8/layout/bProcess3"/>
    <dgm:cxn modelId="{94D5F74F-140D-9248-9FA6-8B3B08267CC1}" srcId="{4CF2876D-4D0E-D64B-AA4B-27DF58D3FB38}" destId="{C4573ED6-5A30-AF46-B93C-6D6FC36801C2}" srcOrd="2" destOrd="0" parTransId="{D992884B-8EF4-5E4C-ACEB-7EA2230A6869}" sibTransId="{CFB0FE35-4C4E-8A48-B524-C5100A752518}"/>
    <dgm:cxn modelId="{B131669B-0936-47F3-A03B-8904FBD809BE}" type="presOf" srcId="{129ABBBC-3036-B24C-BAEE-8629CF2ED05F}" destId="{99EEB4A1-C883-0448-BAA0-5DCF5FDBE328}" srcOrd="0" destOrd="0" presId="urn:microsoft.com/office/officeart/2005/8/layout/bProcess3"/>
    <dgm:cxn modelId="{BF2A0581-65E0-2E48-95E7-8488B1808C78}" srcId="{7E3056C9-8797-2648-A0AF-6856568AF92F}" destId="{D452A3E8-83C0-2345-86A5-D7F5BA9C5302}" srcOrd="0" destOrd="0" parTransId="{444EF57E-A510-8F49-8663-883BBC26009F}" sibTransId="{B5E90BB8-BA98-8943-AFB0-13510E226E84}"/>
    <dgm:cxn modelId="{5DA113AA-E862-45B1-ACF1-B0A6204CC221}" type="presOf" srcId="{55E5B7E2-EE9F-AE42-9FB8-C2F77B5F47E8}" destId="{489E7631-C9BE-9246-9C98-E92F422E28F4}" srcOrd="0" destOrd="2" presId="urn:microsoft.com/office/officeart/2005/8/layout/bProcess3"/>
    <dgm:cxn modelId="{4488C1F8-B27C-4078-AC12-F1C521D22CB3}" type="presOf" srcId="{A077A826-49B0-FB43-A86C-F22488D96978}" destId="{53D8ED4D-4FB6-CB45-959D-D94327699B4D}" srcOrd="0" destOrd="1" presId="urn:microsoft.com/office/officeart/2005/8/layout/bProcess3"/>
    <dgm:cxn modelId="{8D2D95A8-B8B8-4441-A5E4-381BF4937AB9}" srcId="{BDB3E43B-ED28-C946-AA82-4502F5ACD473}" destId="{4CF2876D-4D0E-D64B-AA4B-27DF58D3FB38}" srcOrd="0" destOrd="0" parTransId="{B142B0FF-7876-F94D-8C61-D8A7330DD4A2}" sibTransId="{AC0EF865-07E4-B245-AB57-9E12529B9157}"/>
    <dgm:cxn modelId="{B04785AA-4E68-4B0C-9AE9-BFAF8BEC4011}" type="presOf" srcId="{4A5ECD1E-CAD1-E24D-A388-0B545B74E331}" destId="{489E7631-C9BE-9246-9C98-E92F422E28F4}" srcOrd="0" destOrd="1" presId="urn:microsoft.com/office/officeart/2005/8/layout/bProcess3"/>
    <dgm:cxn modelId="{F0ACE533-DFD7-4C4A-B7A3-639D3BCE2127}" srcId="{BDB3E43B-ED28-C946-AA82-4502F5ACD473}" destId="{FB7F150E-72C6-324F-99A4-8D7DF04E6009}" srcOrd="5" destOrd="0" parTransId="{3895603A-90E2-8B41-95E8-9495D4107111}" sibTransId="{EC175207-8CB6-6B40-BDD1-D96B158BCD19}"/>
    <dgm:cxn modelId="{49066D84-AAD6-465B-B2C9-46091E04D1E0}" type="presOf" srcId="{A36134BE-7E8C-1C48-BA95-618472121693}" destId="{606BAB3F-1DB1-5F42-999E-FC1DB6593C4D}" srcOrd="1" destOrd="0" presId="urn:microsoft.com/office/officeart/2005/8/layout/bProcess3"/>
    <dgm:cxn modelId="{A453BFBA-87E8-451E-B79C-225AA35ED7DB}" type="presOf" srcId="{859B3AE5-02F3-0C4D-BE96-29FE17AAFD60}" destId="{9EFA088F-0701-6343-B60E-29F42BBF625A}" srcOrd="0" destOrd="2" presId="urn:microsoft.com/office/officeart/2005/8/layout/bProcess3"/>
    <dgm:cxn modelId="{FB478C44-EEA1-404F-85DB-66584C923EEA}" type="presOf" srcId="{BDB3E43B-ED28-C946-AA82-4502F5ACD473}" destId="{ED747DA3-B46B-8247-B2C1-E1ECFA50ED1B}" srcOrd="0" destOrd="0" presId="urn:microsoft.com/office/officeart/2005/8/layout/bProcess3"/>
    <dgm:cxn modelId="{D919FD5A-D40A-4DBB-9057-55996413F017}" type="presOf" srcId="{428D089B-798A-5744-AA82-960256984661}" destId="{FAA8E196-F174-9042-9F42-30320002D6DF}" srcOrd="0" destOrd="1" presId="urn:microsoft.com/office/officeart/2005/8/layout/bProcess3"/>
    <dgm:cxn modelId="{97BF1699-EA1A-4808-B92B-275532DA7C88}" type="presOf" srcId="{AC0EF865-07E4-B245-AB57-9E12529B9157}" destId="{C80438CC-E7DC-854B-9B8A-B7505791DE0E}" srcOrd="0" destOrd="0" presId="urn:microsoft.com/office/officeart/2005/8/layout/bProcess3"/>
    <dgm:cxn modelId="{46FF221B-E524-5149-9CB6-0FADF5D37644}" srcId="{2A56A90C-0574-304D-9995-14E4BBAAF3E7}" destId="{428D089B-798A-5744-AA82-960256984661}" srcOrd="0" destOrd="0" parTransId="{8390C0E1-C78B-F648-92F8-A608F35176A9}" sibTransId="{39ECD681-A71A-CD4D-AC6B-E140314175FB}"/>
    <dgm:cxn modelId="{909C88A7-C3C8-5544-B4E5-0C70F6D57E00}" srcId="{BDB3E43B-ED28-C946-AA82-4502F5ACD473}" destId="{7E3056C9-8797-2648-A0AF-6856568AF92F}" srcOrd="1" destOrd="0" parTransId="{3858230E-ABE2-2A40-8204-A803E5D0547E}" sibTransId="{7F617D57-E5D4-2C4B-902B-CE24D532ACB5}"/>
    <dgm:cxn modelId="{125CE958-E518-49A8-8B71-75B4C273C5C7}" type="presOf" srcId="{AC0EF865-07E4-B245-AB57-9E12529B9157}" destId="{613E5F2E-FABB-0947-B849-B2A31EA9AA70}" srcOrd="1" destOrd="0" presId="urn:microsoft.com/office/officeart/2005/8/layout/bProcess3"/>
    <dgm:cxn modelId="{0E47ECFF-EC56-0742-9B87-DC1E0F12FEAF}" srcId="{7E3056C9-8797-2648-A0AF-6856568AF92F}" destId="{C6086BFB-E85F-4346-91E0-FE167F54DDA3}" srcOrd="1" destOrd="0" parTransId="{B1D103CC-6D45-B644-B01A-5B5034B5CAD1}" sibTransId="{662BB962-38BA-8049-8789-27DD32143913}"/>
    <dgm:cxn modelId="{24F97BB4-22CC-4715-B32F-BAA4D89D6064}" type="presOf" srcId="{AFD9996D-8037-2F48-97A4-A7001A5C0E43}" destId="{DCD6C6E9-0402-0F49-A4FF-E7223F419168}" srcOrd="0" destOrd="1" presId="urn:microsoft.com/office/officeart/2005/8/layout/bProcess3"/>
    <dgm:cxn modelId="{9F30C2B6-C246-40B9-B4EC-E8410905962A}" type="presOf" srcId="{8D8E7F2F-1A67-7F47-907E-F1688AD2FE72}" destId="{DCD6C6E9-0402-0F49-A4FF-E7223F419168}" srcOrd="0" destOrd="3" presId="urn:microsoft.com/office/officeart/2005/8/layout/bProcess3"/>
    <dgm:cxn modelId="{CE1C2956-7AD4-4376-8BB4-8064BBDC5B9B}" type="presParOf" srcId="{ED747DA3-B46B-8247-B2C1-E1ECFA50ED1B}" destId="{489E7631-C9BE-9246-9C98-E92F422E28F4}" srcOrd="0" destOrd="0" presId="urn:microsoft.com/office/officeart/2005/8/layout/bProcess3"/>
    <dgm:cxn modelId="{4318A6E4-E3EC-4AF1-8215-5FE80C72FAEF}" type="presParOf" srcId="{ED747DA3-B46B-8247-B2C1-E1ECFA50ED1B}" destId="{C80438CC-E7DC-854B-9B8A-B7505791DE0E}" srcOrd="1" destOrd="0" presId="urn:microsoft.com/office/officeart/2005/8/layout/bProcess3"/>
    <dgm:cxn modelId="{3BE9009A-8749-4D06-988A-E686C8D974EF}" type="presParOf" srcId="{C80438CC-E7DC-854B-9B8A-B7505791DE0E}" destId="{613E5F2E-FABB-0947-B849-B2A31EA9AA70}" srcOrd="0" destOrd="0" presId="urn:microsoft.com/office/officeart/2005/8/layout/bProcess3"/>
    <dgm:cxn modelId="{14C0A95E-2140-442E-86B6-B8CA1A0AD201}" type="presParOf" srcId="{ED747DA3-B46B-8247-B2C1-E1ECFA50ED1B}" destId="{3D258AF8-4D73-EF43-8FD1-650788FFD601}" srcOrd="2" destOrd="0" presId="urn:microsoft.com/office/officeart/2005/8/layout/bProcess3"/>
    <dgm:cxn modelId="{BC7E921A-94C1-4F24-9EA5-53BF9D64597A}" type="presParOf" srcId="{ED747DA3-B46B-8247-B2C1-E1ECFA50ED1B}" destId="{7D91B7C0-CC67-934D-9CB8-F5383C19738C}" srcOrd="3" destOrd="0" presId="urn:microsoft.com/office/officeart/2005/8/layout/bProcess3"/>
    <dgm:cxn modelId="{BB1665B6-2257-472C-BEDA-D00608B4652C}" type="presParOf" srcId="{7D91B7C0-CC67-934D-9CB8-F5383C19738C}" destId="{0A4DE43B-34CA-6145-871E-0E048ECE9224}" srcOrd="0" destOrd="0" presId="urn:microsoft.com/office/officeart/2005/8/layout/bProcess3"/>
    <dgm:cxn modelId="{0A5DF601-535A-41CA-B2CF-AEC6AD4F8DFE}" type="presParOf" srcId="{ED747DA3-B46B-8247-B2C1-E1ECFA50ED1B}" destId="{9EFA088F-0701-6343-B60E-29F42BBF625A}" srcOrd="4" destOrd="0" presId="urn:microsoft.com/office/officeart/2005/8/layout/bProcess3"/>
    <dgm:cxn modelId="{46630DA8-D7EF-4816-A872-5EDE605E7E78}" type="presParOf" srcId="{ED747DA3-B46B-8247-B2C1-E1ECFA50ED1B}" destId="{11AB8A59-143D-F540-A8B2-0FB768356D03}" srcOrd="5" destOrd="0" presId="urn:microsoft.com/office/officeart/2005/8/layout/bProcess3"/>
    <dgm:cxn modelId="{AB655C1B-0D64-4E66-8A6F-D86111584E34}" type="presParOf" srcId="{11AB8A59-143D-F540-A8B2-0FB768356D03}" destId="{915449E0-18FA-1A4A-BE84-152F3AFF14F5}" srcOrd="0" destOrd="0" presId="urn:microsoft.com/office/officeart/2005/8/layout/bProcess3"/>
    <dgm:cxn modelId="{C45B3166-A401-4274-B95C-E4FBE28DCBCF}" type="presParOf" srcId="{ED747DA3-B46B-8247-B2C1-E1ECFA50ED1B}" destId="{DCD6C6E9-0402-0F49-A4FF-E7223F419168}" srcOrd="6" destOrd="0" presId="urn:microsoft.com/office/officeart/2005/8/layout/bProcess3"/>
    <dgm:cxn modelId="{B5269ED1-BEA8-4645-B96D-235B7A521E37}" type="presParOf" srcId="{ED747DA3-B46B-8247-B2C1-E1ECFA50ED1B}" destId="{04BCCB69-FC3B-AB44-8EF2-2A7ADA224358}" srcOrd="7" destOrd="0" presId="urn:microsoft.com/office/officeart/2005/8/layout/bProcess3"/>
    <dgm:cxn modelId="{C61707F6-6523-4D17-B1B2-0E041CFE687C}" type="presParOf" srcId="{04BCCB69-FC3B-AB44-8EF2-2A7ADA224358}" destId="{606BAB3F-1DB1-5F42-999E-FC1DB6593C4D}" srcOrd="0" destOrd="0" presId="urn:microsoft.com/office/officeart/2005/8/layout/bProcess3"/>
    <dgm:cxn modelId="{D3917965-6104-44E1-91F8-86D232D294DF}" type="presParOf" srcId="{ED747DA3-B46B-8247-B2C1-E1ECFA50ED1B}" destId="{FAA8E196-F174-9042-9F42-30320002D6DF}" srcOrd="8" destOrd="0" presId="urn:microsoft.com/office/officeart/2005/8/layout/bProcess3"/>
    <dgm:cxn modelId="{0157EF1D-62E0-4443-870A-008361968D32}" type="presParOf" srcId="{ED747DA3-B46B-8247-B2C1-E1ECFA50ED1B}" destId="{99EEB4A1-C883-0448-BAA0-5DCF5FDBE328}" srcOrd="9" destOrd="0" presId="urn:microsoft.com/office/officeart/2005/8/layout/bProcess3"/>
    <dgm:cxn modelId="{F926FCFB-D850-463B-89AB-1256D5B39AC9}" type="presParOf" srcId="{99EEB4A1-C883-0448-BAA0-5DCF5FDBE328}" destId="{CEE75B48-D61F-5E41-A41A-16900CAB8892}" srcOrd="0" destOrd="0" presId="urn:microsoft.com/office/officeart/2005/8/layout/bProcess3"/>
    <dgm:cxn modelId="{862E9477-2585-49EA-A58F-33C24F701D56}" type="presParOf" srcId="{ED747DA3-B46B-8247-B2C1-E1ECFA50ED1B}" destId="{53D8ED4D-4FB6-CB45-959D-D94327699B4D}"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BA63C-17A0-448C-8DB0-F9BD64BD05D9}">
      <dsp:nvSpPr>
        <dsp:cNvPr id="0" name=""/>
        <dsp:cNvSpPr/>
      </dsp:nvSpPr>
      <dsp:spPr>
        <a:xfrm>
          <a:off x="3464049" y="-269135"/>
          <a:ext cx="1914727" cy="15817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dirty="0"/>
            <a:t>No test to identify offenders</a:t>
          </a:r>
        </a:p>
      </dsp:txBody>
      <dsp:txXfrm>
        <a:off x="3541262" y="-191922"/>
        <a:ext cx="1760301" cy="1427291"/>
      </dsp:txXfrm>
    </dsp:sp>
    <dsp:sp modelId="{E9354270-CD1C-4B5E-9118-B415729B5EC8}">
      <dsp:nvSpPr>
        <dsp:cNvPr id="0" name=""/>
        <dsp:cNvSpPr/>
      </dsp:nvSpPr>
      <dsp:spPr>
        <a:xfrm>
          <a:off x="1864599" y="521722"/>
          <a:ext cx="5113627" cy="5113627"/>
        </a:xfrm>
        <a:custGeom>
          <a:avLst/>
          <a:gdLst/>
          <a:ahLst/>
          <a:cxnLst/>
          <a:rect l="0" t="0" r="0" b="0"/>
          <a:pathLst>
            <a:path>
              <a:moveTo>
                <a:pt x="3520628" y="188616"/>
              </a:moveTo>
              <a:arcTo wR="2556813" hR="2556813" stAng="17528728" swAng="92014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3FCEE0-B9AA-4ADC-B0BD-B053AFBF64F3}">
      <dsp:nvSpPr>
        <dsp:cNvPr id="0" name=""/>
        <dsp:cNvSpPr/>
      </dsp:nvSpPr>
      <dsp:spPr>
        <a:xfrm>
          <a:off x="5727461" y="1053814"/>
          <a:ext cx="1816435" cy="14926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a:t>No symptom presentation which specifically proves CSA</a:t>
          </a:r>
        </a:p>
      </dsp:txBody>
      <dsp:txXfrm>
        <a:off x="5800325" y="1126678"/>
        <a:ext cx="1670707" cy="1346903"/>
      </dsp:txXfrm>
    </dsp:sp>
    <dsp:sp modelId="{AD255367-C47C-4DA2-89DB-87816FE51FCF}">
      <dsp:nvSpPr>
        <dsp:cNvPr id="0" name=""/>
        <dsp:cNvSpPr/>
      </dsp:nvSpPr>
      <dsp:spPr>
        <a:xfrm>
          <a:off x="1864599" y="521722"/>
          <a:ext cx="5113627" cy="5113627"/>
        </a:xfrm>
        <a:custGeom>
          <a:avLst/>
          <a:gdLst/>
          <a:ahLst/>
          <a:cxnLst/>
          <a:rect l="0" t="0" r="0" b="0"/>
          <a:pathLst>
            <a:path>
              <a:moveTo>
                <a:pt x="5059845" y="2035151"/>
              </a:moveTo>
              <a:arcTo wR="2556813" hR="2556813" stAng="20893643" swAng="141494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68641A5-BACE-476B-9B0B-2CD2BC13266E}">
      <dsp:nvSpPr>
        <dsp:cNvPr id="0" name=""/>
        <dsp:cNvSpPr/>
      </dsp:nvSpPr>
      <dsp:spPr>
        <a:xfrm>
          <a:off x="5646549" y="3612254"/>
          <a:ext cx="1978260" cy="14893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dirty="0"/>
            <a:t>Rarely any proof that a crime was committed</a:t>
          </a:r>
        </a:p>
      </dsp:txBody>
      <dsp:txXfrm>
        <a:off x="5719254" y="3684959"/>
        <a:ext cx="1832850" cy="1343968"/>
      </dsp:txXfrm>
    </dsp:sp>
    <dsp:sp modelId="{8E87C124-B70F-40D7-A7BB-7ADD0F39FE7E}">
      <dsp:nvSpPr>
        <dsp:cNvPr id="0" name=""/>
        <dsp:cNvSpPr/>
      </dsp:nvSpPr>
      <dsp:spPr>
        <a:xfrm>
          <a:off x="1864599" y="521722"/>
          <a:ext cx="5113627" cy="5113627"/>
        </a:xfrm>
        <a:custGeom>
          <a:avLst/>
          <a:gdLst/>
          <a:ahLst/>
          <a:cxnLst/>
          <a:rect l="0" t="0" r="0" b="0"/>
          <a:pathLst>
            <a:path>
              <a:moveTo>
                <a:pt x="4114785" y="4584132"/>
              </a:moveTo>
              <a:arcTo wR="2556813" hR="2556813" stAng="3147488" swAng="91440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7E6688-35E9-4750-9DB2-D58A1164194F}">
      <dsp:nvSpPr>
        <dsp:cNvPr id="0" name=""/>
        <dsp:cNvSpPr/>
      </dsp:nvSpPr>
      <dsp:spPr>
        <a:xfrm>
          <a:off x="3457544" y="4799547"/>
          <a:ext cx="1927737" cy="16716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a:t>Rarely any eye-witnnesses</a:t>
          </a:r>
        </a:p>
      </dsp:txBody>
      <dsp:txXfrm>
        <a:off x="3539145" y="4881148"/>
        <a:ext cx="1764535" cy="1508403"/>
      </dsp:txXfrm>
    </dsp:sp>
    <dsp:sp modelId="{533B27F0-D2E7-4DE7-A4A2-3370363982D3}">
      <dsp:nvSpPr>
        <dsp:cNvPr id="0" name=""/>
        <dsp:cNvSpPr/>
      </dsp:nvSpPr>
      <dsp:spPr>
        <a:xfrm>
          <a:off x="1864599" y="521722"/>
          <a:ext cx="5113627" cy="5113627"/>
        </a:xfrm>
        <a:custGeom>
          <a:avLst/>
          <a:gdLst/>
          <a:ahLst/>
          <a:cxnLst/>
          <a:rect l="0" t="0" r="0" b="0"/>
          <a:pathLst>
            <a:path>
              <a:moveTo>
                <a:pt x="1586427" y="4922325"/>
              </a:moveTo>
              <a:arcTo wR="2556813" hR="2556813" stAng="6738273" swAng="93074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0373D40-191C-4152-9159-F559F35F6F8F}">
      <dsp:nvSpPr>
        <dsp:cNvPr id="0" name=""/>
        <dsp:cNvSpPr/>
      </dsp:nvSpPr>
      <dsp:spPr>
        <a:xfrm>
          <a:off x="1111685" y="3619859"/>
          <a:ext cx="2190924" cy="147416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a:t>Internal barriers - shame and fear commonly seen in those affected by abuse</a:t>
          </a:r>
        </a:p>
      </dsp:txBody>
      <dsp:txXfrm>
        <a:off x="1183648" y="3691822"/>
        <a:ext cx="2046998" cy="1330241"/>
      </dsp:txXfrm>
    </dsp:sp>
    <dsp:sp modelId="{EC6C3509-E119-4DD3-A3A0-4FD99C23D45B}">
      <dsp:nvSpPr>
        <dsp:cNvPr id="0" name=""/>
        <dsp:cNvSpPr/>
      </dsp:nvSpPr>
      <dsp:spPr>
        <a:xfrm>
          <a:off x="1864599" y="521722"/>
          <a:ext cx="5113627" cy="5113627"/>
        </a:xfrm>
        <a:custGeom>
          <a:avLst/>
          <a:gdLst/>
          <a:ahLst/>
          <a:cxnLst/>
          <a:rect l="0" t="0" r="0" b="0"/>
          <a:pathLst>
            <a:path>
              <a:moveTo>
                <a:pt x="55643" y="3087327"/>
              </a:moveTo>
              <a:arcTo wR="2556813" hR="2556813" stAng="10081482" swAng="146856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2EB7479-C5CB-46AA-9D98-98A5D09CC9D2}">
      <dsp:nvSpPr>
        <dsp:cNvPr id="0" name=""/>
        <dsp:cNvSpPr/>
      </dsp:nvSpPr>
      <dsp:spPr>
        <a:xfrm>
          <a:off x="1195642" y="1085938"/>
          <a:ext cx="2023011" cy="14283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IE" sz="1600" kern="1200" dirty="0"/>
            <a:t>External barriers - social stigma/repression of open dialogue about child abuse</a:t>
          </a:r>
        </a:p>
      </dsp:txBody>
      <dsp:txXfrm>
        <a:off x="1265370" y="1155666"/>
        <a:ext cx="1883555" cy="1288927"/>
      </dsp:txXfrm>
    </dsp:sp>
    <dsp:sp modelId="{D4600642-C189-4DB9-BA87-DBF89C0FE89E}">
      <dsp:nvSpPr>
        <dsp:cNvPr id="0" name=""/>
        <dsp:cNvSpPr/>
      </dsp:nvSpPr>
      <dsp:spPr>
        <a:xfrm>
          <a:off x="1864599" y="521722"/>
          <a:ext cx="5113627" cy="5113627"/>
        </a:xfrm>
        <a:custGeom>
          <a:avLst/>
          <a:gdLst/>
          <a:ahLst/>
          <a:cxnLst/>
          <a:rect l="0" t="0" r="0" b="0"/>
          <a:pathLst>
            <a:path>
              <a:moveTo>
                <a:pt x="960507" y="559539"/>
              </a:moveTo>
              <a:arcTo wR="2556813" hR="2556813" stAng="13882000" swAng="98858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C3B86A-797B-45CE-B3C2-83D8981FC381}">
      <dsp:nvSpPr>
        <dsp:cNvPr id="0" name=""/>
        <dsp:cNvSpPr/>
      </dsp:nvSpPr>
      <dsp:spPr>
        <a:xfrm>
          <a:off x="288357" y="607364"/>
          <a:ext cx="2691336" cy="2691336"/>
        </a:xfrm>
        <a:prstGeom prst="pie">
          <a:avLst>
            <a:gd name="adj1" fmla="val 16200000"/>
            <a:gd name="adj2" fmla="val 54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smtClean="0"/>
            <a:t>Child Protection Matter </a:t>
          </a:r>
          <a:endParaRPr lang="en-IE" sz="1600" kern="1200"/>
        </a:p>
      </dsp:txBody>
      <dsp:txXfrm>
        <a:off x="1634025" y="1007861"/>
        <a:ext cx="945171" cy="1890343"/>
      </dsp:txXfrm>
    </dsp:sp>
    <dsp:sp modelId="{59FBD268-02FA-4E14-BA10-CEA4F38B08CE}">
      <dsp:nvSpPr>
        <dsp:cNvPr id="0" name=""/>
        <dsp:cNvSpPr/>
      </dsp:nvSpPr>
      <dsp:spPr>
        <a:xfrm>
          <a:off x="224278" y="607364"/>
          <a:ext cx="2691336" cy="2691336"/>
        </a:xfrm>
        <a:prstGeom prst="pie">
          <a:avLst>
            <a:gd name="adj1" fmla="val 5400000"/>
            <a:gd name="adj2" fmla="val 162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smtClean="0"/>
            <a:t>Criminal Matter</a:t>
          </a:r>
          <a:endParaRPr lang="en-IE" sz="1600" kern="1200"/>
        </a:p>
      </dsp:txBody>
      <dsp:txXfrm>
        <a:off x="608754" y="1007861"/>
        <a:ext cx="945171" cy="18903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E1F18-2ACB-48D8-BAE3-B150256BCBBF}">
      <dsp:nvSpPr>
        <dsp:cNvPr id="0" name=""/>
        <dsp:cNvSpPr/>
      </dsp:nvSpPr>
      <dsp:spPr>
        <a:xfrm>
          <a:off x="3291839" y="0"/>
          <a:ext cx="4937760" cy="1414363"/>
        </a:xfrm>
        <a:prstGeom prst="rightArrow">
          <a:avLst>
            <a:gd name="adj1" fmla="val 75000"/>
            <a:gd name="adj2" fmla="val 50000"/>
          </a:avLst>
        </a:prstGeom>
        <a:solidFill>
          <a:schemeClr val="tx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IE" sz="1600" kern="1200" dirty="0" smtClean="0">
              <a:solidFill>
                <a:schemeClr val="bg1"/>
              </a:solidFill>
            </a:rPr>
            <a:t>Promote the welfare of children </a:t>
          </a:r>
          <a:endParaRPr lang="en-IE" sz="1600" kern="1200" dirty="0">
            <a:solidFill>
              <a:schemeClr val="bg1"/>
            </a:solidFill>
          </a:endParaRPr>
        </a:p>
        <a:p>
          <a:pPr marL="171450" lvl="1" indent="-171450" algn="l" defTabSz="711200">
            <a:lnSpc>
              <a:spcPct val="90000"/>
            </a:lnSpc>
            <a:spcBef>
              <a:spcPct val="0"/>
            </a:spcBef>
            <a:spcAft>
              <a:spcPct val="15000"/>
            </a:spcAft>
            <a:buChar char="••"/>
          </a:pPr>
          <a:endParaRPr lang="en-IE" sz="1600" kern="1200" dirty="0">
            <a:solidFill>
              <a:schemeClr val="bg1"/>
            </a:solidFill>
          </a:endParaRPr>
        </a:p>
        <a:p>
          <a:pPr marL="171450" lvl="1" indent="-171450" algn="l" defTabSz="711200">
            <a:lnSpc>
              <a:spcPct val="90000"/>
            </a:lnSpc>
            <a:spcBef>
              <a:spcPct val="0"/>
            </a:spcBef>
            <a:spcAft>
              <a:spcPct val="15000"/>
            </a:spcAft>
            <a:buChar char="••"/>
          </a:pPr>
          <a:r>
            <a:rPr lang="en-IE" sz="1600" kern="1200" dirty="0" smtClean="0">
              <a:solidFill>
                <a:schemeClr val="bg1"/>
              </a:solidFill>
            </a:rPr>
            <a:t>Promote the protection of children</a:t>
          </a:r>
          <a:endParaRPr lang="en-IE" sz="1600" kern="1200" dirty="0">
            <a:solidFill>
              <a:schemeClr val="bg1"/>
            </a:solidFill>
          </a:endParaRPr>
        </a:p>
      </dsp:txBody>
      <dsp:txXfrm>
        <a:off x="3291839" y="176795"/>
        <a:ext cx="4407374" cy="1060773"/>
      </dsp:txXfrm>
    </dsp:sp>
    <dsp:sp modelId="{88C46CCA-C075-473A-A40D-B071E727661E}">
      <dsp:nvSpPr>
        <dsp:cNvPr id="0" name=""/>
        <dsp:cNvSpPr/>
      </dsp:nvSpPr>
      <dsp:spPr>
        <a:xfrm>
          <a:off x="0" y="0"/>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IE" sz="2700" kern="1200" dirty="0" smtClean="0"/>
            <a:t>Child Care Act 1991 &amp; Child and Family Agency Act 2013</a:t>
          </a:r>
          <a:endParaRPr lang="en-IE" sz="2700" kern="1200" dirty="0"/>
        </a:p>
      </dsp:txBody>
      <dsp:txXfrm>
        <a:off x="69044" y="69044"/>
        <a:ext cx="3153752" cy="1276275"/>
      </dsp:txXfrm>
    </dsp:sp>
    <dsp:sp modelId="{5CB686B3-7A67-4294-8C03-F2AE247663E8}">
      <dsp:nvSpPr>
        <dsp:cNvPr id="0" name=""/>
        <dsp:cNvSpPr/>
      </dsp:nvSpPr>
      <dsp:spPr>
        <a:xfrm>
          <a:off x="3291839" y="1555799"/>
          <a:ext cx="4937760" cy="1414363"/>
        </a:xfrm>
        <a:prstGeom prst="rightArrow">
          <a:avLst>
            <a:gd name="adj1" fmla="val 75000"/>
            <a:gd name="adj2" fmla="val 50000"/>
          </a:avLst>
        </a:prstGeom>
        <a:solidFill>
          <a:schemeClr val="tx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IE" sz="1600" kern="1200" dirty="0" smtClean="0">
              <a:solidFill>
                <a:schemeClr val="bg1"/>
              </a:solidFill>
            </a:rPr>
            <a:t>Offence of reckless endangerment </a:t>
          </a:r>
          <a:endParaRPr lang="en-IE" sz="1600" kern="1200" dirty="0">
            <a:solidFill>
              <a:schemeClr val="bg1"/>
            </a:solidFill>
          </a:endParaRPr>
        </a:p>
        <a:p>
          <a:pPr marL="171450" lvl="1" indent="-171450" algn="l" defTabSz="711200">
            <a:lnSpc>
              <a:spcPct val="90000"/>
            </a:lnSpc>
            <a:spcBef>
              <a:spcPct val="0"/>
            </a:spcBef>
            <a:spcAft>
              <a:spcPct val="15000"/>
            </a:spcAft>
            <a:buChar char="••"/>
          </a:pPr>
          <a:r>
            <a:rPr lang="en-IE" sz="1600" kern="1200" dirty="0" smtClean="0">
              <a:solidFill>
                <a:schemeClr val="bg1"/>
              </a:solidFill>
            </a:rPr>
            <a:t>Offence of withholding information on offences against children and vulnerable persons</a:t>
          </a:r>
          <a:endParaRPr lang="en-IE" sz="1600" kern="1200" dirty="0">
            <a:solidFill>
              <a:schemeClr val="bg1"/>
            </a:solidFill>
          </a:endParaRPr>
        </a:p>
      </dsp:txBody>
      <dsp:txXfrm>
        <a:off x="3291839" y="1732594"/>
        <a:ext cx="4407374" cy="1060773"/>
      </dsp:txXfrm>
    </dsp:sp>
    <dsp:sp modelId="{5A3CA733-C40E-43DA-8104-EF82EB4E9D51}">
      <dsp:nvSpPr>
        <dsp:cNvPr id="0" name=""/>
        <dsp:cNvSpPr/>
      </dsp:nvSpPr>
      <dsp:spPr>
        <a:xfrm>
          <a:off x="0" y="15557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IE" sz="2700" kern="1200" dirty="0" smtClean="0"/>
            <a:t>Criminal Justice Acts 2006 &amp; 2012</a:t>
          </a:r>
          <a:endParaRPr lang="en-IE" sz="2700" kern="1200" dirty="0"/>
        </a:p>
      </dsp:txBody>
      <dsp:txXfrm>
        <a:off x="69044" y="1624843"/>
        <a:ext cx="3153752" cy="1276275"/>
      </dsp:txXfrm>
    </dsp:sp>
    <dsp:sp modelId="{05E7BAEB-9D25-4C91-9E88-BDBC662B4098}">
      <dsp:nvSpPr>
        <dsp:cNvPr id="0" name=""/>
        <dsp:cNvSpPr/>
      </dsp:nvSpPr>
      <dsp:spPr>
        <a:xfrm>
          <a:off x="3291839" y="3111599"/>
          <a:ext cx="4937760" cy="1414363"/>
        </a:xfrm>
        <a:prstGeom prst="rightArrow">
          <a:avLst>
            <a:gd name="adj1" fmla="val 75000"/>
            <a:gd name="adj2" fmla="val 50000"/>
          </a:avLst>
        </a:prstGeom>
        <a:solidFill>
          <a:schemeClr val="tx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IE" sz="1600" kern="1200" dirty="0" smtClean="0">
              <a:solidFill>
                <a:schemeClr val="bg1"/>
              </a:solidFill>
            </a:rPr>
            <a:t>Places a duty on ‘Mandated persons’  to report any information that they know, believe or suspect that a child has been harmed, is being harmed or is at risk of being harmed , to </a:t>
          </a:r>
          <a:r>
            <a:rPr lang="en-IE" sz="1600" kern="1200" dirty="0" err="1" smtClean="0">
              <a:solidFill>
                <a:schemeClr val="bg1"/>
              </a:solidFill>
            </a:rPr>
            <a:t>Tusla</a:t>
          </a:r>
          <a:endParaRPr lang="en-IE" sz="1600" kern="1200" dirty="0">
            <a:solidFill>
              <a:schemeClr val="bg1"/>
            </a:solidFill>
          </a:endParaRPr>
        </a:p>
      </dsp:txBody>
      <dsp:txXfrm>
        <a:off x="3291839" y="3288394"/>
        <a:ext cx="4407374" cy="1060773"/>
      </dsp:txXfrm>
    </dsp:sp>
    <dsp:sp modelId="{053B5E9D-B9C7-4301-AEB0-E6FADDF1C124}">
      <dsp:nvSpPr>
        <dsp:cNvPr id="0" name=""/>
        <dsp:cNvSpPr/>
      </dsp:nvSpPr>
      <dsp:spPr>
        <a:xfrm>
          <a:off x="0" y="3111599"/>
          <a:ext cx="3291840" cy="14143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a:lnSpc>
              <a:spcPct val="90000"/>
            </a:lnSpc>
            <a:spcBef>
              <a:spcPct val="0"/>
            </a:spcBef>
            <a:spcAft>
              <a:spcPct val="35000"/>
            </a:spcAft>
          </a:pPr>
          <a:r>
            <a:rPr lang="en-IE" sz="2700" kern="1200" dirty="0" smtClean="0"/>
            <a:t>Children First Act 2015</a:t>
          </a:r>
          <a:endParaRPr lang="en-IE" sz="2700" kern="1200" dirty="0"/>
        </a:p>
      </dsp:txBody>
      <dsp:txXfrm>
        <a:off x="69044" y="3180643"/>
        <a:ext cx="3153752" cy="12762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438CC-E7DC-854B-9B8A-B7505791DE0E}">
      <dsp:nvSpPr>
        <dsp:cNvPr id="0" name=""/>
        <dsp:cNvSpPr/>
      </dsp:nvSpPr>
      <dsp:spPr>
        <a:xfrm>
          <a:off x="2448258" y="1537969"/>
          <a:ext cx="531420" cy="91440"/>
        </a:xfrm>
        <a:custGeom>
          <a:avLst/>
          <a:gdLst/>
          <a:ahLst/>
          <a:cxnLst/>
          <a:rect l="0" t="0" r="0" b="0"/>
          <a:pathLst>
            <a:path>
              <a:moveTo>
                <a:pt x="0" y="45720"/>
              </a:moveTo>
              <a:lnTo>
                <a:pt x="53142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99918" y="1580879"/>
        <a:ext cx="28101" cy="5620"/>
      </dsp:txXfrm>
    </dsp:sp>
    <dsp:sp modelId="{489E7631-C9BE-9246-9C98-E92F422E28F4}">
      <dsp:nvSpPr>
        <dsp:cNvPr id="0" name=""/>
        <dsp:cNvSpPr/>
      </dsp:nvSpPr>
      <dsp:spPr>
        <a:xfrm>
          <a:off x="6491" y="850619"/>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Receiving and Recording the Allegation</a:t>
          </a:r>
          <a:endParaRPr lang="en-US" sz="1700" kern="1200" dirty="0"/>
        </a:p>
        <a:p>
          <a:pPr marL="114300" lvl="1" indent="-114300" algn="l" defTabSz="577850">
            <a:lnSpc>
              <a:spcPct val="90000"/>
            </a:lnSpc>
            <a:spcBef>
              <a:spcPct val="0"/>
            </a:spcBef>
            <a:spcAft>
              <a:spcPct val="15000"/>
            </a:spcAft>
            <a:buChar char="••"/>
          </a:pPr>
          <a:r>
            <a:rPr lang="en-US" sz="1300" kern="1200" dirty="0" smtClean="0"/>
            <a:t>Meeting Complainant</a:t>
          </a:r>
          <a:endParaRPr lang="en-US" sz="1300" kern="1200" dirty="0"/>
        </a:p>
        <a:p>
          <a:pPr marL="114300" lvl="1" indent="-114300" algn="l" defTabSz="577850">
            <a:lnSpc>
              <a:spcPct val="90000"/>
            </a:lnSpc>
            <a:spcBef>
              <a:spcPct val="0"/>
            </a:spcBef>
            <a:spcAft>
              <a:spcPct val="15000"/>
            </a:spcAft>
            <a:buChar char="••"/>
          </a:pPr>
          <a:r>
            <a:rPr lang="en-US" sz="1300" kern="1200" dirty="0" smtClean="0"/>
            <a:t>Role clarification </a:t>
          </a:r>
          <a:endParaRPr lang="en-US" sz="1300" kern="1200" dirty="0"/>
        </a:p>
        <a:p>
          <a:pPr marL="114300" lvl="1" indent="-114300" algn="l" defTabSz="577850">
            <a:lnSpc>
              <a:spcPct val="90000"/>
            </a:lnSpc>
            <a:spcBef>
              <a:spcPct val="0"/>
            </a:spcBef>
            <a:spcAft>
              <a:spcPct val="15000"/>
            </a:spcAft>
            <a:buChar char="••"/>
          </a:pPr>
          <a:r>
            <a:rPr lang="en-US" sz="1300" kern="1200" dirty="0" smtClean="0"/>
            <a:t>Account</a:t>
          </a:r>
          <a:endParaRPr lang="en-US" sz="1300" kern="1200" dirty="0"/>
        </a:p>
      </dsp:txBody>
      <dsp:txXfrm>
        <a:off x="6491" y="850619"/>
        <a:ext cx="2443567" cy="1466140"/>
      </dsp:txXfrm>
    </dsp:sp>
    <dsp:sp modelId="{7D91B7C0-CC67-934D-9CB8-F5383C19738C}">
      <dsp:nvSpPr>
        <dsp:cNvPr id="0" name=""/>
        <dsp:cNvSpPr/>
      </dsp:nvSpPr>
      <dsp:spPr>
        <a:xfrm>
          <a:off x="5453846" y="1537969"/>
          <a:ext cx="531420" cy="91440"/>
        </a:xfrm>
        <a:custGeom>
          <a:avLst/>
          <a:gdLst/>
          <a:ahLst/>
          <a:cxnLst/>
          <a:rect l="0" t="0" r="0" b="0"/>
          <a:pathLst>
            <a:path>
              <a:moveTo>
                <a:pt x="0" y="45720"/>
              </a:moveTo>
              <a:lnTo>
                <a:pt x="53142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05505" y="1580879"/>
        <a:ext cx="28101" cy="5620"/>
      </dsp:txXfrm>
    </dsp:sp>
    <dsp:sp modelId="{3D258AF8-4D73-EF43-8FD1-650788FFD601}">
      <dsp:nvSpPr>
        <dsp:cNvPr id="0" name=""/>
        <dsp:cNvSpPr/>
      </dsp:nvSpPr>
      <dsp:spPr>
        <a:xfrm>
          <a:off x="3012078" y="850619"/>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Information-gathering</a:t>
          </a:r>
          <a:endParaRPr lang="en-US" sz="1700" kern="1200" dirty="0"/>
        </a:p>
        <a:p>
          <a:pPr marL="114300" lvl="1" indent="-114300" algn="l" defTabSz="577850">
            <a:lnSpc>
              <a:spcPct val="90000"/>
            </a:lnSpc>
            <a:spcBef>
              <a:spcPct val="0"/>
            </a:spcBef>
            <a:spcAft>
              <a:spcPct val="15000"/>
            </a:spcAft>
            <a:buChar char="••"/>
          </a:pPr>
          <a:r>
            <a:rPr lang="en-US" sz="1300" kern="1200" smtClean="0"/>
            <a:t>Corroborative information</a:t>
          </a:r>
          <a:endParaRPr lang="en-US" sz="1300" kern="1200" dirty="0"/>
        </a:p>
        <a:p>
          <a:pPr marL="114300" lvl="1" indent="-114300" algn="l" defTabSz="577850">
            <a:lnSpc>
              <a:spcPct val="90000"/>
            </a:lnSpc>
            <a:spcBef>
              <a:spcPct val="0"/>
            </a:spcBef>
            <a:spcAft>
              <a:spcPct val="15000"/>
            </a:spcAft>
            <a:buChar char="••"/>
          </a:pPr>
          <a:r>
            <a:rPr lang="en-US" sz="1300" kern="1200" dirty="0" smtClean="0"/>
            <a:t>Potential Witnesses</a:t>
          </a:r>
          <a:endParaRPr lang="en-US" sz="1300" kern="1200" dirty="0"/>
        </a:p>
      </dsp:txBody>
      <dsp:txXfrm>
        <a:off x="3012078" y="850619"/>
        <a:ext cx="2443567" cy="1466140"/>
      </dsp:txXfrm>
    </dsp:sp>
    <dsp:sp modelId="{11AB8A59-143D-F540-A8B2-0FB768356D03}">
      <dsp:nvSpPr>
        <dsp:cNvPr id="0" name=""/>
        <dsp:cNvSpPr/>
      </dsp:nvSpPr>
      <dsp:spPr>
        <a:xfrm>
          <a:off x="1228274" y="2314959"/>
          <a:ext cx="6011175" cy="531420"/>
        </a:xfrm>
        <a:custGeom>
          <a:avLst/>
          <a:gdLst/>
          <a:ahLst/>
          <a:cxnLst/>
          <a:rect l="0" t="0" r="0" b="0"/>
          <a:pathLst>
            <a:path>
              <a:moveTo>
                <a:pt x="6011175" y="0"/>
              </a:moveTo>
              <a:lnTo>
                <a:pt x="6011175" y="282810"/>
              </a:lnTo>
              <a:lnTo>
                <a:pt x="0" y="282810"/>
              </a:lnTo>
              <a:lnTo>
                <a:pt x="0" y="5314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2927" y="2577859"/>
        <a:ext cx="301869" cy="5620"/>
      </dsp:txXfrm>
    </dsp:sp>
    <dsp:sp modelId="{9EFA088F-0701-6343-B60E-29F42BBF625A}">
      <dsp:nvSpPr>
        <dsp:cNvPr id="0" name=""/>
        <dsp:cNvSpPr/>
      </dsp:nvSpPr>
      <dsp:spPr>
        <a:xfrm>
          <a:off x="6017666" y="850619"/>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Fair Procedures and Due Process</a:t>
          </a:r>
          <a:endParaRPr lang="en-US" sz="1700" kern="1200" dirty="0"/>
        </a:p>
        <a:p>
          <a:pPr marL="114300" lvl="1" indent="-114300" algn="l" defTabSz="577850">
            <a:lnSpc>
              <a:spcPct val="90000"/>
            </a:lnSpc>
            <a:spcBef>
              <a:spcPct val="0"/>
            </a:spcBef>
            <a:spcAft>
              <a:spcPct val="15000"/>
            </a:spcAft>
            <a:buChar char="••"/>
          </a:pPr>
          <a:r>
            <a:rPr lang="en-US" sz="1300" kern="1200" dirty="0" smtClean="0"/>
            <a:t>Meeting Person of Concern</a:t>
          </a:r>
          <a:endParaRPr lang="en-US" sz="1300" kern="1200" dirty="0"/>
        </a:p>
        <a:p>
          <a:pPr marL="114300" lvl="1" indent="-114300" algn="l" defTabSz="577850">
            <a:lnSpc>
              <a:spcPct val="90000"/>
            </a:lnSpc>
            <a:spcBef>
              <a:spcPct val="0"/>
            </a:spcBef>
            <a:spcAft>
              <a:spcPct val="15000"/>
            </a:spcAft>
            <a:buChar char="••"/>
          </a:pPr>
          <a:r>
            <a:rPr lang="en-US" sz="1300" kern="1200" dirty="0" smtClean="0"/>
            <a:t>Details of Allegations shared in advance</a:t>
          </a:r>
          <a:endParaRPr lang="en-US" sz="1300" kern="1200" dirty="0"/>
        </a:p>
      </dsp:txBody>
      <dsp:txXfrm>
        <a:off x="6017666" y="850619"/>
        <a:ext cx="2443567" cy="1466140"/>
      </dsp:txXfrm>
    </dsp:sp>
    <dsp:sp modelId="{04BCCB69-FC3B-AB44-8EF2-2A7ADA224358}">
      <dsp:nvSpPr>
        <dsp:cNvPr id="0" name=""/>
        <dsp:cNvSpPr/>
      </dsp:nvSpPr>
      <dsp:spPr>
        <a:xfrm>
          <a:off x="2448258" y="3566130"/>
          <a:ext cx="531420" cy="91440"/>
        </a:xfrm>
        <a:custGeom>
          <a:avLst/>
          <a:gdLst/>
          <a:ahLst/>
          <a:cxnLst/>
          <a:rect l="0" t="0" r="0" b="0"/>
          <a:pathLst>
            <a:path>
              <a:moveTo>
                <a:pt x="0" y="45720"/>
              </a:moveTo>
              <a:lnTo>
                <a:pt x="53142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99918" y="3609040"/>
        <a:ext cx="28101" cy="5620"/>
      </dsp:txXfrm>
    </dsp:sp>
    <dsp:sp modelId="{DCD6C6E9-0402-0F49-A4FF-E7223F419168}">
      <dsp:nvSpPr>
        <dsp:cNvPr id="0" name=""/>
        <dsp:cNvSpPr/>
      </dsp:nvSpPr>
      <dsp:spPr>
        <a:xfrm>
          <a:off x="6491" y="2878780"/>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Preliminary Conclusion</a:t>
          </a:r>
          <a:endParaRPr lang="en-US" sz="1700" kern="1200" dirty="0"/>
        </a:p>
        <a:p>
          <a:pPr marL="114300" lvl="1" indent="-114300" algn="l" defTabSz="577850">
            <a:lnSpc>
              <a:spcPct val="90000"/>
            </a:lnSpc>
            <a:spcBef>
              <a:spcPct val="0"/>
            </a:spcBef>
            <a:spcAft>
              <a:spcPct val="15000"/>
            </a:spcAft>
            <a:buChar char="••"/>
          </a:pPr>
          <a:r>
            <a:rPr lang="en-US" sz="1300" kern="1200" dirty="0" smtClean="0"/>
            <a:t>Founded/Unfounded</a:t>
          </a:r>
          <a:endParaRPr lang="en-US" sz="1300" kern="1200" dirty="0"/>
        </a:p>
        <a:p>
          <a:pPr marL="114300" lvl="1" indent="-114300" algn="l" defTabSz="577850">
            <a:lnSpc>
              <a:spcPct val="90000"/>
            </a:lnSpc>
            <a:spcBef>
              <a:spcPct val="0"/>
            </a:spcBef>
            <a:spcAft>
              <a:spcPct val="15000"/>
            </a:spcAft>
            <a:buChar char="••"/>
          </a:pPr>
          <a:r>
            <a:rPr lang="en-US" sz="1300" kern="1200" dirty="0" smtClean="0"/>
            <a:t>Decision shared with both parties</a:t>
          </a:r>
          <a:endParaRPr lang="en-US" sz="1300" kern="1200" dirty="0"/>
        </a:p>
        <a:p>
          <a:pPr marL="114300" lvl="1" indent="-114300" algn="l" defTabSz="577850">
            <a:lnSpc>
              <a:spcPct val="90000"/>
            </a:lnSpc>
            <a:spcBef>
              <a:spcPct val="0"/>
            </a:spcBef>
            <a:spcAft>
              <a:spcPct val="15000"/>
            </a:spcAft>
            <a:buChar char="••"/>
          </a:pPr>
          <a:r>
            <a:rPr lang="en-US" sz="1300" kern="1200" dirty="0" smtClean="0"/>
            <a:t>Clarification/Rebuttal</a:t>
          </a:r>
          <a:endParaRPr lang="en-US" sz="1300" kern="1200" dirty="0"/>
        </a:p>
      </dsp:txBody>
      <dsp:txXfrm>
        <a:off x="6491" y="2878780"/>
        <a:ext cx="2443567" cy="1466140"/>
      </dsp:txXfrm>
    </dsp:sp>
    <dsp:sp modelId="{99EEB4A1-C883-0448-BAA0-5DCF5FDBE328}">
      <dsp:nvSpPr>
        <dsp:cNvPr id="0" name=""/>
        <dsp:cNvSpPr/>
      </dsp:nvSpPr>
      <dsp:spPr>
        <a:xfrm>
          <a:off x="5453846" y="3566130"/>
          <a:ext cx="531420" cy="91440"/>
        </a:xfrm>
        <a:custGeom>
          <a:avLst/>
          <a:gdLst/>
          <a:ahLst/>
          <a:cxnLst/>
          <a:rect l="0" t="0" r="0" b="0"/>
          <a:pathLst>
            <a:path>
              <a:moveTo>
                <a:pt x="0" y="45720"/>
              </a:moveTo>
              <a:lnTo>
                <a:pt x="53142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05505" y="3609040"/>
        <a:ext cx="28101" cy="5620"/>
      </dsp:txXfrm>
    </dsp:sp>
    <dsp:sp modelId="{FAA8E196-F174-9042-9F42-30320002D6DF}">
      <dsp:nvSpPr>
        <dsp:cNvPr id="0" name=""/>
        <dsp:cNvSpPr/>
      </dsp:nvSpPr>
      <dsp:spPr>
        <a:xfrm>
          <a:off x="3012078" y="2878780"/>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Final Conclusion</a:t>
          </a:r>
          <a:endParaRPr lang="en-US" sz="1700" kern="1200" dirty="0"/>
        </a:p>
        <a:p>
          <a:pPr marL="114300" lvl="1" indent="-114300" algn="l" defTabSz="577850">
            <a:lnSpc>
              <a:spcPct val="90000"/>
            </a:lnSpc>
            <a:spcBef>
              <a:spcPct val="0"/>
            </a:spcBef>
            <a:spcAft>
              <a:spcPct val="15000"/>
            </a:spcAft>
            <a:buChar char="••"/>
          </a:pPr>
          <a:r>
            <a:rPr lang="en-US" sz="1300" kern="1200" dirty="0" smtClean="0"/>
            <a:t>Founded / Unfounded</a:t>
          </a:r>
          <a:endParaRPr lang="en-US" sz="1300" kern="1200" dirty="0"/>
        </a:p>
      </dsp:txBody>
      <dsp:txXfrm>
        <a:off x="3012078" y="2878780"/>
        <a:ext cx="2443567" cy="1466140"/>
      </dsp:txXfrm>
    </dsp:sp>
    <dsp:sp modelId="{53D8ED4D-4FB6-CB45-959D-D94327699B4D}">
      <dsp:nvSpPr>
        <dsp:cNvPr id="0" name=""/>
        <dsp:cNvSpPr/>
      </dsp:nvSpPr>
      <dsp:spPr>
        <a:xfrm>
          <a:off x="6017666" y="2878780"/>
          <a:ext cx="2443567" cy="14661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l" defTabSz="755650">
            <a:lnSpc>
              <a:spcPct val="90000"/>
            </a:lnSpc>
            <a:spcBef>
              <a:spcPct val="0"/>
            </a:spcBef>
            <a:spcAft>
              <a:spcPct val="35000"/>
            </a:spcAft>
          </a:pPr>
          <a:r>
            <a:rPr lang="en-US" sz="1700" kern="1200" dirty="0" smtClean="0"/>
            <a:t>Informing Third Parties</a:t>
          </a:r>
        </a:p>
        <a:p>
          <a:pPr marL="114300" lvl="1" indent="-114300" algn="l" defTabSz="577850">
            <a:lnSpc>
              <a:spcPct val="90000"/>
            </a:lnSpc>
            <a:spcBef>
              <a:spcPct val="0"/>
            </a:spcBef>
            <a:spcAft>
              <a:spcPct val="15000"/>
            </a:spcAft>
            <a:buChar char="••"/>
          </a:pPr>
          <a:r>
            <a:rPr lang="en-US" sz="1300" kern="1200" dirty="0" smtClean="0"/>
            <a:t>Risk</a:t>
          </a:r>
          <a:endParaRPr lang="en-US" sz="1300" kern="1200" dirty="0"/>
        </a:p>
      </dsp:txBody>
      <dsp:txXfrm>
        <a:off x="6017666" y="2878780"/>
        <a:ext cx="2443567" cy="1466140"/>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11/6/2017</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15</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18</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19</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20</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6620401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2413739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GB" sz="1200" b="1" smtClean="0">
                <a:effectLst/>
              </a:rPr>
              <a:t>SAVI Report (2002) Republic of Ireland Study:</a:t>
            </a:r>
          </a:p>
          <a:p>
            <a:pPr>
              <a:lnSpc>
                <a:spcPct val="80000"/>
              </a:lnSpc>
              <a:buFont typeface="Wingdings" pitchFamily="2" charset="2"/>
              <a:buNone/>
            </a:pPr>
            <a:r>
              <a:rPr lang="en-GB" sz="1200" b="1" smtClean="0">
                <a:effectLst/>
              </a:rPr>
              <a:t>	</a:t>
            </a:r>
            <a:r>
              <a:rPr lang="en-GB" sz="1200" b="1" u="sng" smtClean="0">
                <a:effectLst/>
              </a:rPr>
              <a:t>Girls:</a:t>
            </a:r>
            <a:r>
              <a:rPr lang="en-GB" sz="1200" b="1" smtClean="0">
                <a:effectLst/>
              </a:rPr>
              <a:t>	</a:t>
            </a:r>
            <a:r>
              <a:rPr lang="en-GB" sz="1200" b="1" u="sng" smtClean="0">
                <a:effectLst/>
              </a:rPr>
              <a:t>Boys:</a:t>
            </a:r>
          </a:p>
          <a:p>
            <a:pPr>
              <a:lnSpc>
                <a:spcPct val="80000"/>
              </a:lnSpc>
              <a:buFont typeface="Wingdings" pitchFamily="2" charset="2"/>
              <a:buNone/>
            </a:pPr>
            <a:r>
              <a:rPr lang="en-GB" sz="1200" b="1" smtClean="0">
                <a:effectLst/>
              </a:rPr>
              <a:t>	20.4% 	16.2%  	contact sexual abuse </a:t>
            </a:r>
          </a:p>
          <a:p>
            <a:pPr>
              <a:lnSpc>
                <a:spcPct val="80000"/>
              </a:lnSpc>
              <a:buFont typeface="Wingdings" pitchFamily="2" charset="2"/>
              <a:buNone/>
            </a:pPr>
            <a:r>
              <a:rPr lang="en-GB" sz="1200" b="1" smtClean="0">
                <a:effectLst/>
              </a:rPr>
              <a:t>	10% 	7.4%	non-contact sexual abuse</a:t>
            </a:r>
            <a:endParaRPr lang="en-GB" smtClean="0"/>
          </a:p>
          <a:p>
            <a:endParaRPr lang="en-GB" smtClean="0"/>
          </a:p>
          <a:p>
            <a:endParaRPr lang="en-GB" smtClean="0"/>
          </a:p>
          <a:p>
            <a:r>
              <a:rPr lang="en-GB" smtClean="0"/>
              <a:t>SAVI</a:t>
            </a:r>
            <a:r>
              <a:rPr lang="en-GB" baseline="0" smtClean="0"/>
              <a:t>: 	Over 3,000 participants.</a:t>
            </a:r>
          </a:p>
          <a:p>
            <a:r>
              <a:rPr lang="en-GB" baseline="0" smtClean="0"/>
              <a:t>	71% participation rate.</a:t>
            </a:r>
          </a:p>
          <a:p>
            <a:r>
              <a:rPr lang="en-GB" baseline="0" smtClean="0"/>
              <a:t>	Telephone interview.</a:t>
            </a:r>
          </a:p>
          <a:p>
            <a:endParaRPr lang="en-GB" baseline="0" smtClean="0"/>
          </a:p>
          <a:p>
            <a:r>
              <a:rPr lang="en-GB" baseline="0" smtClean="0"/>
              <a:t>Of note:	they did a follow up interview with participants about their experience of the initial interview, and many reported that it had been the first time they had disclosed their abuse history.</a:t>
            </a:r>
          </a:p>
          <a:p>
            <a:endParaRPr lang="en-IE"/>
          </a:p>
        </p:txBody>
      </p:sp>
      <p:sp>
        <p:nvSpPr>
          <p:cNvPr id="4" name="Slide Number Placeholder 3"/>
          <p:cNvSpPr>
            <a:spLocks noGrp="1"/>
          </p:cNvSpPr>
          <p:nvPr>
            <p:ph type="sldNum" sz="quarter" idx="10"/>
          </p:nvPr>
        </p:nvSpPr>
        <p:spPr/>
        <p:txBody>
          <a:bodyPr/>
          <a:lstStyle/>
          <a:p>
            <a:fld id="{894B8010-09F6-4F63-8331-202F023A7C16}" type="slidenum">
              <a:rPr lang="en-GB" smtClean="0">
                <a:solidFill>
                  <a:prstClr val="black"/>
                </a:solidFill>
              </a:rPr>
              <a:pPr/>
              <a:t>28</a:t>
            </a:fld>
            <a:endParaRPr lang="en-GB">
              <a:solidFill>
                <a:prstClr val="black"/>
              </a:solidFill>
            </a:endParaRPr>
          </a:p>
        </p:txBody>
      </p:sp>
    </p:spTree>
    <p:extLst>
      <p:ext uri="{BB962C8B-B14F-4D97-AF65-F5344CB8AC3E}">
        <p14:creationId xmlns:p14="http://schemas.microsoft.com/office/powerpoint/2010/main" val="299910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E46B388A-BEAF-42F3-97B7-601211085932}" type="slidenum">
              <a:rPr lang="en-IE" smtClean="0">
                <a:solidFill>
                  <a:prstClr val="black"/>
                </a:solidFill>
              </a:rPr>
              <a:pPr/>
              <a:t>29</a:t>
            </a:fld>
            <a:endParaRPr lang="en-IE">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1779367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7807487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Section 3.6.1  of </a:t>
            </a:r>
            <a:r>
              <a:rPr lang="en-IE" i="1" dirty="0" smtClean="0"/>
              <a:t>Children First </a:t>
            </a:r>
            <a:r>
              <a:rPr lang="en-IE" dirty="0" smtClean="0"/>
              <a:t>(2011) </a:t>
            </a:r>
            <a:endParaRPr lang="en-US" dirty="0"/>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7037476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as a mandated person, you provide counselling, it is recommended that you let your clients know, before the counselling starts, that if any child protection issues arise and the alleged perpetrator is identifiable, you must pass the information on to </a:t>
            </a:r>
            <a:r>
              <a:rPr lang="en-US" dirty="0" err="1" smtClean="0"/>
              <a:t>Tusla</a:t>
            </a:r>
            <a:r>
              <a:rPr lang="en-US" dirty="0" smtClean="0"/>
              <a:t>. If your client does not feel able to participate in any investigation, </a:t>
            </a:r>
            <a:r>
              <a:rPr lang="en-US" dirty="0" err="1" smtClean="0"/>
              <a:t>Tusla</a:t>
            </a:r>
            <a:r>
              <a:rPr lang="en-US" dirty="0" smtClean="0"/>
              <a:t> may be seriously constrained in their ability to respond to the retrospective allegation.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reporting requirements under the Children First Act 2015 apply only to information that you, as a mandated person, received or became aware of since the Act came into force, whether the harm occurred before or after that point. However, if you have a reasonable concern about past abuse, where information came to your attention before the Act and there is a possible continuing risk to children, you should report it to </a:t>
            </a:r>
            <a:r>
              <a:rPr lang="en-US" dirty="0" err="1" smtClean="0"/>
              <a:t>Tusla</a:t>
            </a:r>
            <a:r>
              <a:rPr lang="en-US" dirty="0" smtClean="0"/>
              <a:t> under this </a:t>
            </a:r>
            <a:r>
              <a:rPr lang="en-US" i="1" dirty="0" smtClean="0"/>
              <a:t>Guidance</a:t>
            </a:r>
            <a:r>
              <a:rPr lang="en-US" dirty="0" smtClean="0"/>
              <a:t>. </a:t>
            </a:r>
          </a:p>
          <a:p>
            <a:endParaRPr lang="en-US" dirty="0"/>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16203557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t>
            </a:r>
            <a:endParaRPr lang="en-US" dirty="0"/>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37</a:t>
            </a:fld>
            <a:endParaRPr lang="en-US">
              <a:solidFill>
                <a:prstClr val="black"/>
              </a:solidFill>
            </a:endParaRPr>
          </a:p>
        </p:txBody>
      </p:sp>
    </p:spTree>
    <p:extLst>
      <p:ext uri="{BB962C8B-B14F-4D97-AF65-F5344CB8AC3E}">
        <p14:creationId xmlns:p14="http://schemas.microsoft.com/office/powerpoint/2010/main" val="1582128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D8FD07C0-1388-CE4A-819D-1CAB87A598B8}"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37623581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E" dirty="0" smtClean="0"/>
              <a:t>Kieran Campbell, CCM would offer some management</a:t>
            </a:r>
            <a:r>
              <a:rPr lang="en-IE" baseline="0" dirty="0" smtClean="0"/>
              <a:t> and clinical oversight to the team.</a:t>
            </a:r>
            <a:endParaRPr lang="en-IE" smtClean="0"/>
          </a:p>
          <a:p>
            <a:endParaRPr lang="en-IE" dirty="0"/>
          </a:p>
        </p:txBody>
      </p:sp>
      <p:sp>
        <p:nvSpPr>
          <p:cNvPr id="4" name="Slide Number Placeholder 3"/>
          <p:cNvSpPr>
            <a:spLocks noGrp="1"/>
          </p:cNvSpPr>
          <p:nvPr>
            <p:ph type="sldNum" sz="quarter" idx="10"/>
          </p:nvPr>
        </p:nvSpPr>
        <p:spPr/>
        <p:txBody>
          <a:bodyPr/>
          <a:lstStyle/>
          <a:p>
            <a:fld id="{E46B388A-BEAF-42F3-97B7-601211085932}" type="slidenum">
              <a:rPr lang="en-IE" smtClean="0">
                <a:solidFill>
                  <a:prstClr val="black"/>
                </a:solidFill>
              </a:rPr>
              <a:pPr/>
              <a:t>41</a:t>
            </a:fld>
            <a:endParaRPr lang="en-IE">
              <a:solidFill>
                <a:prstClr val="black"/>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1A5D3BC0-AB9C-4044-B0C8-00431B554EFC}" type="slidenum">
              <a:rPr lang="en-US" altLang="en-US" smtClean="0">
                <a:solidFill>
                  <a:prstClr val="black"/>
                </a:solidFill>
              </a:rPr>
              <a:pPr>
                <a:defRPr/>
              </a:pPr>
              <a:t>94</a:t>
            </a:fld>
            <a:endParaRPr lang="en-US" altLang="en-US">
              <a:solidFill>
                <a:prstClr val="black"/>
              </a:solidFill>
            </a:endParaRPr>
          </a:p>
        </p:txBody>
      </p:sp>
    </p:spTree>
    <p:extLst>
      <p:ext uri="{BB962C8B-B14F-4D97-AF65-F5344CB8AC3E}">
        <p14:creationId xmlns:p14="http://schemas.microsoft.com/office/powerpoint/2010/main" val="18950769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101</a:t>
            </a:fld>
            <a:endParaRPr lang="en-GB" dirty="0"/>
          </a:p>
        </p:txBody>
      </p:sp>
    </p:spTree>
    <p:extLst>
      <p:ext uri="{BB962C8B-B14F-4D97-AF65-F5344CB8AC3E}">
        <p14:creationId xmlns:p14="http://schemas.microsoft.com/office/powerpoint/2010/main" val="16819080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102</a:t>
            </a:fld>
            <a:endParaRPr lang="en-GB" dirty="0"/>
          </a:p>
        </p:txBody>
      </p:sp>
    </p:spTree>
    <p:extLst>
      <p:ext uri="{BB962C8B-B14F-4D97-AF65-F5344CB8AC3E}">
        <p14:creationId xmlns:p14="http://schemas.microsoft.com/office/powerpoint/2010/main" val="13476269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105</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20868028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2627905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4.xml"/><Relationship Id="rId1" Type="http://schemas.openxmlformats.org/officeDocument/2006/relationships/themeOverride" Target="../theme/themeOverride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4.xml"/><Relationship Id="rId1" Type="http://schemas.openxmlformats.org/officeDocument/2006/relationships/themeOverride" Target="../theme/themeOverride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C764DE79-268F-4C1A-8933-263129D2AF90}" type="datetimeFigureOut">
              <a:rPr lang="en-US" dirty="0"/>
              <a:t>11/6/2017</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48F63A3B-78C7-47BE-AE5E-E10140E04643}" type="slidenum">
              <a:rPr lang="en-US" dirty="0"/>
              <a:t>‹#›</a:t>
            </a:fld>
            <a:endParaRPr lang="en-US" dirty="0"/>
          </a:p>
        </p:txBody>
      </p:sp>
      <p:sp>
        <p:nvSpPr>
          <p:cNvPr id="9" name="Rectangle 8"/>
          <p:cNvSpPr/>
          <p:nvPr userDrawn="1"/>
        </p:nvSpPr>
        <p:spPr>
          <a:xfrm>
            <a:off x="74596" y="70081"/>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10" name="Rectangle 9"/>
          <p:cNvSpPr/>
          <p:nvPr userDrawn="1"/>
        </p:nvSpPr>
        <p:spPr>
          <a:xfrm>
            <a:off x="74596" y="6657248"/>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11" name="Subtitle 2"/>
          <p:cNvSpPr txBox="1">
            <a:spLocks/>
          </p:cNvSpPr>
          <p:nvPr userDrawn="1"/>
        </p:nvSpPr>
        <p:spPr>
          <a:xfrm>
            <a:off x="1307833" y="2186198"/>
            <a:ext cx="6858000" cy="863407"/>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a:buNone/>
              <a:defRPr sz="3200" kern="1200">
                <a:solidFill>
                  <a:schemeClr val="accent6">
                    <a:lumMod val="50000"/>
                  </a:schemeClr>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endParaRPr lang="en-GB" sz="2400"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596" y="332656"/>
            <a:ext cx="2970932" cy="1148817"/>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20272" y="5157192"/>
            <a:ext cx="2339917" cy="230696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765337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38490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942381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09284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690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833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897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980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5310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31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2772329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6846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58530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6469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78973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87900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66230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07040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40298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97086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34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2069829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1600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8769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742700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29284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805339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50807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0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13879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604455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16209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856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9865506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1147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7505452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6799834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2995806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24063329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8" name="Footer Placeholder 7"/>
          <p:cNvSpPr>
            <a:spLocks noGrp="1"/>
          </p:cNvSpPr>
          <p:nvPr>
            <p:ph type="ftr" sz="quarter" idx="11"/>
          </p:nvPr>
        </p:nvSpPr>
        <p:spPr/>
        <p:txBody>
          <a:bodyPr/>
          <a:lstStyle/>
          <a:p>
            <a:endParaRPr lang="en-IE">
              <a:solidFill>
                <a:prstClr val="black">
                  <a:tint val="75000"/>
                </a:prstClr>
              </a:solidFill>
            </a:endParaRPr>
          </a:p>
        </p:txBody>
      </p:sp>
      <p:sp>
        <p:nvSpPr>
          <p:cNvPr id="9" name="Slide Number Placeholder 8"/>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4467824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4" name="Footer Placeholder 3"/>
          <p:cNvSpPr>
            <a:spLocks noGrp="1"/>
          </p:cNvSpPr>
          <p:nvPr>
            <p:ph type="ftr" sz="quarter" idx="11"/>
          </p:nvPr>
        </p:nvSpPr>
        <p:spPr/>
        <p:txBody>
          <a:bodyPr/>
          <a:lstStyle/>
          <a:p>
            <a:endParaRPr lang="en-IE">
              <a:solidFill>
                <a:prstClr val="black">
                  <a:tint val="75000"/>
                </a:prstClr>
              </a:solidFill>
            </a:endParaRPr>
          </a:p>
        </p:txBody>
      </p:sp>
      <p:sp>
        <p:nvSpPr>
          <p:cNvPr id="5" name="Slide Number Placeholder 4"/>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6241310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3" name="Footer Placeholder 2"/>
          <p:cNvSpPr>
            <a:spLocks noGrp="1"/>
          </p:cNvSpPr>
          <p:nvPr>
            <p:ph type="ftr" sz="quarter" idx="11"/>
          </p:nvPr>
        </p:nvSpPr>
        <p:spPr/>
        <p:txBody>
          <a:bodyPr/>
          <a:lstStyle/>
          <a:p>
            <a:endParaRPr lang="en-IE">
              <a:solidFill>
                <a:prstClr val="black">
                  <a:tint val="75000"/>
                </a:prstClr>
              </a:solidFill>
            </a:endParaRPr>
          </a:p>
        </p:txBody>
      </p:sp>
      <p:sp>
        <p:nvSpPr>
          <p:cNvPr id="4" name="Slide Number Placeholder 3"/>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4430862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22693250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2311632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0278927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207044268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53B1B2D0-4415-433A-B5BF-52604C66201B}" type="datetimeFigureOut">
              <a:rPr lang="en-IE" smtClean="0">
                <a:solidFill>
                  <a:prstClr val="black">
                    <a:tint val="75000"/>
                  </a:prstClr>
                </a:solidFill>
              </a:rPr>
              <a:pPr/>
              <a:t>06/11/2017</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B3A5EFE3-92DB-4FDB-8F2A-6D6DCECCF93E}"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19980532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6EFA5C5-5734-4BCB-884A-ACF6B1FFC79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9019085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91B202F-1687-4B35-924A-947F6B69D30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818200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7E828DC-BABE-456F-B20C-913E8FC25AA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8383045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066D15D-AA73-4CD2-9C2D-9B2EA13A95A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96345004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DB6FB72-E3CC-4F21-928B-85260476B91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846374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3D07D37-7A74-4797-8C2B-549AF6BDEA9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3425311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CCF7FC7-4105-4C88-80E1-8D0B0970D38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0476290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67E084F-B271-4E85-98D2-265BF2A568E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39794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43553060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B0F6008-2AE6-4A42-8637-77704D08D5D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0637053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547F56B-88D9-4A2F-9D5F-81EB80DD388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8078665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41E1DC-28C5-49F2-B2E2-AF175B1291E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575116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GB"/>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EF9A4F6-8CBE-439D-90EC-8041E502EDF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3260085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GB"/>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hart Placeholder 3"/>
          <p:cNvSpPr>
            <a:spLocks noGrp="1"/>
          </p:cNvSpPr>
          <p:nvPr>
            <p:ph type="chart" sz="half" idx="2"/>
          </p:nvPr>
        </p:nvSpPr>
        <p:spPr>
          <a:xfrm>
            <a:off x="4648200" y="1981200"/>
            <a:ext cx="3810000" cy="411480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82707C6-65FE-4EFD-BC50-BCD762E856C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20277562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GB"/>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4CE3B-3E72-4DC1-8D88-329B9E30B36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8299659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GB"/>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73D7C57-BCED-464F-A1A1-84744F6BA5F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541193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xmlns="" id="{0903D700-87D4-4889-8BC5-2C46F401FC6F}"/>
              </a:ext>
            </a:extLst>
          </p:cNvPr>
          <p:cNvSpPr>
            <a:spLocks noGrp="1"/>
          </p:cNvSpPr>
          <p:nvPr>
            <p:ph type="dt" sz="half" idx="10"/>
          </p:nvPr>
        </p:nvSpPr>
        <p:spPr/>
        <p:txBody>
          <a:bodyPr/>
          <a:lstStyle>
            <a:lvl1pPr>
              <a:defRPr/>
            </a:lvl1pPr>
          </a:lstStyle>
          <a:p>
            <a:pPr>
              <a:defRPr/>
            </a:pPr>
            <a:endParaRPr lang="en-GB" dirty="0">
              <a:solidFill>
                <a:srgbClr val="DBF5F9">
                  <a:shade val="90000"/>
                </a:srgbClr>
              </a:solidFill>
            </a:endParaRPr>
          </a:p>
        </p:txBody>
      </p:sp>
      <p:sp>
        <p:nvSpPr>
          <p:cNvPr id="5" name="Footer Placeholder 18">
            <a:extLst>
              <a:ext uri="{FF2B5EF4-FFF2-40B4-BE49-F238E27FC236}">
                <a16:creationId xmlns:a16="http://schemas.microsoft.com/office/drawing/2014/main" xmlns="" id="{33C180E0-6E28-4AD8-A63F-6084634F5175}"/>
              </a:ext>
            </a:extLst>
          </p:cNvPr>
          <p:cNvSpPr>
            <a:spLocks noGrp="1"/>
          </p:cNvSpPr>
          <p:nvPr>
            <p:ph type="ftr" sz="quarter" idx="11"/>
          </p:nvPr>
        </p:nvSpPr>
        <p:spPr/>
        <p:txBody>
          <a:bodyPr/>
          <a:lstStyle>
            <a:lvl1pPr>
              <a:defRPr/>
            </a:lvl1pPr>
          </a:lstStyle>
          <a:p>
            <a:pPr>
              <a:defRPr/>
            </a:pPr>
            <a:endParaRPr lang="en-GB">
              <a:solidFill>
                <a:srgbClr val="DBF5F9">
                  <a:shade val="90000"/>
                </a:srgbClr>
              </a:solidFill>
            </a:endParaRPr>
          </a:p>
        </p:txBody>
      </p:sp>
      <p:sp>
        <p:nvSpPr>
          <p:cNvPr id="6" name="Slide Number Placeholder 26">
            <a:extLst>
              <a:ext uri="{FF2B5EF4-FFF2-40B4-BE49-F238E27FC236}">
                <a16:creationId xmlns:a16="http://schemas.microsoft.com/office/drawing/2014/main" xmlns="" id="{E30BCB6C-021A-49C4-BD62-39B230F1BB1E}"/>
              </a:ext>
            </a:extLst>
          </p:cNvPr>
          <p:cNvSpPr>
            <a:spLocks noGrp="1"/>
          </p:cNvSpPr>
          <p:nvPr>
            <p:ph type="sldNum" sz="quarter" idx="12"/>
          </p:nvPr>
        </p:nvSpPr>
        <p:spPr/>
        <p:txBody>
          <a:bodyPr/>
          <a:lstStyle>
            <a:lvl1pPr>
              <a:defRPr smtClean="0">
                <a:solidFill>
                  <a:srgbClr val="D1EAEE"/>
                </a:solidFill>
              </a:defRPr>
            </a:lvl1pPr>
          </a:lstStyle>
          <a:p>
            <a:pPr>
              <a:defRPr/>
            </a:pPr>
            <a:fld id="{A04E302E-025A-4025-81A4-FF7F785E4C6E}" type="slidenum">
              <a:rPr lang="en-GB" altLang="en-US"/>
              <a:pPr>
                <a:defRPr/>
              </a:pPr>
              <a:t>‹#›</a:t>
            </a:fld>
            <a:endParaRPr lang="en-GB" altLang="en-US"/>
          </a:p>
        </p:txBody>
      </p:sp>
    </p:spTree>
    <p:extLst>
      <p:ext uri="{BB962C8B-B14F-4D97-AF65-F5344CB8AC3E}">
        <p14:creationId xmlns:p14="http://schemas.microsoft.com/office/powerpoint/2010/main" val="3087775646"/>
      </p:ext>
    </p:extLst>
  </p:cSld>
  <p:clrMapOvr>
    <a:overrideClrMapping bg1="dk1" tx1="lt1" bg2="dk2" tx2="lt2" accent1="accent1" accent2="accent2" accent3="accent3" accent4="accent4" accent5="accent5" accent6="accent6" hlink="hlink" folHlink="folHlink"/>
  </p:clrMapOvr>
  <p:transition spd="med">
    <p:cover dir="d"/>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xmlns="" id="{1D311DB0-E56E-44DA-90E9-F039EBE8F5C0}"/>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5" name="Footer Placeholder 21">
            <a:extLst>
              <a:ext uri="{FF2B5EF4-FFF2-40B4-BE49-F238E27FC236}">
                <a16:creationId xmlns:a16="http://schemas.microsoft.com/office/drawing/2014/main" xmlns="" id="{510F18F8-AA4D-44C0-A388-D805EC4A540C}"/>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6" name="Slide Number Placeholder 17">
            <a:extLst>
              <a:ext uri="{FF2B5EF4-FFF2-40B4-BE49-F238E27FC236}">
                <a16:creationId xmlns:a16="http://schemas.microsoft.com/office/drawing/2014/main" xmlns="" id="{85254C82-ADFB-4175-AE89-08F60EA613AA}"/>
              </a:ext>
            </a:extLst>
          </p:cNvPr>
          <p:cNvSpPr>
            <a:spLocks noGrp="1"/>
          </p:cNvSpPr>
          <p:nvPr>
            <p:ph type="sldNum" sz="quarter" idx="12"/>
          </p:nvPr>
        </p:nvSpPr>
        <p:spPr/>
        <p:txBody>
          <a:bodyPr/>
          <a:lstStyle>
            <a:lvl1pPr>
              <a:defRPr/>
            </a:lvl1pPr>
          </a:lstStyle>
          <a:p>
            <a:pPr>
              <a:defRPr/>
            </a:pPr>
            <a:fld id="{22383C64-A87B-484D-9C99-B22D2811E795}" type="slidenum">
              <a:rPr lang="en-GB" altLang="en-US"/>
              <a:pPr>
                <a:defRPr/>
              </a:pPr>
              <a:t>‹#›</a:t>
            </a:fld>
            <a:endParaRPr lang="en-GB" altLang="en-US"/>
          </a:p>
        </p:txBody>
      </p:sp>
    </p:spTree>
    <p:extLst>
      <p:ext uri="{BB962C8B-B14F-4D97-AF65-F5344CB8AC3E}">
        <p14:creationId xmlns:p14="http://schemas.microsoft.com/office/powerpoint/2010/main" val="2992559311"/>
      </p:ext>
    </p:extLst>
  </p:cSld>
  <p:clrMapOvr>
    <a:masterClrMapping/>
  </p:clrMapOvr>
  <p:transition spd="med">
    <p:cover dir="d"/>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xmlns="" id="{817FA471-868B-460F-8895-93C8448DAA18}"/>
              </a:ext>
            </a:extLst>
          </p:cNvPr>
          <p:cNvSpPr>
            <a:spLocks noGrp="1"/>
          </p:cNvSpPr>
          <p:nvPr>
            <p:ph type="dt" sz="half" idx="10"/>
          </p:nvPr>
        </p:nvSpPr>
        <p:spPr/>
        <p:txBody>
          <a:bodyPr/>
          <a:lstStyle>
            <a:lvl1pPr>
              <a:defRPr/>
            </a:lvl1pPr>
          </a:lstStyle>
          <a:p>
            <a:pPr>
              <a:defRPr/>
            </a:pPr>
            <a:endParaRPr lang="en-GB" dirty="0">
              <a:solidFill>
                <a:srgbClr val="DBF5F9">
                  <a:shade val="90000"/>
                </a:srgbClr>
              </a:solidFill>
            </a:endParaRPr>
          </a:p>
        </p:txBody>
      </p:sp>
      <p:sp>
        <p:nvSpPr>
          <p:cNvPr id="5" name="Footer Placeholder 4">
            <a:extLst>
              <a:ext uri="{FF2B5EF4-FFF2-40B4-BE49-F238E27FC236}">
                <a16:creationId xmlns:a16="http://schemas.microsoft.com/office/drawing/2014/main" xmlns="" id="{38894DB3-7078-4F88-BDE5-96FE4F6B87D7}"/>
              </a:ext>
            </a:extLst>
          </p:cNvPr>
          <p:cNvSpPr>
            <a:spLocks noGrp="1"/>
          </p:cNvSpPr>
          <p:nvPr>
            <p:ph type="ftr" sz="quarter" idx="11"/>
          </p:nvPr>
        </p:nvSpPr>
        <p:spPr/>
        <p:txBody>
          <a:bodyPr/>
          <a:lstStyle>
            <a:lvl1pPr>
              <a:defRPr/>
            </a:lvl1pPr>
          </a:lstStyle>
          <a:p>
            <a:pPr>
              <a:defRPr/>
            </a:pPr>
            <a:endParaRPr lang="en-GB">
              <a:solidFill>
                <a:srgbClr val="DBF5F9">
                  <a:shade val="90000"/>
                </a:srgbClr>
              </a:solidFill>
            </a:endParaRPr>
          </a:p>
        </p:txBody>
      </p:sp>
      <p:sp>
        <p:nvSpPr>
          <p:cNvPr id="6" name="Slide Number Placeholder 5">
            <a:extLst>
              <a:ext uri="{FF2B5EF4-FFF2-40B4-BE49-F238E27FC236}">
                <a16:creationId xmlns:a16="http://schemas.microsoft.com/office/drawing/2014/main" xmlns="" id="{4CEF1AF2-3312-459D-A52B-4F16EF8E796B}"/>
              </a:ext>
            </a:extLst>
          </p:cNvPr>
          <p:cNvSpPr>
            <a:spLocks noGrp="1"/>
          </p:cNvSpPr>
          <p:nvPr>
            <p:ph type="sldNum" sz="quarter" idx="12"/>
          </p:nvPr>
        </p:nvSpPr>
        <p:spPr/>
        <p:txBody>
          <a:bodyPr/>
          <a:lstStyle>
            <a:lvl1pPr>
              <a:defRPr smtClean="0">
                <a:solidFill>
                  <a:srgbClr val="D1EAEE"/>
                </a:solidFill>
              </a:defRPr>
            </a:lvl1pPr>
          </a:lstStyle>
          <a:p>
            <a:pPr>
              <a:defRPr/>
            </a:pPr>
            <a:fld id="{D3723D88-99B7-42EF-AB75-8518AFFE87C9}" type="slidenum">
              <a:rPr lang="en-GB" altLang="en-US"/>
              <a:pPr>
                <a:defRPr/>
              </a:pPr>
              <a:t>‹#›</a:t>
            </a:fld>
            <a:endParaRPr lang="en-GB" altLang="en-US"/>
          </a:p>
        </p:txBody>
      </p:sp>
    </p:spTree>
    <p:extLst>
      <p:ext uri="{BB962C8B-B14F-4D97-AF65-F5344CB8AC3E}">
        <p14:creationId xmlns:p14="http://schemas.microsoft.com/office/powerpoint/2010/main" val="1821741298"/>
      </p:ext>
    </p:extLst>
  </p:cSld>
  <p:clrMapOvr>
    <a:overrideClrMapping bg1="dk1" tx1="lt1" bg2="dk2" tx2="lt2" accent1="accent1" accent2="accent2" accent3="accent3" accent4="accent4" accent5="accent5" accent6="accent6" hlink="hlink" folHlink="folHlink"/>
  </p:clrMapOvr>
  <p:transition spd="med">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213160464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xmlns="" id="{A132BE5B-00C1-482D-B3C0-A84C2CBD1338}"/>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6" name="Footer Placeholder 21">
            <a:extLst>
              <a:ext uri="{FF2B5EF4-FFF2-40B4-BE49-F238E27FC236}">
                <a16:creationId xmlns:a16="http://schemas.microsoft.com/office/drawing/2014/main" xmlns="" id="{21CF7E0C-BBA1-40B9-A9EA-C333EA716F39}"/>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7" name="Slide Number Placeholder 17">
            <a:extLst>
              <a:ext uri="{FF2B5EF4-FFF2-40B4-BE49-F238E27FC236}">
                <a16:creationId xmlns:a16="http://schemas.microsoft.com/office/drawing/2014/main" xmlns="" id="{3DB1D744-F8AD-4EAE-A8CA-2249BE0C5103}"/>
              </a:ext>
            </a:extLst>
          </p:cNvPr>
          <p:cNvSpPr>
            <a:spLocks noGrp="1"/>
          </p:cNvSpPr>
          <p:nvPr>
            <p:ph type="sldNum" sz="quarter" idx="12"/>
          </p:nvPr>
        </p:nvSpPr>
        <p:spPr/>
        <p:txBody>
          <a:bodyPr/>
          <a:lstStyle>
            <a:lvl1pPr>
              <a:defRPr/>
            </a:lvl1pPr>
          </a:lstStyle>
          <a:p>
            <a:pPr>
              <a:defRPr/>
            </a:pPr>
            <a:fld id="{E516FC86-4059-4E5A-A94B-05177BA530D4}" type="slidenum">
              <a:rPr lang="en-GB" altLang="en-US"/>
              <a:pPr>
                <a:defRPr/>
              </a:pPr>
              <a:t>‹#›</a:t>
            </a:fld>
            <a:endParaRPr lang="en-GB" altLang="en-US"/>
          </a:p>
        </p:txBody>
      </p:sp>
    </p:spTree>
    <p:extLst>
      <p:ext uri="{BB962C8B-B14F-4D97-AF65-F5344CB8AC3E}">
        <p14:creationId xmlns:p14="http://schemas.microsoft.com/office/powerpoint/2010/main" val="808699382"/>
      </p:ext>
    </p:extLst>
  </p:cSld>
  <p:clrMapOvr>
    <a:masterClrMapping/>
  </p:clrMapOvr>
  <p:transition spd="med">
    <p:cover dir="d"/>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xmlns="" id="{1041DE7E-F7DF-4DA8-B081-B8CE58B66463}"/>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8" name="Footer Placeholder 21">
            <a:extLst>
              <a:ext uri="{FF2B5EF4-FFF2-40B4-BE49-F238E27FC236}">
                <a16:creationId xmlns:a16="http://schemas.microsoft.com/office/drawing/2014/main" xmlns="" id="{36A1CAE3-B3D9-4926-88B7-B7EA5015DC2C}"/>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9" name="Slide Number Placeholder 17">
            <a:extLst>
              <a:ext uri="{FF2B5EF4-FFF2-40B4-BE49-F238E27FC236}">
                <a16:creationId xmlns:a16="http://schemas.microsoft.com/office/drawing/2014/main" xmlns="" id="{96071482-6F43-42D7-AE9B-8492C4B7848E}"/>
              </a:ext>
            </a:extLst>
          </p:cNvPr>
          <p:cNvSpPr>
            <a:spLocks noGrp="1"/>
          </p:cNvSpPr>
          <p:nvPr>
            <p:ph type="sldNum" sz="quarter" idx="12"/>
          </p:nvPr>
        </p:nvSpPr>
        <p:spPr/>
        <p:txBody>
          <a:bodyPr/>
          <a:lstStyle>
            <a:lvl1pPr>
              <a:defRPr/>
            </a:lvl1pPr>
          </a:lstStyle>
          <a:p>
            <a:pPr>
              <a:defRPr/>
            </a:pPr>
            <a:fld id="{D8C716F5-9FDE-460A-9935-D94118773DBD}" type="slidenum">
              <a:rPr lang="en-GB" altLang="en-US"/>
              <a:pPr>
                <a:defRPr/>
              </a:pPr>
              <a:t>‹#›</a:t>
            </a:fld>
            <a:endParaRPr lang="en-GB" altLang="en-US"/>
          </a:p>
        </p:txBody>
      </p:sp>
    </p:spTree>
    <p:extLst>
      <p:ext uri="{BB962C8B-B14F-4D97-AF65-F5344CB8AC3E}">
        <p14:creationId xmlns:p14="http://schemas.microsoft.com/office/powerpoint/2010/main" val="2343909322"/>
      </p:ext>
    </p:extLst>
  </p:cSld>
  <p:clrMapOvr>
    <a:masterClrMapping/>
  </p:clrMapOvr>
  <p:transition spd="med">
    <p:cover dir="d"/>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xmlns="" id="{2F4CE562-558F-49FF-8892-8806E5E586DC}"/>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4" name="Footer Placeholder 21">
            <a:extLst>
              <a:ext uri="{FF2B5EF4-FFF2-40B4-BE49-F238E27FC236}">
                <a16:creationId xmlns:a16="http://schemas.microsoft.com/office/drawing/2014/main" xmlns="" id="{BE51D6AE-2913-4F6C-988A-BA0CFB4C5EBF}"/>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5" name="Slide Number Placeholder 17">
            <a:extLst>
              <a:ext uri="{FF2B5EF4-FFF2-40B4-BE49-F238E27FC236}">
                <a16:creationId xmlns:a16="http://schemas.microsoft.com/office/drawing/2014/main" xmlns="" id="{DC1180EF-3211-4C33-A9BC-C285F7DAFAB4}"/>
              </a:ext>
            </a:extLst>
          </p:cNvPr>
          <p:cNvSpPr>
            <a:spLocks noGrp="1"/>
          </p:cNvSpPr>
          <p:nvPr>
            <p:ph type="sldNum" sz="quarter" idx="12"/>
          </p:nvPr>
        </p:nvSpPr>
        <p:spPr/>
        <p:txBody>
          <a:bodyPr/>
          <a:lstStyle>
            <a:lvl1pPr>
              <a:defRPr/>
            </a:lvl1pPr>
          </a:lstStyle>
          <a:p>
            <a:pPr>
              <a:defRPr/>
            </a:pPr>
            <a:fld id="{74D15B6C-ACA4-4503-BBCD-40115CD580C3}" type="slidenum">
              <a:rPr lang="en-GB" altLang="en-US"/>
              <a:pPr>
                <a:defRPr/>
              </a:pPr>
              <a:t>‹#›</a:t>
            </a:fld>
            <a:endParaRPr lang="en-GB" altLang="en-US"/>
          </a:p>
        </p:txBody>
      </p:sp>
    </p:spTree>
    <p:extLst>
      <p:ext uri="{BB962C8B-B14F-4D97-AF65-F5344CB8AC3E}">
        <p14:creationId xmlns:p14="http://schemas.microsoft.com/office/powerpoint/2010/main" val="1884635787"/>
      </p:ext>
    </p:extLst>
  </p:cSld>
  <p:clrMapOvr>
    <a:masterClrMapping/>
  </p:clrMapOvr>
  <p:transition spd="med">
    <p:cover dir="d"/>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xmlns="" id="{FD8F0B3D-7C43-49A8-8B06-2D914A93E1F7}"/>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3" name="Footer Placeholder 21">
            <a:extLst>
              <a:ext uri="{FF2B5EF4-FFF2-40B4-BE49-F238E27FC236}">
                <a16:creationId xmlns:a16="http://schemas.microsoft.com/office/drawing/2014/main" xmlns="" id="{A035C2BD-F896-45D9-A174-4AB234B051C9}"/>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4" name="Slide Number Placeholder 17">
            <a:extLst>
              <a:ext uri="{FF2B5EF4-FFF2-40B4-BE49-F238E27FC236}">
                <a16:creationId xmlns:a16="http://schemas.microsoft.com/office/drawing/2014/main" xmlns="" id="{A7BFE66B-B5DF-4D01-819F-90B93EE17169}"/>
              </a:ext>
            </a:extLst>
          </p:cNvPr>
          <p:cNvSpPr>
            <a:spLocks noGrp="1"/>
          </p:cNvSpPr>
          <p:nvPr>
            <p:ph type="sldNum" sz="quarter" idx="12"/>
          </p:nvPr>
        </p:nvSpPr>
        <p:spPr/>
        <p:txBody>
          <a:bodyPr/>
          <a:lstStyle>
            <a:lvl1pPr>
              <a:defRPr/>
            </a:lvl1pPr>
          </a:lstStyle>
          <a:p>
            <a:pPr>
              <a:defRPr/>
            </a:pPr>
            <a:fld id="{DC464431-E98A-4BB6-988B-9CEAD836FBDE}" type="slidenum">
              <a:rPr lang="en-GB" altLang="en-US"/>
              <a:pPr>
                <a:defRPr/>
              </a:pPr>
              <a:t>‹#›</a:t>
            </a:fld>
            <a:endParaRPr lang="en-GB" altLang="en-US"/>
          </a:p>
        </p:txBody>
      </p:sp>
    </p:spTree>
    <p:extLst>
      <p:ext uri="{BB962C8B-B14F-4D97-AF65-F5344CB8AC3E}">
        <p14:creationId xmlns:p14="http://schemas.microsoft.com/office/powerpoint/2010/main" val="1610175976"/>
      </p:ext>
    </p:extLst>
  </p:cSld>
  <p:clrMapOvr>
    <a:masterClrMapping/>
  </p:clrMapOvr>
  <p:transition spd="med">
    <p:cover dir="d"/>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xmlns="" id="{F228047C-5DF5-46E7-B7CF-93CFE5800334}"/>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6" name="Footer Placeholder 21">
            <a:extLst>
              <a:ext uri="{FF2B5EF4-FFF2-40B4-BE49-F238E27FC236}">
                <a16:creationId xmlns:a16="http://schemas.microsoft.com/office/drawing/2014/main" xmlns="" id="{4DFE9B92-B7AF-4046-B2FB-96D1A7A15D27}"/>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7" name="Slide Number Placeholder 17">
            <a:extLst>
              <a:ext uri="{FF2B5EF4-FFF2-40B4-BE49-F238E27FC236}">
                <a16:creationId xmlns:a16="http://schemas.microsoft.com/office/drawing/2014/main" xmlns="" id="{F8B92917-851C-45E4-8CA3-2F5A14C52679}"/>
              </a:ext>
            </a:extLst>
          </p:cNvPr>
          <p:cNvSpPr>
            <a:spLocks noGrp="1"/>
          </p:cNvSpPr>
          <p:nvPr>
            <p:ph type="sldNum" sz="quarter" idx="12"/>
          </p:nvPr>
        </p:nvSpPr>
        <p:spPr/>
        <p:txBody>
          <a:bodyPr/>
          <a:lstStyle>
            <a:lvl1pPr>
              <a:defRPr/>
            </a:lvl1pPr>
          </a:lstStyle>
          <a:p>
            <a:pPr>
              <a:defRPr/>
            </a:pPr>
            <a:fld id="{9C014737-DB21-4B75-8C9F-F18492D6B36E}" type="slidenum">
              <a:rPr lang="en-GB" altLang="en-US"/>
              <a:pPr>
                <a:defRPr/>
              </a:pPr>
              <a:t>‹#›</a:t>
            </a:fld>
            <a:endParaRPr lang="en-GB" altLang="en-US"/>
          </a:p>
        </p:txBody>
      </p:sp>
    </p:spTree>
    <p:extLst>
      <p:ext uri="{BB962C8B-B14F-4D97-AF65-F5344CB8AC3E}">
        <p14:creationId xmlns:p14="http://schemas.microsoft.com/office/powerpoint/2010/main" val="1110347126"/>
      </p:ext>
    </p:extLst>
  </p:cSld>
  <p:clrMapOvr>
    <a:masterClrMapping/>
  </p:clrMapOvr>
  <p:transition spd="med">
    <p:cover dir="d"/>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xmlns="" id="{499BDF89-BA92-4144-B616-A1C9D76F9C37}"/>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2400" dirty="0">
              <a:solidFill>
                <a:prstClr val="white"/>
              </a:solidFill>
            </a:endParaRPr>
          </a:p>
        </p:txBody>
      </p:sp>
      <p:sp>
        <p:nvSpPr>
          <p:cNvPr id="6" name="Right Triangle 5">
            <a:extLst>
              <a:ext uri="{FF2B5EF4-FFF2-40B4-BE49-F238E27FC236}">
                <a16:creationId xmlns:a16="http://schemas.microsoft.com/office/drawing/2014/main" xmlns="" id="{948D1E96-85F7-4E1E-AE86-A6908AA9F716}"/>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sz="2400" dirty="0">
              <a:solidFill>
                <a:prstClr val="white"/>
              </a:solidFill>
            </a:endParaRPr>
          </a:p>
        </p:txBody>
      </p:sp>
      <p:sp>
        <p:nvSpPr>
          <p:cNvPr id="7" name="Freeform 15">
            <a:extLst>
              <a:ext uri="{FF2B5EF4-FFF2-40B4-BE49-F238E27FC236}">
                <a16:creationId xmlns:a16="http://schemas.microsoft.com/office/drawing/2014/main" xmlns="" id="{E36888BA-5CD0-49D6-B8B6-D22A9F1858F8}"/>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endParaRPr>
          </a:p>
        </p:txBody>
      </p:sp>
      <p:sp>
        <p:nvSpPr>
          <p:cNvPr id="8" name="Freeform 16">
            <a:extLst>
              <a:ext uri="{FF2B5EF4-FFF2-40B4-BE49-F238E27FC236}">
                <a16:creationId xmlns:a16="http://schemas.microsoft.com/office/drawing/2014/main" xmlns="" id="{B2A1BCC6-3866-4ED1-B72B-ED3059311F26}"/>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
        <p:nvSpPr>
          <p:cNvPr id="9" name="Date Placeholder 4">
            <a:extLst>
              <a:ext uri="{FF2B5EF4-FFF2-40B4-BE49-F238E27FC236}">
                <a16:creationId xmlns:a16="http://schemas.microsoft.com/office/drawing/2014/main" xmlns="" id="{0F655CEA-D541-4BB8-9511-D48CAC2D2E68}"/>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10" name="Footer Placeholder 5">
            <a:extLst>
              <a:ext uri="{FF2B5EF4-FFF2-40B4-BE49-F238E27FC236}">
                <a16:creationId xmlns:a16="http://schemas.microsoft.com/office/drawing/2014/main" xmlns="" id="{03AF0652-72B3-4588-B909-C156D0ADC65B}"/>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11" name="Slide Number Placeholder 6">
            <a:extLst>
              <a:ext uri="{FF2B5EF4-FFF2-40B4-BE49-F238E27FC236}">
                <a16:creationId xmlns:a16="http://schemas.microsoft.com/office/drawing/2014/main" xmlns="" id="{1E29C7E3-8700-4705-B9E8-54C10B33D777}"/>
              </a:ext>
            </a:extLst>
          </p:cNvPr>
          <p:cNvSpPr>
            <a:spLocks noGrp="1"/>
          </p:cNvSpPr>
          <p:nvPr>
            <p:ph type="sldNum" sz="quarter" idx="12"/>
          </p:nvPr>
        </p:nvSpPr>
        <p:spPr>
          <a:xfrm>
            <a:off x="8077200" y="6356350"/>
            <a:ext cx="609600" cy="365125"/>
          </a:xfrm>
        </p:spPr>
        <p:txBody>
          <a:bodyPr/>
          <a:lstStyle>
            <a:lvl1pPr>
              <a:defRPr smtClean="0"/>
            </a:lvl1pPr>
          </a:lstStyle>
          <a:p>
            <a:pPr>
              <a:defRPr/>
            </a:pPr>
            <a:fld id="{A63CC267-42C4-46E2-BC39-717012F1CBBB}" type="slidenum">
              <a:rPr lang="en-GB" altLang="en-US"/>
              <a:pPr>
                <a:defRPr/>
              </a:pPr>
              <a:t>‹#›</a:t>
            </a:fld>
            <a:endParaRPr lang="en-GB" altLang="en-US"/>
          </a:p>
        </p:txBody>
      </p:sp>
    </p:spTree>
    <p:extLst>
      <p:ext uri="{BB962C8B-B14F-4D97-AF65-F5344CB8AC3E}">
        <p14:creationId xmlns:p14="http://schemas.microsoft.com/office/powerpoint/2010/main" val="4115306549"/>
      </p:ext>
    </p:extLst>
  </p:cSld>
  <p:clrMapOvr>
    <a:masterClrMapping/>
  </p:clrMapOvr>
  <p:transition spd="med">
    <p:cover dir="d"/>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xmlns="" id="{64D55EFB-A2FA-4600-B632-667138E4F917}"/>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5" name="Footer Placeholder 21">
            <a:extLst>
              <a:ext uri="{FF2B5EF4-FFF2-40B4-BE49-F238E27FC236}">
                <a16:creationId xmlns:a16="http://schemas.microsoft.com/office/drawing/2014/main" xmlns="" id="{E0727159-404E-4D7A-9C4F-A9B3EDF9D7B7}"/>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6" name="Slide Number Placeholder 17">
            <a:extLst>
              <a:ext uri="{FF2B5EF4-FFF2-40B4-BE49-F238E27FC236}">
                <a16:creationId xmlns:a16="http://schemas.microsoft.com/office/drawing/2014/main" xmlns="" id="{B5595D6F-3C37-4CBA-B7F9-F2BCB34F6448}"/>
              </a:ext>
            </a:extLst>
          </p:cNvPr>
          <p:cNvSpPr>
            <a:spLocks noGrp="1"/>
          </p:cNvSpPr>
          <p:nvPr>
            <p:ph type="sldNum" sz="quarter" idx="12"/>
          </p:nvPr>
        </p:nvSpPr>
        <p:spPr/>
        <p:txBody>
          <a:bodyPr/>
          <a:lstStyle>
            <a:lvl1pPr>
              <a:defRPr/>
            </a:lvl1pPr>
          </a:lstStyle>
          <a:p>
            <a:pPr>
              <a:defRPr/>
            </a:pPr>
            <a:fld id="{B770D745-9BCD-49BA-BA15-AF33627B4AFB}" type="slidenum">
              <a:rPr lang="en-GB" altLang="en-US"/>
              <a:pPr>
                <a:defRPr/>
              </a:pPr>
              <a:t>‹#›</a:t>
            </a:fld>
            <a:endParaRPr lang="en-GB" altLang="en-US"/>
          </a:p>
        </p:txBody>
      </p:sp>
    </p:spTree>
    <p:extLst>
      <p:ext uri="{BB962C8B-B14F-4D97-AF65-F5344CB8AC3E}">
        <p14:creationId xmlns:p14="http://schemas.microsoft.com/office/powerpoint/2010/main" val="1118505935"/>
      </p:ext>
    </p:extLst>
  </p:cSld>
  <p:clrMapOvr>
    <a:masterClrMapping/>
  </p:clrMapOvr>
  <p:transition spd="med">
    <p:cover dir="d"/>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xmlns="" id="{B368F927-D034-4D4E-A633-B4EA88554F14}"/>
              </a:ext>
            </a:extLst>
          </p:cNvPr>
          <p:cNvSpPr>
            <a:spLocks noGrp="1"/>
          </p:cNvSpPr>
          <p:nvPr>
            <p:ph type="dt" sz="half" idx="10"/>
          </p:nvPr>
        </p:nvSpPr>
        <p:spPr/>
        <p:txBody>
          <a:bodyPr/>
          <a:lstStyle>
            <a:lvl1pPr>
              <a:defRPr/>
            </a:lvl1pPr>
          </a:lstStyle>
          <a:p>
            <a:pPr>
              <a:defRPr/>
            </a:pPr>
            <a:endParaRPr lang="en-GB" dirty="0">
              <a:solidFill>
                <a:srgbClr val="04617B">
                  <a:shade val="90000"/>
                </a:srgbClr>
              </a:solidFill>
            </a:endParaRPr>
          </a:p>
        </p:txBody>
      </p:sp>
      <p:sp>
        <p:nvSpPr>
          <p:cNvPr id="5" name="Footer Placeholder 21">
            <a:extLst>
              <a:ext uri="{FF2B5EF4-FFF2-40B4-BE49-F238E27FC236}">
                <a16:creationId xmlns:a16="http://schemas.microsoft.com/office/drawing/2014/main" xmlns="" id="{C3682908-595A-4998-820D-8D83F67338AF}"/>
              </a:ext>
            </a:extLst>
          </p:cNvPr>
          <p:cNvSpPr>
            <a:spLocks noGrp="1"/>
          </p:cNvSpPr>
          <p:nvPr>
            <p:ph type="ftr" sz="quarter" idx="11"/>
          </p:nvPr>
        </p:nvSpPr>
        <p:spPr/>
        <p:txBody>
          <a:bodyPr/>
          <a:lstStyle>
            <a:lvl1pPr>
              <a:defRPr/>
            </a:lvl1pPr>
          </a:lstStyle>
          <a:p>
            <a:pPr>
              <a:defRPr/>
            </a:pPr>
            <a:endParaRPr lang="en-GB">
              <a:solidFill>
                <a:srgbClr val="04617B">
                  <a:shade val="90000"/>
                </a:srgbClr>
              </a:solidFill>
            </a:endParaRPr>
          </a:p>
        </p:txBody>
      </p:sp>
      <p:sp>
        <p:nvSpPr>
          <p:cNvPr id="6" name="Slide Number Placeholder 17">
            <a:extLst>
              <a:ext uri="{FF2B5EF4-FFF2-40B4-BE49-F238E27FC236}">
                <a16:creationId xmlns:a16="http://schemas.microsoft.com/office/drawing/2014/main" xmlns="" id="{E9FBA051-8D05-4017-8A6D-C74963648070}"/>
              </a:ext>
            </a:extLst>
          </p:cNvPr>
          <p:cNvSpPr>
            <a:spLocks noGrp="1"/>
          </p:cNvSpPr>
          <p:nvPr>
            <p:ph type="sldNum" sz="quarter" idx="12"/>
          </p:nvPr>
        </p:nvSpPr>
        <p:spPr/>
        <p:txBody>
          <a:bodyPr/>
          <a:lstStyle>
            <a:lvl1pPr>
              <a:defRPr/>
            </a:lvl1pPr>
          </a:lstStyle>
          <a:p>
            <a:pPr>
              <a:defRPr/>
            </a:pPr>
            <a:fld id="{533B48C6-3B13-4E92-830E-3CFFE1B79EFC}" type="slidenum">
              <a:rPr lang="en-GB" altLang="en-US"/>
              <a:pPr>
                <a:defRPr/>
              </a:pPr>
              <a:t>‹#›</a:t>
            </a:fld>
            <a:endParaRPr lang="en-GB" altLang="en-US"/>
          </a:p>
        </p:txBody>
      </p:sp>
    </p:spTree>
    <p:extLst>
      <p:ext uri="{BB962C8B-B14F-4D97-AF65-F5344CB8AC3E}">
        <p14:creationId xmlns:p14="http://schemas.microsoft.com/office/powerpoint/2010/main" val="4086734652"/>
      </p:ext>
    </p:extLst>
  </p:cSld>
  <p:clrMapOvr>
    <a:masterClrMapping/>
  </p:clrMapOvr>
  <p:transition spd="med">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55705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06/11/2017</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44872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6" Type="http://schemas.openxmlformats.org/officeDocument/2006/relationships/theme" Target="../theme/theme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4.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4.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Rectangle 6"/>
          <p:cNvSpPr/>
          <p:nvPr userDrawn="1"/>
        </p:nvSpPr>
        <p:spPr>
          <a:xfrm>
            <a:off x="74596" y="70081"/>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8" name="Rectangle 7"/>
          <p:cNvSpPr/>
          <p:nvPr userDrawn="1"/>
        </p:nvSpPr>
        <p:spPr>
          <a:xfrm>
            <a:off x="74596" y="6657248"/>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pic>
        <p:nvPicPr>
          <p:cNvPr id="9" name="Picture 8"/>
          <p:cNvPicPr>
            <a:picLocks noChangeAspect="1"/>
          </p:cNvPicPr>
          <p:nvPr userDrawn="1"/>
        </p:nvPicPr>
        <p:blipFill>
          <a:blip r:embed="rId42">
            <a:extLst>
              <a:ext uri="{28A0092B-C50C-407E-A947-70E740481C1C}">
                <a14:useLocalDpi xmlns:a14="http://schemas.microsoft.com/office/drawing/2010/main" val="0"/>
              </a:ext>
            </a:extLst>
          </a:blip>
          <a:stretch>
            <a:fillRect/>
          </a:stretch>
        </p:blipFill>
        <p:spPr>
          <a:xfrm>
            <a:off x="7020272" y="5157192"/>
            <a:ext cx="2339917" cy="2306960"/>
          </a:xfrm>
          <a:prstGeom prst="rect">
            <a:avLst/>
          </a:prstGeom>
        </p:spPr>
      </p:pic>
      <p:pic>
        <p:nvPicPr>
          <p:cNvPr id="10" name="Picture 9"/>
          <p:cNvPicPr>
            <a:picLocks noChangeAspect="1"/>
          </p:cNvPicPr>
          <p:nvPr userDrawn="1"/>
        </p:nvPicPr>
        <p:blipFill>
          <a:blip r:embed="rId43">
            <a:extLst>
              <a:ext uri="{28A0092B-C50C-407E-A947-70E740481C1C}">
                <a14:useLocalDpi xmlns:a14="http://schemas.microsoft.com/office/drawing/2010/main" val="0"/>
              </a:ext>
            </a:extLst>
          </a:blip>
          <a:stretch>
            <a:fillRect/>
          </a:stretch>
        </p:blipFill>
        <p:spPr>
          <a:xfrm>
            <a:off x="74596" y="332656"/>
            <a:ext cx="2970932" cy="1148817"/>
          </a:xfrm>
          <a:prstGeom prst="rect">
            <a:avLst/>
          </a:prstGeom>
        </p:spPr>
      </p:pic>
    </p:spTree>
    <p:extLst>
      <p:ext uri="{BB962C8B-B14F-4D97-AF65-F5344CB8AC3E}">
        <p14:creationId xmlns:p14="http://schemas.microsoft.com/office/powerpoint/2010/main" val="938953238"/>
      </p:ext>
    </p:extLst>
  </p:cSld>
  <p:clrMap bg1="lt1" tx1="dk1" bg2="lt2" tx2="dk2" accent1="accent1" accent2="accent2" accent3="accent3" accent4="accent4" accent5="accent5" accent6="accent6" hlink="hlink" folHlink="folHlink"/>
  <p:sldLayoutIdLst>
    <p:sldLayoutId id="2147483663"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4" r:id="rId13"/>
    <p:sldLayoutId id="2147483665" r:id="rId14"/>
    <p:sldLayoutId id="2147483666" r:id="rId15"/>
    <p:sldLayoutId id="2147483667" r:id="rId16"/>
    <p:sldLayoutId id="2147483668" r:id="rId17"/>
    <p:sldLayoutId id="2147483669" r:id="rId18"/>
    <p:sldLayoutId id="2147483670" r:id="rId19"/>
    <p:sldLayoutId id="2147483671" r:id="rId20"/>
    <p:sldLayoutId id="2147483672" r:id="rId21"/>
    <p:sldLayoutId id="2147483673" r:id="rId22"/>
    <p:sldLayoutId id="2147483674" r:id="rId23"/>
    <p:sldLayoutId id="2147483675" r:id="rId24"/>
    <p:sldLayoutId id="2147483676" r:id="rId25"/>
    <p:sldLayoutId id="2147483677" r:id="rId26"/>
    <p:sldLayoutId id="2147483678" r:id="rId27"/>
    <p:sldLayoutId id="2147483679" r:id="rId28"/>
    <p:sldLayoutId id="2147483680" r:id="rId29"/>
    <p:sldLayoutId id="2147483681" r:id="rId30"/>
    <p:sldLayoutId id="2147483682" r:id="rId31"/>
    <p:sldLayoutId id="2147483683" r:id="rId32"/>
    <p:sldLayoutId id="2147483684" r:id="rId33"/>
    <p:sldLayoutId id="2147483685" r:id="rId34"/>
    <p:sldLayoutId id="2147483686" r:id="rId35"/>
    <p:sldLayoutId id="2147483687" r:id="rId36"/>
    <p:sldLayoutId id="2147483688" r:id="rId37"/>
    <p:sldLayoutId id="2147483689" r:id="rId38"/>
    <p:sldLayoutId id="2147483690" r:id="rId39"/>
    <p:sldLayoutId id="2147483691" r:id="rId4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53B1B2D0-4415-433A-B5BF-52604C66201B}" type="datetimeFigureOut">
              <a:rPr lang="en-IE" smtClean="0">
                <a:solidFill>
                  <a:prstClr val="black">
                    <a:tint val="75000"/>
                  </a:prstClr>
                </a:solidFill>
              </a:rPr>
              <a:pPr defTabSz="914400"/>
              <a:t>06/11/2017</a:t>
            </a:fld>
            <a:endParaRPr lang="en-IE">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E">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3A5EFE3-92DB-4FDB-8F2A-6D6DCECCF93E}" type="slidenum">
              <a:rPr lang="en-IE" smtClean="0">
                <a:solidFill>
                  <a:prstClr val="black">
                    <a:tint val="75000"/>
                  </a:prstClr>
                </a:solidFill>
              </a:rPr>
              <a:pPr defTabSz="914400"/>
              <a:t>‹#›</a:t>
            </a:fld>
            <a:endParaRPr lang="en-IE">
              <a:solidFill>
                <a:prstClr val="black">
                  <a:tint val="75000"/>
                </a:prstClr>
              </a:solidFill>
            </a:endParaRPr>
          </a:p>
        </p:txBody>
      </p:sp>
    </p:spTree>
    <p:extLst>
      <p:ext uri="{BB962C8B-B14F-4D97-AF65-F5344CB8AC3E}">
        <p14:creationId xmlns:p14="http://schemas.microsoft.com/office/powerpoint/2010/main" val="1348017569"/>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400">
                <a:latin typeface="Times" charset="0"/>
                <a:ea typeface="ヒラギノ角ゴ Pro W3" charset="0"/>
                <a:cs typeface="+mn-cs"/>
              </a:defRPr>
            </a:lvl1pPr>
          </a:lstStyle>
          <a:p>
            <a:pPr defTabSz="914400"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ctr" eaLnBrk="0" hangingPunct="0">
              <a:defRPr sz="1400">
                <a:latin typeface="Times" charset="0"/>
                <a:ea typeface="ヒラギノ角ゴ Pro W3" charset="0"/>
                <a:cs typeface="+mn-cs"/>
              </a:defRPr>
            </a:lvl1pPr>
          </a:lstStyle>
          <a:p>
            <a:pPr defTabSz="914400"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400">
                <a:latin typeface="Times"/>
                <a:ea typeface="ヒラギノ角ゴ Pro W3" pitchFamily="126" charset="-128"/>
                <a:cs typeface="+mn-cs"/>
              </a:defRPr>
            </a:lvl1pPr>
          </a:lstStyle>
          <a:p>
            <a:pPr defTabSz="914400" fontAlgn="base">
              <a:spcBef>
                <a:spcPct val="0"/>
              </a:spcBef>
              <a:spcAft>
                <a:spcPct val="0"/>
              </a:spcAft>
              <a:defRPr/>
            </a:pPr>
            <a:fld id="{8CC804D7-0A0E-491C-992E-E55638907A66}" type="slidenum">
              <a:rPr lang="en-US" altLang="en-US">
                <a:solidFill>
                  <a:srgbClr val="000000"/>
                </a:solidFill>
              </a:rPr>
              <a:pPr defTabSz="914400"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19016348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Lst>
  <p:hf hdr="0" ftr="0" dt="0"/>
  <p:txStyles>
    <p:titleStyle>
      <a:lvl1pPr algn="ctr" rtl="0" eaLnBrk="0" fontAlgn="base" hangingPunct="0">
        <a:spcBef>
          <a:spcPct val="0"/>
        </a:spcBef>
        <a:spcAft>
          <a:spcPct val="0"/>
        </a:spcAft>
        <a:defRPr sz="4400">
          <a:solidFill>
            <a:schemeClr val="tx2"/>
          </a:solidFill>
          <a:latin typeface="+mj-lt"/>
          <a:ea typeface="+mj-ea"/>
          <a:cs typeface="ヒラギノ角ゴ Pro W3" charset="0"/>
        </a:defRPr>
      </a:lvl1pPr>
      <a:lvl2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cs typeface="ヒラギノ角ゴ Pro W3" charset="0"/>
        </a:defRPr>
      </a:lvl5pPr>
      <a:lvl6pPr marL="457200" algn="ctr" rtl="0" fontAlgn="base">
        <a:spcBef>
          <a:spcPct val="0"/>
        </a:spcBef>
        <a:spcAft>
          <a:spcPct val="0"/>
        </a:spcAft>
        <a:defRPr sz="4400">
          <a:solidFill>
            <a:schemeClr val="tx2"/>
          </a:solidFill>
          <a:latin typeface="Times" charset="0"/>
          <a:ea typeface="ヒラギノ角ゴ Pro W3" charset="0"/>
        </a:defRPr>
      </a:lvl6pPr>
      <a:lvl7pPr marL="914400" algn="ctr" rtl="0" fontAlgn="base">
        <a:spcBef>
          <a:spcPct val="0"/>
        </a:spcBef>
        <a:spcAft>
          <a:spcPct val="0"/>
        </a:spcAft>
        <a:defRPr sz="4400">
          <a:solidFill>
            <a:schemeClr val="tx2"/>
          </a:solidFill>
          <a:latin typeface="Times" charset="0"/>
          <a:ea typeface="ヒラギノ角ゴ Pro W3" charset="0"/>
        </a:defRPr>
      </a:lvl7pPr>
      <a:lvl8pPr marL="1371600" algn="ctr" rtl="0" fontAlgn="base">
        <a:spcBef>
          <a:spcPct val="0"/>
        </a:spcBef>
        <a:spcAft>
          <a:spcPct val="0"/>
        </a:spcAft>
        <a:defRPr sz="4400">
          <a:solidFill>
            <a:schemeClr val="tx2"/>
          </a:solidFill>
          <a:latin typeface="Times" charset="0"/>
          <a:ea typeface="ヒラギノ角ゴ Pro W3" charset="0"/>
        </a:defRPr>
      </a:lvl8pPr>
      <a:lvl9pPr marL="1828800" algn="ctr" rtl="0" fontAlgn="base">
        <a:spcBef>
          <a:spcPct val="0"/>
        </a:spcBef>
        <a:spcAft>
          <a:spcPct val="0"/>
        </a:spcAft>
        <a:defRPr sz="4400">
          <a:solidFill>
            <a:schemeClr val="tx2"/>
          </a:solidFill>
          <a:latin typeface="Times" charset="0"/>
          <a:ea typeface="ヒラギノ角ゴ Pro W3"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ヒラギノ角ゴ Pro W3"/>
        </a:defRPr>
      </a:lvl2pPr>
      <a:lvl3pPr marL="1143000" indent="-228600" algn="l" rtl="0" eaLnBrk="0" fontAlgn="base" hangingPunct="0">
        <a:spcBef>
          <a:spcPct val="20000"/>
        </a:spcBef>
        <a:spcAft>
          <a:spcPct val="0"/>
        </a:spcAft>
        <a:buChar char="•"/>
        <a:defRPr sz="2400">
          <a:solidFill>
            <a:schemeClr val="tx1"/>
          </a:solidFill>
          <a:latin typeface="+mn-lt"/>
          <a:ea typeface="+mn-ea"/>
          <a:cs typeface="ヒラギノ角ゴ Pro W3"/>
        </a:defRPr>
      </a:lvl3pPr>
      <a:lvl4pPr marL="1600200" indent="-228600" algn="l" rtl="0" eaLnBrk="0" fontAlgn="base" hangingPunct="0">
        <a:spcBef>
          <a:spcPct val="20000"/>
        </a:spcBef>
        <a:spcAft>
          <a:spcPct val="0"/>
        </a:spcAft>
        <a:buChar char="–"/>
        <a:defRPr sz="2000">
          <a:solidFill>
            <a:schemeClr val="tx1"/>
          </a:solidFill>
          <a:latin typeface="+mn-lt"/>
          <a:ea typeface="+mn-ea"/>
          <a:cs typeface="ヒラギノ角ゴ Pro W3"/>
        </a:defRPr>
      </a:lvl4pPr>
      <a:lvl5pPr marL="2057400" indent="-228600" algn="l" rtl="0" eaLnBrk="0" fontAlgn="base" hangingPunct="0">
        <a:spcBef>
          <a:spcPct val="20000"/>
        </a:spcBef>
        <a:spcAft>
          <a:spcPct val="0"/>
        </a:spcAft>
        <a:buChar char="»"/>
        <a:defRPr sz="2000">
          <a:solidFill>
            <a:schemeClr val="tx1"/>
          </a:solidFill>
          <a:latin typeface="+mn-lt"/>
          <a:ea typeface="+mn-ea"/>
          <a:cs typeface="ヒラギノ角ゴ Pro W3"/>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xmlns="" id="{51820701-4D45-45D3-903F-7687CBEF9B4A}"/>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endParaRPr>
          </a:p>
        </p:txBody>
      </p:sp>
      <p:sp>
        <p:nvSpPr>
          <p:cNvPr id="8" name="Freeform 7">
            <a:extLst>
              <a:ext uri="{FF2B5EF4-FFF2-40B4-BE49-F238E27FC236}">
                <a16:creationId xmlns:a16="http://schemas.microsoft.com/office/drawing/2014/main" xmlns="" id="{C1A5CD25-DD11-4579-B08B-2F28C1AC247C}"/>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endParaRPr>
          </a:p>
        </p:txBody>
      </p:sp>
      <p:sp>
        <p:nvSpPr>
          <p:cNvPr id="1028" name="Title Placeholder 8">
            <a:extLst>
              <a:ext uri="{FF2B5EF4-FFF2-40B4-BE49-F238E27FC236}">
                <a16:creationId xmlns:a16="http://schemas.microsoft.com/office/drawing/2014/main" xmlns="" id="{E435F7BC-D8A0-43FF-A8BC-98351D0BAF4D}"/>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xmlns="" id="{A7EFB2C4-FAF4-4AD1-941C-7A578525FBDC}"/>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xmlns="" id="{C2EB947E-896B-481A-9E11-701BE8E1D796}"/>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defTabSz="914400" fontAlgn="base">
              <a:spcBef>
                <a:spcPct val="0"/>
              </a:spcBef>
              <a:spcAft>
                <a:spcPct val="0"/>
              </a:spcAft>
              <a:defRPr/>
            </a:pPr>
            <a:endParaRPr lang="en-GB" dirty="0">
              <a:solidFill>
                <a:srgbClr val="04617B">
                  <a:shade val="90000"/>
                </a:srgbClr>
              </a:solidFill>
            </a:endParaRPr>
          </a:p>
        </p:txBody>
      </p:sp>
      <p:sp>
        <p:nvSpPr>
          <p:cNvPr id="22" name="Footer Placeholder 21">
            <a:extLst>
              <a:ext uri="{FF2B5EF4-FFF2-40B4-BE49-F238E27FC236}">
                <a16:creationId xmlns:a16="http://schemas.microsoft.com/office/drawing/2014/main" xmlns="" id="{29BD81AE-9CF9-4AFF-9CC1-5F877A4DB743}"/>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defTabSz="914400" fontAlgn="base">
              <a:spcBef>
                <a:spcPct val="0"/>
              </a:spcBef>
              <a:spcAft>
                <a:spcPct val="0"/>
              </a:spcAft>
              <a:defRPr/>
            </a:pPr>
            <a:endParaRPr lang="en-GB">
              <a:solidFill>
                <a:srgbClr val="04617B">
                  <a:shade val="90000"/>
                </a:srgbClr>
              </a:solidFill>
            </a:endParaRPr>
          </a:p>
        </p:txBody>
      </p:sp>
      <p:sp>
        <p:nvSpPr>
          <p:cNvPr id="18" name="Slide Number Placeholder 17">
            <a:extLst>
              <a:ext uri="{FF2B5EF4-FFF2-40B4-BE49-F238E27FC236}">
                <a16:creationId xmlns:a16="http://schemas.microsoft.com/office/drawing/2014/main" xmlns="" id="{3DE6F8F6-86A3-4DF8-8974-A119BFB096DC}"/>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smtClean="0">
                <a:solidFill>
                  <a:srgbClr val="045C75"/>
                </a:solidFill>
              </a:defRPr>
            </a:lvl1pPr>
          </a:lstStyle>
          <a:p>
            <a:pPr defTabSz="914400" fontAlgn="base">
              <a:spcBef>
                <a:spcPct val="0"/>
              </a:spcBef>
              <a:spcAft>
                <a:spcPct val="0"/>
              </a:spcAft>
              <a:defRPr/>
            </a:pPr>
            <a:fld id="{C0363AD4-9D9E-41E3-8787-E70DB1D4BDF6}" type="slidenum">
              <a:rPr lang="en-GB" altLang="en-US">
                <a:latin typeface="Times" pitchFamily="18" charset="0"/>
                <a:cs typeface="Arial" pitchFamily="34" charset="0"/>
              </a:rPr>
              <a:pPr defTabSz="914400" fontAlgn="base">
                <a:spcBef>
                  <a:spcPct val="0"/>
                </a:spcBef>
                <a:spcAft>
                  <a:spcPct val="0"/>
                </a:spcAft>
                <a:defRPr/>
              </a:pPr>
              <a:t>‹#›</a:t>
            </a:fld>
            <a:endParaRPr lang="en-GB" altLang="en-US">
              <a:latin typeface="Times" pitchFamily="18" charset="0"/>
              <a:cs typeface="Arial" pitchFamily="34" charset="0"/>
            </a:endParaRPr>
          </a:p>
        </p:txBody>
      </p:sp>
      <p:grpSp>
        <p:nvGrpSpPr>
          <p:cNvPr id="1033" name="Group 1">
            <a:extLst>
              <a:ext uri="{FF2B5EF4-FFF2-40B4-BE49-F238E27FC236}">
                <a16:creationId xmlns:a16="http://schemas.microsoft.com/office/drawing/2014/main" xmlns="" id="{ED026DF6-5690-4F99-A128-E22790A3AB98}"/>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xmlns="" id="{F15FCBAA-002D-4AED-9650-4707E076A332}"/>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latin typeface="Arial" charset="0"/>
                <a:cs typeface="Arial" charset="0"/>
              </a:endParaRPr>
            </a:p>
          </p:txBody>
        </p:sp>
        <p:sp>
          <p:nvSpPr>
            <p:cNvPr id="13" name="Freeform 12">
              <a:extLst>
                <a:ext uri="{FF2B5EF4-FFF2-40B4-BE49-F238E27FC236}">
                  <a16:creationId xmlns:a16="http://schemas.microsoft.com/office/drawing/2014/main" xmlns="" id="{FBEC66B4-CFFF-4726-A628-CFBB5662B5D9}"/>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defTabSz="914400" fontAlgn="base">
                <a:spcBef>
                  <a:spcPct val="0"/>
                </a:spcBef>
                <a:spcAft>
                  <a:spcPct val="0"/>
                </a:spcAft>
                <a:defRPr/>
              </a:pPr>
              <a:endParaRPr lang="en-US" sz="2400" dirty="0">
                <a:solidFill>
                  <a:prstClr val="black"/>
                </a:solidFill>
                <a:latin typeface="Arial" charset="0"/>
                <a:cs typeface="Arial" charset="0"/>
              </a:endParaRPr>
            </a:p>
          </p:txBody>
        </p:sp>
      </p:grpSp>
    </p:spTree>
    <p:extLst>
      <p:ext uri="{BB962C8B-B14F-4D97-AF65-F5344CB8AC3E}">
        <p14:creationId xmlns:p14="http://schemas.microsoft.com/office/powerpoint/2010/main" val="197683950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med">
    <p:cover dir="d"/>
  </p:transition>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7030A0"/>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7030A0"/>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7030A0"/>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10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8.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5.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6.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8.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9.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2" Type="http://schemas.openxmlformats.org/officeDocument/2006/relationships/hyperlink" Target="https://www.safeguarding.ie/roles2?task=document.viewdoc&amp;id=293" TargetMode="Externa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3" Type="http://schemas.openxmlformats.org/officeDocument/2006/relationships/hyperlink" Target="https://www.safeguarding.ie/roles2?task=document.viewdoc&amp;id=293" TargetMode="External"/><Relationship Id="rId2" Type="http://schemas.openxmlformats.org/officeDocument/2006/relationships/notesSlide" Target="../notesSlides/notesSlide19.xml"/><Relationship Id="rId1" Type="http://schemas.openxmlformats.org/officeDocument/2006/relationships/slideLayout" Target="../slideLayouts/slideLayout3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4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4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2.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6.xml"/><Relationship Id="rId1" Type="http://schemas.openxmlformats.org/officeDocument/2006/relationships/slideLayout" Target="../slideLayouts/slideLayout4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7.xml"/><Relationship Id="rId1" Type="http://schemas.openxmlformats.org/officeDocument/2006/relationships/slideLayout" Target="../slideLayouts/slideLayout4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9.xml"/><Relationship Id="rId1" Type="http://schemas.openxmlformats.org/officeDocument/2006/relationships/slideLayout" Target="../slideLayouts/slideLayout47.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0.xml"/><Relationship Id="rId1" Type="http://schemas.openxmlformats.org/officeDocument/2006/relationships/slideLayout" Target="../slideLayouts/slideLayout4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1.xml.rels><?xml version="1.0" encoding="UTF-8" standalone="yes"?>
<Relationships xmlns="http://schemas.openxmlformats.org/package/2006/relationships"><Relationship Id="rId3" Type="http://schemas.openxmlformats.org/officeDocument/2006/relationships/hyperlink" Target="mailto:Geraldine.osullivan@tusla.ie" TargetMode="External"/><Relationship Id="rId2" Type="http://schemas.openxmlformats.org/officeDocument/2006/relationships/notesSlide" Target="../notesSlides/notesSlide31.xml"/><Relationship Id="rId1" Type="http://schemas.openxmlformats.org/officeDocument/2006/relationships/slideLayout" Target="../slideLayouts/slideLayout4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3046988"/>
          </a:xfrm>
          <a:prstGeom prst="rect">
            <a:avLst/>
          </a:prstGeom>
          <a:noFill/>
        </p:spPr>
        <p:txBody>
          <a:bodyPr wrap="square" rtlCol="0">
            <a:spAutoFit/>
          </a:bodyPr>
          <a:lstStyle/>
          <a:p>
            <a:pPr algn="ctr"/>
            <a:r>
              <a:rPr lang="en-IE" sz="4800" b="1" dirty="0" smtClean="0"/>
              <a:t>Risk Assessment and Risk Management</a:t>
            </a:r>
          </a:p>
          <a:p>
            <a:pPr algn="ctr"/>
            <a:endParaRPr lang="en-IE" sz="4800" b="1" dirty="0"/>
          </a:p>
          <a:p>
            <a:pPr algn="ctr"/>
            <a:r>
              <a:rPr lang="en-IE" sz="4800" b="1" dirty="0" smtClean="0"/>
              <a:t>8</a:t>
            </a:r>
            <a:r>
              <a:rPr lang="en-IE" sz="4800" b="1" baseline="30000" dirty="0" smtClean="0"/>
              <a:t>th</a:t>
            </a:r>
            <a:r>
              <a:rPr lang="en-IE" sz="4800" b="1" dirty="0" smtClean="0"/>
              <a:t> November 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315416"/>
            <a:ext cx="8071048" cy="11787842"/>
          </a:xfrm>
          <a:prstGeom prst="rect">
            <a:avLst/>
          </a:prstGeom>
          <a:noFill/>
        </p:spPr>
        <p:txBody>
          <a:bodyPr wrap="square" rtlCol="0">
            <a:spAutoFit/>
          </a:bodyPr>
          <a:lstStyle/>
          <a:p>
            <a:pPr algn="ctr"/>
            <a:endParaRPr lang="en-IE" sz="4000" b="1" dirty="0" smtClean="0"/>
          </a:p>
          <a:p>
            <a:pPr algn="ctr"/>
            <a:r>
              <a:rPr lang="en-IE" sz="4000" b="1" dirty="0" smtClean="0"/>
              <a:t>Church Responsibility</a:t>
            </a:r>
          </a:p>
          <a:p>
            <a:pPr algn="ctr"/>
            <a:endParaRPr lang="en-IE" sz="4000" b="1" dirty="0"/>
          </a:p>
          <a:p>
            <a:pPr marL="571500" indent="-571500">
              <a:buFont typeface="Arial" panose="020B0604020202020204" pitchFamily="34" charset="0"/>
              <a:buChar char="•"/>
            </a:pPr>
            <a:endParaRPr lang="en-IE" sz="4000" b="1" dirty="0" smtClean="0"/>
          </a:p>
          <a:p>
            <a:pPr marL="571500" indent="-571500">
              <a:buFont typeface="Arial" panose="020B0604020202020204" pitchFamily="34" charset="0"/>
              <a:buChar char="•"/>
            </a:pPr>
            <a:endParaRPr lang="en-IE" sz="4000" b="1" dirty="0"/>
          </a:p>
          <a:p>
            <a:pPr marL="571500" indent="-571500">
              <a:buFont typeface="Arial" panose="020B0604020202020204" pitchFamily="34" charset="0"/>
              <a:buChar char="•"/>
            </a:pPr>
            <a:r>
              <a:rPr lang="en-IE" sz="4000" dirty="0" smtClean="0"/>
              <a:t>Notify statutory authorities if threshold has been reached</a:t>
            </a:r>
          </a:p>
          <a:p>
            <a:pPr marL="571500" indent="-571500">
              <a:buFont typeface="Arial" panose="020B0604020202020204" pitchFamily="34" charset="0"/>
              <a:buChar char="•"/>
            </a:pPr>
            <a:r>
              <a:rPr lang="en-IE" sz="4000" dirty="0" smtClean="0"/>
              <a:t>Determine if respondent can remain in ministry</a:t>
            </a:r>
          </a:p>
          <a:p>
            <a:pPr marL="571500" indent="-571500">
              <a:buFont typeface="Arial" panose="020B0604020202020204" pitchFamily="34" charset="0"/>
              <a:buChar char="•"/>
            </a:pPr>
            <a:r>
              <a:rPr lang="en-IE" sz="4000" dirty="0" smtClean="0"/>
              <a:t>Decide on any restrictions</a:t>
            </a:r>
          </a:p>
          <a:p>
            <a:pPr algn="ctr"/>
            <a:endParaRPr lang="en-IE" sz="4000" b="1" dirty="0" smtClean="0"/>
          </a:p>
          <a:p>
            <a:pPr algn="ctr"/>
            <a:endParaRPr lang="en-IE" sz="4000" b="1" dirty="0"/>
          </a:p>
          <a:p>
            <a:pPr algn="ctr"/>
            <a:endParaRPr lang="en-IE" sz="4000" b="1" dirty="0" smtClean="0"/>
          </a:p>
          <a:p>
            <a:pPr algn="ctr"/>
            <a:endParaRPr lang="en-IE" sz="4000" b="1" dirty="0" smtClean="0"/>
          </a:p>
          <a:p>
            <a:pPr algn="ctr"/>
            <a:endParaRPr lang="en-IE" sz="4000" b="1" dirty="0"/>
          </a:p>
          <a:p>
            <a:pPr algn="r"/>
            <a:endParaRPr lang="en-IE" sz="4000" b="1" dirty="0" smtClean="0"/>
          </a:p>
          <a:p>
            <a:pPr algn="ctr"/>
            <a:endParaRPr lang="en-IE" sz="4000" b="1" dirty="0" smtClean="0"/>
          </a:p>
          <a:p>
            <a:pPr algn="ctr"/>
            <a:endParaRPr lang="en-IE" sz="4000" b="1" dirty="0"/>
          </a:p>
          <a:p>
            <a:pPr algn="ctr"/>
            <a:endParaRPr lang="en-IE" sz="4000" b="1" dirty="0" smtClean="0"/>
          </a:p>
        </p:txBody>
      </p:sp>
    </p:spTree>
    <p:extLst>
      <p:ext uri="{BB962C8B-B14F-4D97-AF65-F5344CB8AC3E}">
        <p14:creationId xmlns:p14="http://schemas.microsoft.com/office/powerpoint/2010/main" val="224797433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xmlns="" id="{467154C8-3DEA-4C6E-8609-72F796820EF0}"/>
              </a:ext>
            </a:extLst>
          </p:cNvPr>
          <p:cNvSpPr>
            <a:spLocks noGrp="1"/>
          </p:cNvSpPr>
          <p:nvPr>
            <p:ph idx="1"/>
          </p:nvPr>
        </p:nvSpPr>
        <p:spPr>
          <a:xfrm>
            <a:off x="457200" y="980729"/>
            <a:ext cx="8229600" cy="5343872"/>
          </a:xfrm>
        </p:spPr>
        <p:txBody>
          <a:bodyPr/>
          <a:lstStyle/>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Contact details</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Derek Ballard</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Principal Office – PPANI</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WHSCT – Community Services Dept.,</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Tyrone &amp; Fermanagh Hospital,</a:t>
            </a:r>
          </a:p>
          <a:p>
            <a:pPr marL="0" indent="0" algn="ctr">
              <a:buFont typeface="Wingdings 2" panose="05020102010507070707" pitchFamily="18" charset="2"/>
              <a:buNone/>
            </a:pPr>
            <a:r>
              <a:rPr lang="en-GB" altLang="en-US" sz="3000" b="1" dirty="0" err="1" smtClean="0">
                <a:solidFill>
                  <a:srgbClr val="7030A0"/>
                </a:solidFill>
                <a:latin typeface="Tahoma" panose="020B0604030504040204" pitchFamily="34" charset="0"/>
                <a:cs typeface="Tahoma" panose="020B0604030504040204" pitchFamily="34" charset="0"/>
              </a:rPr>
              <a:t>Omagh</a:t>
            </a:r>
            <a:r>
              <a:rPr lang="en-GB" altLang="en-US" sz="3000" b="1" dirty="0" smtClean="0">
                <a:solidFill>
                  <a:srgbClr val="7030A0"/>
                </a:solidFill>
                <a:latin typeface="Tahoma" panose="020B0604030504040204" pitchFamily="34" charset="0"/>
                <a:cs typeface="Tahoma" panose="020B0604030504040204" pitchFamily="34" charset="0"/>
              </a:rPr>
              <a:t>, BT79 0NS</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TEL: 028 8283 5096 / 07958035065</a:t>
            </a:r>
          </a:p>
          <a:p>
            <a:pPr marL="0" indent="0" algn="ctr">
              <a:buFont typeface="Wingdings 2" panose="05020102010507070707" pitchFamily="18" charset="2"/>
              <a:buNone/>
            </a:pPr>
            <a:r>
              <a:rPr lang="en-GB" altLang="en-US" sz="3000" b="1" dirty="0" smtClean="0">
                <a:solidFill>
                  <a:srgbClr val="7030A0"/>
                </a:solidFill>
                <a:latin typeface="Tahoma" panose="020B0604030504040204" pitchFamily="34" charset="0"/>
                <a:cs typeface="Tahoma" panose="020B0604030504040204" pitchFamily="34" charset="0"/>
              </a:rPr>
              <a:t>Email – Derek.Ballard@westerntrust.hscni.net</a:t>
            </a:r>
          </a:p>
        </p:txBody>
      </p:sp>
      <p:sp>
        <p:nvSpPr>
          <p:cNvPr id="9219" name="Slide Number Placeholder 3">
            <a:extLst>
              <a:ext uri="{FF2B5EF4-FFF2-40B4-BE49-F238E27FC236}">
                <a16:creationId xmlns:a16="http://schemas.microsoft.com/office/drawing/2014/main" xmlns="" id="{789FC3E1-C376-4710-A673-8EB342AC1DE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030A0"/>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7030A0"/>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defRPr/>
            </a:pPr>
            <a:fld id="{0941387E-954D-4C69-BA94-178BF49FF412}" type="slidenum">
              <a:rPr lang="en-GB" altLang="en-US" sz="1200" smtClean="0">
                <a:solidFill>
                  <a:srgbClr val="045C75"/>
                </a:solidFill>
                <a:latin typeface="Arial" panose="020B0604020202020204" pitchFamily="34" charset="0"/>
                <a:ea typeface="+mn-ea"/>
              </a:rPr>
              <a:pPr>
                <a:spcBef>
                  <a:spcPct val="0"/>
                </a:spcBef>
                <a:buClrTx/>
                <a:buSzTx/>
                <a:buFontTx/>
                <a:buNone/>
                <a:defRPr/>
              </a:pPr>
              <a:t>100</a:t>
            </a:fld>
            <a:endParaRPr lang="en-GB" altLang="en-US" sz="1200">
              <a:solidFill>
                <a:srgbClr val="045C75"/>
              </a:solidFill>
              <a:latin typeface="Arial" panose="020B0604020202020204" pitchFamily="34" charset="0"/>
              <a:ea typeface="+mn-ea"/>
            </a:endParaRPr>
          </a:p>
        </p:txBody>
      </p:sp>
      <p:pic>
        <p:nvPicPr>
          <p:cNvPr id="9220" name="Picture 1" descr="C:\Documents and Settings\psni1\Local Settings\Temporary Internet Files\Content.Outlook\HO2DMHD4\PPANI_RGB.jpg">
            <a:extLst>
              <a:ext uri="{FF2B5EF4-FFF2-40B4-BE49-F238E27FC236}">
                <a16:creationId xmlns:a16="http://schemas.microsoft.com/office/drawing/2014/main" xmlns="" id="{BE544DD8-3D7E-46FF-A58D-E83391F5C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5805263"/>
            <a:ext cx="954087" cy="720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3497104"/>
      </p:ext>
    </p:extLst>
  </p:cSld>
  <p:clrMapOvr>
    <a:masterClrMapping/>
  </p:clrMapOvr>
  <p:transition spd="med">
    <p:cover dir="d"/>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dirty="0" smtClean="0"/>
              <a:t>LUNCH</a:t>
            </a:r>
            <a:endParaRPr lang="en-GB" sz="3600" b="1" dirty="0"/>
          </a:p>
        </p:txBody>
      </p:sp>
    </p:spTree>
    <p:extLst>
      <p:ext uri="{BB962C8B-B14F-4D97-AF65-F5344CB8AC3E}">
        <p14:creationId xmlns:p14="http://schemas.microsoft.com/office/powerpoint/2010/main" val="4083353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1844824"/>
            <a:ext cx="7128792" cy="1754326"/>
          </a:xfrm>
          <a:prstGeom prst="rect">
            <a:avLst/>
          </a:prstGeom>
        </p:spPr>
        <p:txBody>
          <a:bodyPr wrap="square">
            <a:spAutoFit/>
          </a:bodyPr>
          <a:lstStyle/>
          <a:p>
            <a:pPr algn="ctr"/>
            <a:r>
              <a:rPr lang="en-GB" sz="3600" b="1" dirty="0" smtClean="0"/>
              <a:t>Teresa Devlin</a:t>
            </a:r>
          </a:p>
          <a:p>
            <a:pPr algn="ctr"/>
            <a:endParaRPr lang="en-GB" sz="3600" b="1" dirty="0" smtClean="0"/>
          </a:p>
          <a:p>
            <a:pPr algn="ctr"/>
            <a:r>
              <a:rPr lang="en-GB" sz="3600" b="1" dirty="0" smtClean="0"/>
              <a:t>Monitoring</a:t>
            </a:r>
            <a:endParaRPr lang="en-GB" sz="3600" b="1" dirty="0"/>
          </a:p>
        </p:txBody>
      </p:sp>
    </p:spTree>
    <p:extLst>
      <p:ext uri="{BB962C8B-B14F-4D97-AF65-F5344CB8AC3E}">
        <p14:creationId xmlns:p14="http://schemas.microsoft.com/office/powerpoint/2010/main" val="20972212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3785652"/>
          </a:xfrm>
          <a:prstGeom prst="rect">
            <a:avLst/>
          </a:prstGeom>
        </p:spPr>
        <p:txBody>
          <a:bodyPr wrap="square">
            <a:spAutoFit/>
          </a:bodyPr>
          <a:lstStyle/>
          <a:p>
            <a:pPr lvl="0" eaLnBrk="0" hangingPunct="0"/>
            <a:endParaRPr lang="en-IE" sz="4000" b="1" dirty="0"/>
          </a:p>
          <a:p>
            <a:pPr lvl="0" eaLnBrk="0" hangingPunct="0"/>
            <a:r>
              <a:rPr lang="en-IE" sz="4000" b="1" dirty="0" smtClean="0"/>
              <a:t>Remember – Canonical Process</a:t>
            </a:r>
          </a:p>
          <a:p>
            <a:pPr lvl="0" eaLnBrk="0" hangingPunct="0"/>
            <a:endParaRPr lang="en-IE" sz="4000" dirty="0" smtClean="0"/>
          </a:p>
          <a:p>
            <a:pPr lvl="0" eaLnBrk="0" hangingPunct="0"/>
            <a:r>
              <a:rPr lang="en-IE" sz="4000" b="1" dirty="0" smtClean="0"/>
              <a:t>Precept – Temporary and need reviewing</a:t>
            </a:r>
          </a:p>
          <a:p>
            <a:pPr lvl="0" eaLnBrk="0" hangingPunct="0"/>
            <a:endParaRPr lang="en-IE" sz="4000" dirty="0" smtClean="0"/>
          </a:p>
        </p:txBody>
      </p:sp>
    </p:spTree>
    <p:extLst>
      <p:ext uri="{BB962C8B-B14F-4D97-AF65-F5344CB8AC3E}">
        <p14:creationId xmlns:p14="http://schemas.microsoft.com/office/powerpoint/2010/main" val="63849333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306272" cy="4401205"/>
          </a:xfrm>
          <a:prstGeom prst="rect">
            <a:avLst/>
          </a:prstGeom>
        </p:spPr>
        <p:txBody>
          <a:bodyPr wrap="square">
            <a:spAutoFit/>
          </a:bodyPr>
          <a:lstStyle/>
          <a:p>
            <a:pPr lvl="0" algn="ctr" eaLnBrk="0" hangingPunct="0"/>
            <a:r>
              <a:rPr lang="en-IE" sz="4000" b="1" dirty="0" smtClean="0"/>
              <a:t>Monitoring Plan - Issues to Consider</a:t>
            </a:r>
          </a:p>
          <a:p>
            <a:pPr marL="571500" lvl="0" indent="-571500" eaLnBrk="0" hangingPunct="0">
              <a:buFont typeface="Arial" panose="020B0604020202020204" pitchFamily="34" charset="0"/>
              <a:buChar char="•"/>
            </a:pPr>
            <a:endParaRPr lang="en-IE" sz="4000" b="1" dirty="0" smtClean="0"/>
          </a:p>
          <a:p>
            <a:pPr marL="571500" lvl="0" indent="-571500" eaLnBrk="0" hangingPunct="0">
              <a:buFont typeface="Arial" panose="020B0604020202020204" pitchFamily="34" charset="0"/>
              <a:buChar char="•"/>
            </a:pPr>
            <a:endParaRPr lang="en-IE" sz="4000" b="1" dirty="0"/>
          </a:p>
          <a:p>
            <a:pPr marL="571500" lvl="0" indent="-571500" eaLnBrk="0" hangingPunct="0">
              <a:buFont typeface="Arial" panose="020B0604020202020204" pitchFamily="34" charset="0"/>
              <a:buChar char="•"/>
            </a:pPr>
            <a:r>
              <a:rPr lang="en-IE" sz="4000" dirty="0" smtClean="0"/>
              <a:t>Who</a:t>
            </a:r>
          </a:p>
          <a:p>
            <a:pPr marL="571500" lvl="0" indent="-571500" eaLnBrk="0" hangingPunct="0">
              <a:buFont typeface="Arial" panose="020B0604020202020204" pitchFamily="34" charset="0"/>
              <a:buChar char="•"/>
            </a:pPr>
            <a:r>
              <a:rPr lang="en-IE" sz="4000" dirty="0" smtClean="0"/>
              <a:t>Frequency</a:t>
            </a:r>
          </a:p>
          <a:p>
            <a:pPr marL="571500" lvl="0" indent="-571500" eaLnBrk="0" hangingPunct="0">
              <a:buFont typeface="Arial" panose="020B0604020202020204" pitchFamily="34" charset="0"/>
              <a:buChar char="•"/>
            </a:pPr>
            <a:r>
              <a:rPr lang="en-IE" sz="4000" dirty="0" smtClean="0"/>
              <a:t>What to check</a:t>
            </a:r>
          </a:p>
          <a:p>
            <a:pPr marL="571500" lvl="0" indent="-571500" eaLnBrk="0" hangingPunct="0">
              <a:buFont typeface="Arial" panose="020B0604020202020204" pitchFamily="34" charset="0"/>
              <a:buChar char="•"/>
            </a:pPr>
            <a:r>
              <a:rPr lang="en-IE" sz="4000" dirty="0" smtClean="0"/>
              <a:t>Support offered</a:t>
            </a:r>
          </a:p>
        </p:txBody>
      </p:sp>
    </p:spTree>
    <p:extLst>
      <p:ext uri="{BB962C8B-B14F-4D97-AF65-F5344CB8AC3E}">
        <p14:creationId xmlns:p14="http://schemas.microsoft.com/office/powerpoint/2010/main" val="292189629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4626"/>
            <a:ext cx="8640960" cy="5724644"/>
          </a:xfrm>
          <a:prstGeom prst="rect">
            <a:avLst/>
          </a:prstGeom>
        </p:spPr>
        <p:txBody>
          <a:bodyPr wrap="square">
            <a:spAutoFit/>
          </a:bodyPr>
          <a:lstStyle/>
          <a:p>
            <a:pPr lvl="2" eaLnBrk="0" hangingPunct="0"/>
            <a:endParaRPr lang="en-IE" dirty="0" smtClean="0"/>
          </a:p>
          <a:p>
            <a:pPr lvl="2" eaLnBrk="0" hangingPunct="0"/>
            <a:endParaRPr lang="en-IE" dirty="0"/>
          </a:p>
          <a:p>
            <a:pPr lvl="1" algn="ctr" eaLnBrk="0" hangingPunct="0"/>
            <a:r>
              <a:rPr lang="en-IE" sz="3200" b="1" dirty="0" smtClean="0"/>
              <a:t>Role of Advisor</a:t>
            </a:r>
            <a:endParaRPr lang="en-IE" sz="3200" b="1" dirty="0"/>
          </a:p>
          <a:p>
            <a:pPr lvl="2" eaLnBrk="0" hangingPunct="0"/>
            <a:endParaRPr lang="en-IE" sz="2800" b="1" dirty="0"/>
          </a:p>
          <a:p>
            <a:pPr eaLnBrk="0" hangingPunct="0"/>
            <a:endParaRPr lang="en-IE" sz="2800" dirty="0" smtClean="0"/>
          </a:p>
          <a:p>
            <a:pPr eaLnBrk="0" hangingPunct="0"/>
            <a:r>
              <a:rPr lang="en-IE" sz="2800" dirty="0" smtClean="0"/>
              <a:t>Keep </a:t>
            </a:r>
            <a:r>
              <a:rPr lang="en-IE" sz="2800" dirty="0"/>
              <a:t>the respondent informed of the process of the case;</a:t>
            </a:r>
          </a:p>
          <a:p>
            <a:pPr eaLnBrk="0" hangingPunct="0"/>
            <a:r>
              <a:rPr lang="en-IE" sz="2800" dirty="0"/>
              <a:t> </a:t>
            </a:r>
          </a:p>
          <a:p>
            <a:pPr eaLnBrk="0" hangingPunct="0"/>
            <a:r>
              <a:rPr lang="en-IE" sz="2800" dirty="0"/>
              <a:t>Help direct the respondent to counselling and support;</a:t>
            </a:r>
          </a:p>
          <a:p>
            <a:pPr eaLnBrk="0" hangingPunct="0"/>
            <a:r>
              <a:rPr lang="en-IE" sz="2800" dirty="0"/>
              <a:t> </a:t>
            </a:r>
          </a:p>
          <a:p>
            <a:pPr eaLnBrk="0" hangingPunct="0"/>
            <a:r>
              <a:rPr lang="en-IE" sz="2800" dirty="0"/>
              <a:t>Record any meetings or contact they have with the respondent, and report to the DLP as appropriate</a:t>
            </a:r>
            <a:r>
              <a:rPr lang="en-IE" sz="2800" dirty="0" smtClean="0"/>
              <a:t>;</a:t>
            </a:r>
          </a:p>
          <a:p>
            <a:pPr lvl="2" eaLnBrk="0" hangingPunct="0"/>
            <a:endParaRPr lang="en-IE" sz="2800" dirty="0"/>
          </a:p>
          <a:p>
            <a:pPr eaLnBrk="0" hangingPunct="0"/>
            <a:r>
              <a:rPr lang="en-IE" sz="2800" dirty="0"/>
              <a:t>Uphold the seven standards in practice and behaviour.</a:t>
            </a:r>
          </a:p>
          <a:p>
            <a:pPr eaLnBrk="0" hangingPunct="0"/>
            <a:r>
              <a:rPr lang="en-IE" dirty="0"/>
              <a:t> </a:t>
            </a:r>
            <a:endParaRPr lang="en-IE" sz="2400" dirty="0"/>
          </a:p>
        </p:txBody>
      </p:sp>
    </p:spTree>
    <p:extLst>
      <p:ext uri="{BB962C8B-B14F-4D97-AF65-F5344CB8AC3E}">
        <p14:creationId xmlns:p14="http://schemas.microsoft.com/office/powerpoint/2010/main" val="420213130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980728"/>
            <a:ext cx="8964488" cy="5047536"/>
          </a:xfrm>
          <a:prstGeom prst="rect">
            <a:avLst/>
          </a:prstGeom>
        </p:spPr>
        <p:txBody>
          <a:bodyPr wrap="square">
            <a:spAutoFit/>
          </a:bodyPr>
          <a:lstStyle/>
          <a:p>
            <a:pPr lvl="2" eaLnBrk="0" hangingPunct="0"/>
            <a:endParaRPr lang="en-IE" dirty="0" smtClean="0"/>
          </a:p>
          <a:p>
            <a:pPr eaLnBrk="0" hangingPunct="0"/>
            <a:endParaRPr lang="en-IE" sz="2400" b="1" dirty="0"/>
          </a:p>
          <a:p>
            <a:pPr eaLnBrk="0" hangingPunct="0"/>
            <a:r>
              <a:rPr lang="en-IE" sz="2800" dirty="0"/>
              <a:t>Advisors should be particularly alert to the sense of isolation and vulnerability that a respondent may experience.</a:t>
            </a:r>
          </a:p>
          <a:p>
            <a:pPr eaLnBrk="0" hangingPunct="0"/>
            <a:r>
              <a:rPr lang="en-IE" sz="2800" dirty="0"/>
              <a:t> </a:t>
            </a:r>
          </a:p>
          <a:p>
            <a:pPr lvl="0" eaLnBrk="0" hangingPunct="0"/>
            <a:r>
              <a:rPr lang="en-IE" sz="2800" dirty="0" smtClean="0"/>
              <a:t>The </a:t>
            </a:r>
            <a:r>
              <a:rPr lang="en-IE" sz="2800" dirty="0"/>
              <a:t>advisor is not a counsellor for the respondent and should not act in that role.</a:t>
            </a:r>
          </a:p>
          <a:p>
            <a:pPr lvl="0" eaLnBrk="0" hangingPunct="0"/>
            <a:r>
              <a:rPr lang="en-IE" sz="2800" dirty="0"/>
              <a:t>The advisor should not act as spiritual guide for the respondent.</a:t>
            </a:r>
          </a:p>
          <a:p>
            <a:pPr lvl="0" eaLnBrk="0" hangingPunct="0"/>
            <a:r>
              <a:rPr lang="en-IE" sz="2800" dirty="0"/>
              <a:t>The advisor is not an advocate for the respondent.</a:t>
            </a:r>
          </a:p>
          <a:p>
            <a:pPr lvl="0" eaLnBrk="0" hangingPunct="0"/>
            <a:r>
              <a:rPr lang="en-IE" sz="2800" dirty="0"/>
              <a:t>The advisor does not manage the case file and will not have access to it.</a:t>
            </a:r>
          </a:p>
        </p:txBody>
      </p:sp>
    </p:spTree>
    <p:extLst>
      <p:ext uri="{BB962C8B-B14F-4D97-AF65-F5344CB8AC3E}">
        <p14:creationId xmlns:p14="http://schemas.microsoft.com/office/powerpoint/2010/main" val="184892397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2554545"/>
          </a:xfrm>
          <a:prstGeom prst="rect">
            <a:avLst/>
          </a:prstGeom>
        </p:spPr>
        <p:txBody>
          <a:bodyPr wrap="square">
            <a:spAutoFit/>
          </a:bodyPr>
          <a:lstStyle/>
          <a:p>
            <a:pPr lvl="0" algn="ctr" eaLnBrk="0" hangingPunct="0"/>
            <a:r>
              <a:rPr lang="en-IE" sz="4000" b="1" dirty="0" smtClean="0"/>
              <a:t>Colette Stevenson</a:t>
            </a:r>
          </a:p>
          <a:p>
            <a:pPr lvl="0" algn="ctr" eaLnBrk="0" hangingPunct="0"/>
            <a:endParaRPr lang="en-IE" sz="4000" b="1" dirty="0"/>
          </a:p>
          <a:p>
            <a:pPr lvl="0" algn="ctr" eaLnBrk="0" hangingPunct="0"/>
            <a:r>
              <a:rPr lang="en-IE" sz="4000" b="1" dirty="0" smtClean="0"/>
              <a:t>Questions and Recap</a:t>
            </a:r>
          </a:p>
          <a:p>
            <a:pPr lvl="0" algn="ctr" eaLnBrk="0" hangingPunct="0"/>
            <a:endParaRPr lang="en-IE" sz="4000" b="1" dirty="0"/>
          </a:p>
        </p:txBody>
      </p:sp>
    </p:spTree>
    <p:extLst>
      <p:ext uri="{BB962C8B-B14F-4D97-AF65-F5344CB8AC3E}">
        <p14:creationId xmlns:p14="http://schemas.microsoft.com/office/powerpoint/2010/main" val="2498761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1844824"/>
            <a:ext cx="7128792" cy="1754326"/>
          </a:xfrm>
          <a:prstGeom prst="rect">
            <a:avLst/>
          </a:prstGeom>
        </p:spPr>
        <p:txBody>
          <a:bodyPr wrap="square">
            <a:spAutoFit/>
          </a:bodyPr>
          <a:lstStyle/>
          <a:p>
            <a:pPr algn="ctr"/>
            <a:r>
              <a:rPr lang="en-GB" sz="3600" b="1" dirty="0" smtClean="0"/>
              <a:t>Teresa Devlin</a:t>
            </a:r>
          </a:p>
          <a:p>
            <a:pPr algn="ctr"/>
            <a:endParaRPr lang="en-GB" sz="3600" b="1" dirty="0" smtClean="0"/>
          </a:p>
          <a:p>
            <a:pPr algn="ctr"/>
            <a:r>
              <a:rPr lang="en-GB" sz="3600" b="1" dirty="0" smtClean="0"/>
              <a:t>Initial Screening</a:t>
            </a:r>
            <a:endParaRPr lang="en-GB" sz="3600" b="1" dirty="0"/>
          </a:p>
        </p:txBody>
      </p:sp>
    </p:spTree>
    <p:extLst>
      <p:ext uri="{BB962C8B-B14F-4D97-AF65-F5344CB8AC3E}">
        <p14:creationId xmlns:p14="http://schemas.microsoft.com/office/powerpoint/2010/main" val="1390443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84784"/>
            <a:ext cx="7920880" cy="4247317"/>
          </a:xfrm>
          <a:prstGeom prst="rect">
            <a:avLst/>
          </a:prstGeom>
        </p:spPr>
        <p:txBody>
          <a:bodyPr wrap="square">
            <a:spAutoFit/>
          </a:bodyPr>
          <a:lstStyle/>
          <a:p>
            <a:pPr lvl="0" eaLnBrk="0" hangingPunct="0"/>
            <a:r>
              <a:rPr lang="en-IE" sz="2800" dirty="0"/>
              <a:t>Initial enquiry to establish if the threshold for reporting has been </a:t>
            </a:r>
            <a:r>
              <a:rPr lang="en-IE" sz="2800" dirty="0" smtClean="0"/>
              <a:t>reached</a:t>
            </a:r>
          </a:p>
          <a:p>
            <a:pPr lvl="0" eaLnBrk="0" hangingPunct="0"/>
            <a:endParaRPr lang="en-IE" sz="2800" dirty="0"/>
          </a:p>
          <a:p>
            <a:pPr lvl="0" eaLnBrk="0" hangingPunct="0"/>
            <a:r>
              <a:rPr lang="en-IE" sz="2800" dirty="0" smtClean="0"/>
              <a:t>Establishing </a:t>
            </a:r>
            <a:r>
              <a:rPr lang="en-IE" sz="2800" dirty="0"/>
              <a:t>the name of the complainant, the nature of the allegation and the name of the </a:t>
            </a:r>
            <a:r>
              <a:rPr lang="en-IE" sz="2800" dirty="0" smtClean="0"/>
              <a:t>respondent;</a:t>
            </a:r>
          </a:p>
          <a:p>
            <a:pPr lvl="0" eaLnBrk="0" hangingPunct="0"/>
            <a:endParaRPr lang="en-IE" sz="2800" dirty="0"/>
          </a:p>
          <a:p>
            <a:pPr lvl="0" eaLnBrk="0" hangingPunct="0"/>
            <a:r>
              <a:rPr lang="en-IE" sz="2800" dirty="0" smtClean="0"/>
              <a:t>Checking </a:t>
            </a:r>
            <a:r>
              <a:rPr lang="en-IE" sz="2800" dirty="0"/>
              <a:t>if the respondent was in the reported location at the time of the alleged abuse.</a:t>
            </a:r>
          </a:p>
          <a:p>
            <a:pPr eaLnBrk="0" hangingPunct="0"/>
            <a:r>
              <a:rPr lang="en-IE" sz="2800" dirty="0"/>
              <a:t> </a:t>
            </a:r>
          </a:p>
          <a:p>
            <a:pPr lvl="0" eaLnBrk="0" hangingPunct="0"/>
            <a:endParaRPr lang="en-IE" b="1" dirty="0"/>
          </a:p>
        </p:txBody>
      </p:sp>
    </p:spTree>
    <p:extLst>
      <p:ext uri="{BB962C8B-B14F-4D97-AF65-F5344CB8AC3E}">
        <p14:creationId xmlns:p14="http://schemas.microsoft.com/office/powerpoint/2010/main" val="2682549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487025"/>
            <a:ext cx="8647112" cy="5816977"/>
          </a:xfrm>
          <a:prstGeom prst="rect">
            <a:avLst/>
          </a:prstGeom>
          <a:noFill/>
        </p:spPr>
        <p:txBody>
          <a:bodyPr wrap="square" rtlCol="0">
            <a:spAutoFit/>
          </a:bodyPr>
          <a:lstStyle/>
          <a:p>
            <a:pPr algn="ctr"/>
            <a:r>
              <a:rPr lang="en-IE" sz="4000" b="1" dirty="0" smtClean="0"/>
              <a:t>Initial Screening</a:t>
            </a:r>
          </a:p>
          <a:p>
            <a:pPr marL="571500" indent="-571500">
              <a:buFont typeface="Arial" panose="020B0604020202020204" pitchFamily="34" charset="0"/>
              <a:buChar char="•"/>
            </a:pPr>
            <a:endParaRPr lang="en-IE" sz="3600" b="1" dirty="0" smtClean="0"/>
          </a:p>
          <a:p>
            <a:pPr marL="571500" indent="-571500">
              <a:buFont typeface="Arial" panose="020B0604020202020204" pitchFamily="34" charset="0"/>
              <a:buChar char="•"/>
            </a:pPr>
            <a:r>
              <a:rPr lang="en-IE" sz="3600" dirty="0" smtClean="0"/>
              <a:t>Does information reach a semblance of truth?</a:t>
            </a:r>
          </a:p>
          <a:p>
            <a:pPr marL="571500" indent="-571500">
              <a:buFont typeface="Arial" panose="020B0604020202020204" pitchFamily="34" charset="0"/>
              <a:buChar char="•"/>
            </a:pPr>
            <a:r>
              <a:rPr lang="en-IE" sz="3600" dirty="0" smtClean="0"/>
              <a:t>Is there statutory authority action</a:t>
            </a:r>
          </a:p>
          <a:p>
            <a:pPr marL="571500" indent="-571500">
              <a:buFont typeface="Arial" panose="020B0604020202020204" pitchFamily="34" charset="0"/>
              <a:buChar char="•"/>
            </a:pPr>
            <a:r>
              <a:rPr lang="en-IE" sz="3600" dirty="0" smtClean="0"/>
              <a:t>What is the ministry of the respondent</a:t>
            </a:r>
          </a:p>
          <a:p>
            <a:pPr marL="571500" indent="-571500">
              <a:buFont typeface="Arial" panose="020B0604020202020204" pitchFamily="34" charset="0"/>
              <a:buChar char="•"/>
            </a:pPr>
            <a:r>
              <a:rPr lang="en-IE" sz="3600" dirty="0" smtClean="0"/>
              <a:t>Seek advice from NCMC/Advisory Panel</a:t>
            </a:r>
          </a:p>
          <a:p>
            <a:pPr marL="571500" indent="-571500">
              <a:buFont typeface="Arial" panose="020B0604020202020204" pitchFamily="34" charset="0"/>
              <a:buChar char="•"/>
            </a:pPr>
            <a:r>
              <a:rPr lang="en-IE" sz="3600" dirty="0" smtClean="0"/>
              <a:t>Respondents right to know</a:t>
            </a:r>
          </a:p>
          <a:p>
            <a:pPr algn="ctr"/>
            <a:endParaRPr lang="en-IE" sz="4000" b="1" dirty="0"/>
          </a:p>
          <a:p>
            <a:pPr algn="ctr"/>
            <a:endParaRPr lang="en-IE" sz="4000" b="1" dirty="0" smtClean="0"/>
          </a:p>
        </p:txBody>
      </p:sp>
    </p:spTree>
    <p:extLst>
      <p:ext uri="{BB962C8B-B14F-4D97-AF65-F5344CB8AC3E}">
        <p14:creationId xmlns:p14="http://schemas.microsoft.com/office/powerpoint/2010/main" val="1461937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712968" cy="5632311"/>
          </a:xfrm>
          <a:prstGeom prst="rect">
            <a:avLst/>
          </a:prstGeom>
        </p:spPr>
        <p:txBody>
          <a:bodyPr wrap="square">
            <a:spAutoFit/>
          </a:bodyPr>
          <a:lstStyle/>
          <a:p>
            <a:pPr algn="ctr"/>
            <a:r>
              <a:rPr lang="en-IE" sz="4000" b="1" dirty="0"/>
              <a:t>Initial Assessment of </a:t>
            </a:r>
            <a:r>
              <a:rPr lang="en-IE" sz="4000" b="1" dirty="0" smtClean="0"/>
              <a:t>Risk</a:t>
            </a:r>
          </a:p>
          <a:p>
            <a:pPr algn="ctr"/>
            <a:endParaRPr lang="en-IE" sz="4000" b="1" dirty="0"/>
          </a:p>
          <a:p>
            <a:pPr algn="ctr"/>
            <a:endParaRPr lang="en-IE" sz="4000" dirty="0" smtClean="0"/>
          </a:p>
          <a:p>
            <a:pPr algn="ctr"/>
            <a:r>
              <a:rPr lang="en-IE" sz="4000" dirty="0" smtClean="0"/>
              <a:t>Guidance 4.2A</a:t>
            </a:r>
          </a:p>
          <a:p>
            <a:pPr algn="ctr"/>
            <a:endParaRPr lang="en-IE" sz="4000" dirty="0"/>
          </a:p>
          <a:p>
            <a:pPr algn="ctr"/>
            <a:r>
              <a:rPr lang="en-IE" sz="4000" dirty="0" smtClean="0"/>
              <a:t> 4.2B </a:t>
            </a:r>
            <a:r>
              <a:rPr lang="en-IE" sz="4000" dirty="0"/>
              <a:t>Template </a:t>
            </a:r>
            <a:r>
              <a:rPr lang="en-IE" sz="4000" dirty="0" smtClean="0"/>
              <a:t>1</a:t>
            </a:r>
          </a:p>
          <a:p>
            <a:pPr algn="ctr"/>
            <a:endParaRPr lang="en-IE" sz="4000" b="1" dirty="0" smtClean="0"/>
          </a:p>
          <a:p>
            <a:pPr algn="ctr"/>
            <a:r>
              <a:rPr lang="en-IE" sz="4000" b="1" dirty="0">
                <a:hlinkClick r:id="rId2"/>
              </a:rPr>
              <a:t>https://</a:t>
            </a:r>
            <a:r>
              <a:rPr lang="en-IE" sz="4000" b="1" dirty="0" smtClean="0">
                <a:hlinkClick r:id="rId2"/>
              </a:rPr>
              <a:t>www.safeguarding.ie/roles2?task=document.viewdoc&amp;id=293</a:t>
            </a:r>
            <a:r>
              <a:rPr lang="en-IE" sz="4000" b="1" dirty="0" smtClean="0"/>
              <a:t> </a:t>
            </a:r>
            <a:endParaRPr lang="en-IE" sz="4000" b="1" dirty="0"/>
          </a:p>
        </p:txBody>
      </p:sp>
    </p:spTree>
    <p:extLst>
      <p:ext uri="{BB962C8B-B14F-4D97-AF65-F5344CB8AC3E}">
        <p14:creationId xmlns:p14="http://schemas.microsoft.com/office/powerpoint/2010/main" val="678536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88640"/>
            <a:ext cx="8071048" cy="5139869"/>
          </a:xfrm>
          <a:prstGeom prst="rect">
            <a:avLst/>
          </a:prstGeom>
          <a:noFill/>
        </p:spPr>
        <p:txBody>
          <a:bodyPr wrap="square" rtlCol="0">
            <a:spAutoFit/>
          </a:bodyPr>
          <a:lstStyle/>
          <a:p>
            <a:pPr algn="ctr"/>
            <a:r>
              <a:rPr lang="en-IE" sz="3200" b="1" dirty="0" smtClean="0"/>
              <a:t>Issues </a:t>
            </a:r>
            <a:r>
              <a:rPr lang="en-IE" sz="3200" b="1" dirty="0"/>
              <a:t>to be considered when assessing </a:t>
            </a:r>
            <a:r>
              <a:rPr lang="en-IE" sz="3200" b="1" dirty="0" smtClean="0"/>
              <a:t>initial risk</a:t>
            </a:r>
            <a:endParaRPr lang="en-IE" sz="3200" dirty="0"/>
          </a:p>
          <a:p>
            <a:pPr algn="ctr"/>
            <a:endParaRPr lang="en-IE" sz="3200" b="1" dirty="0"/>
          </a:p>
          <a:p>
            <a:pPr algn="ctr"/>
            <a:endParaRPr lang="en-IE" sz="4000" b="1" dirty="0" smtClean="0"/>
          </a:p>
          <a:p>
            <a:pPr marL="571500" lvl="0" indent="-571500" eaLnBrk="0" hangingPunct="0">
              <a:buFont typeface="Arial" panose="020B0604020202020204" pitchFamily="34" charset="0"/>
              <a:buChar char="•"/>
            </a:pPr>
            <a:r>
              <a:rPr lang="en-IE" sz="3200" dirty="0" smtClean="0"/>
              <a:t>Is </a:t>
            </a:r>
            <a:r>
              <a:rPr lang="en-IE" sz="3200" dirty="0"/>
              <a:t>the allegation recent or of a historical nature?</a:t>
            </a:r>
          </a:p>
          <a:p>
            <a:pPr marL="571500" lvl="0" indent="-571500" eaLnBrk="0" hangingPunct="0">
              <a:buFont typeface="Arial" panose="020B0604020202020204" pitchFamily="34" charset="0"/>
              <a:buChar char="•"/>
            </a:pPr>
            <a:r>
              <a:rPr lang="en-IE" sz="3200" dirty="0"/>
              <a:t>Has the allegation continued over a significant period of time? </a:t>
            </a:r>
            <a:endParaRPr lang="en-IE" sz="3200" dirty="0" smtClean="0"/>
          </a:p>
          <a:p>
            <a:pPr marL="571500" lvl="0" indent="-571500" eaLnBrk="0" hangingPunct="0">
              <a:buFont typeface="Arial" panose="020B0604020202020204" pitchFamily="34" charset="0"/>
              <a:buChar char="•"/>
            </a:pPr>
            <a:r>
              <a:rPr lang="en-IE" sz="3200" dirty="0" smtClean="0"/>
              <a:t>Is </a:t>
            </a:r>
            <a:r>
              <a:rPr lang="en-IE" sz="3200" dirty="0"/>
              <a:t>there any evidence to support complaints</a:t>
            </a:r>
            <a:r>
              <a:rPr lang="en-IE" sz="3200" dirty="0" smtClean="0"/>
              <a:t>?</a:t>
            </a:r>
            <a:endParaRPr lang="en-IE" sz="3200" dirty="0"/>
          </a:p>
        </p:txBody>
      </p:sp>
    </p:spTree>
    <p:extLst>
      <p:ext uri="{BB962C8B-B14F-4D97-AF65-F5344CB8AC3E}">
        <p14:creationId xmlns:p14="http://schemas.microsoft.com/office/powerpoint/2010/main" val="894401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96752"/>
            <a:ext cx="8071048" cy="5016758"/>
          </a:xfrm>
          <a:prstGeom prst="rect">
            <a:avLst/>
          </a:prstGeom>
          <a:noFill/>
        </p:spPr>
        <p:txBody>
          <a:bodyPr wrap="square" rtlCol="0">
            <a:spAutoFit/>
          </a:bodyPr>
          <a:lstStyle/>
          <a:p>
            <a:pPr lvl="0" eaLnBrk="0" hangingPunct="0"/>
            <a:endParaRPr lang="en-IE" sz="4000" dirty="0" smtClean="0"/>
          </a:p>
          <a:p>
            <a:pPr lvl="0" eaLnBrk="0" hangingPunct="0"/>
            <a:endParaRPr lang="en-IE" sz="4000" dirty="0"/>
          </a:p>
          <a:p>
            <a:pPr lvl="0" eaLnBrk="0" hangingPunct="0"/>
            <a:r>
              <a:rPr lang="en-IE" sz="4000" dirty="0" smtClean="0"/>
              <a:t>What </a:t>
            </a:r>
            <a:r>
              <a:rPr lang="en-IE" sz="4000" dirty="0"/>
              <a:t>is the respondent’s attitude to the allegations/complainants</a:t>
            </a:r>
            <a:r>
              <a:rPr lang="en-IE" sz="4000" dirty="0" smtClean="0"/>
              <a:t>?</a:t>
            </a:r>
          </a:p>
          <a:p>
            <a:pPr lvl="0" eaLnBrk="0" hangingPunct="0"/>
            <a:endParaRPr lang="en-IE" sz="4000" b="1" dirty="0"/>
          </a:p>
          <a:p>
            <a:pPr lvl="0" eaLnBrk="0" hangingPunct="0"/>
            <a:endParaRPr lang="en-IE" sz="4000" dirty="0" smtClean="0"/>
          </a:p>
          <a:p>
            <a:pPr lvl="0" eaLnBrk="0" hangingPunct="0"/>
            <a:endParaRPr lang="en-IE" sz="4000" dirty="0"/>
          </a:p>
          <a:p>
            <a:pPr lvl="0" eaLnBrk="0" hangingPunct="0"/>
            <a:endParaRPr lang="en-IE" sz="4000" dirty="0"/>
          </a:p>
        </p:txBody>
      </p:sp>
    </p:spTree>
    <p:extLst>
      <p:ext uri="{BB962C8B-B14F-4D97-AF65-F5344CB8AC3E}">
        <p14:creationId xmlns:p14="http://schemas.microsoft.com/office/powerpoint/2010/main" val="938917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628800"/>
            <a:ext cx="8071048" cy="4401205"/>
          </a:xfrm>
          <a:prstGeom prst="rect">
            <a:avLst/>
          </a:prstGeom>
          <a:noFill/>
        </p:spPr>
        <p:txBody>
          <a:bodyPr wrap="square" rtlCol="0">
            <a:spAutoFit/>
          </a:bodyPr>
          <a:lstStyle/>
          <a:p>
            <a:pPr marL="571500" lvl="0" indent="-571500" eaLnBrk="0" hangingPunct="0">
              <a:buFont typeface="Arial" charset="0"/>
              <a:buChar char="•"/>
            </a:pPr>
            <a:r>
              <a:rPr lang="en-IE" sz="4000" dirty="0" smtClean="0"/>
              <a:t>What </a:t>
            </a:r>
            <a:r>
              <a:rPr lang="en-IE" sz="4000" dirty="0"/>
              <a:t>is the respondent’s role in the Church</a:t>
            </a:r>
            <a:r>
              <a:rPr lang="en-IE" sz="4000" dirty="0" smtClean="0"/>
              <a:t>?</a:t>
            </a:r>
          </a:p>
          <a:p>
            <a:pPr marL="571500" lvl="0" indent="-571500" eaLnBrk="0" hangingPunct="0">
              <a:buFont typeface="Arial" charset="0"/>
              <a:buChar char="•"/>
            </a:pPr>
            <a:r>
              <a:rPr lang="en-IE" sz="4000" dirty="0" smtClean="0"/>
              <a:t>Does </a:t>
            </a:r>
            <a:r>
              <a:rPr lang="en-IE" sz="4000" dirty="0"/>
              <a:t>the respondent have access to children? </a:t>
            </a:r>
            <a:endParaRPr lang="en-IE" sz="4000" dirty="0" smtClean="0"/>
          </a:p>
          <a:p>
            <a:pPr marL="571500" lvl="0" indent="-571500" eaLnBrk="0" hangingPunct="0">
              <a:buFont typeface="Arial" charset="0"/>
              <a:buChar char="•"/>
            </a:pPr>
            <a:r>
              <a:rPr lang="en-IE" sz="4000" dirty="0" smtClean="0"/>
              <a:t>Can </a:t>
            </a:r>
            <a:r>
              <a:rPr lang="en-IE" sz="4000" dirty="0"/>
              <a:t>they continue to work in public</a:t>
            </a:r>
            <a:r>
              <a:rPr lang="en-IE" sz="4000" dirty="0" smtClean="0"/>
              <a:t>?</a:t>
            </a:r>
          </a:p>
          <a:p>
            <a:pPr marL="571500" lvl="0" indent="-571500" eaLnBrk="0" hangingPunct="0">
              <a:buFont typeface="Arial" charset="0"/>
              <a:buChar char="•"/>
            </a:pPr>
            <a:r>
              <a:rPr lang="en-IE" sz="4000" dirty="0" smtClean="0"/>
              <a:t>Detail </a:t>
            </a:r>
            <a:r>
              <a:rPr lang="en-IE" sz="4000" dirty="0"/>
              <a:t>what they can/cannot do</a:t>
            </a:r>
            <a:r>
              <a:rPr lang="en-IE" sz="4000" dirty="0" smtClean="0"/>
              <a:t>.</a:t>
            </a:r>
            <a:endParaRPr lang="en-IE" sz="4000" dirty="0"/>
          </a:p>
        </p:txBody>
      </p:sp>
    </p:spTree>
    <p:extLst>
      <p:ext uri="{BB962C8B-B14F-4D97-AF65-F5344CB8AC3E}">
        <p14:creationId xmlns:p14="http://schemas.microsoft.com/office/powerpoint/2010/main" val="2199469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96752"/>
            <a:ext cx="8071048" cy="5078313"/>
          </a:xfrm>
          <a:prstGeom prst="rect">
            <a:avLst/>
          </a:prstGeom>
          <a:noFill/>
        </p:spPr>
        <p:txBody>
          <a:bodyPr wrap="square" rtlCol="0">
            <a:spAutoFit/>
          </a:bodyPr>
          <a:lstStyle/>
          <a:p>
            <a:pPr marL="571500" lvl="0" indent="-571500" eaLnBrk="0" hangingPunct="0">
              <a:buFont typeface="Arial" charset="0"/>
              <a:buChar char="•"/>
            </a:pPr>
            <a:r>
              <a:rPr lang="en-IE" sz="3600" dirty="0" smtClean="0"/>
              <a:t>What </a:t>
            </a:r>
            <a:r>
              <a:rPr lang="en-IE" sz="3600" dirty="0"/>
              <a:t>is the number, gender and age range of complainants?</a:t>
            </a:r>
          </a:p>
          <a:p>
            <a:pPr marL="571500" lvl="0" indent="-571500" eaLnBrk="0" hangingPunct="0">
              <a:buFont typeface="Arial" charset="0"/>
              <a:buChar char="•"/>
            </a:pPr>
            <a:r>
              <a:rPr lang="en-IE" sz="3600" dirty="0"/>
              <a:t>Have there been any other previous complaints?</a:t>
            </a:r>
          </a:p>
          <a:p>
            <a:pPr marL="571500" lvl="0" indent="-571500" eaLnBrk="0" hangingPunct="0">
              <a:buFont typeface="Arial" charset="0"/>
              <a:buChar char="•"/>
            </a:pPr>
            <a:r>
              <a:rPr lang="en-IE" sz="3600" dirty="0"/>
              <a:t>Is there any evidence to support complaints?</a:t>
            </a:r>
          </a:p>
          <a:p>
            <a:pPr marL="571500" lvl="0" indent="-571500" eaLnBrk="0" hangingPunct="0">
              <a:buFont typeface="Arial" charset="0"/>
              <a:buChar char="•"/>
            </a:pPr>
            <a:r>
              <a:rPr lang="en-IE" sz="3600" dirty="0"/>
              <a:t>What is the respondent’s attitude to the allegations/complainants?</a:t>
            </a:r>
          </a:p>
          <a:p>
            <a:pPr marL="571500" lvl="0" indent="-571500" eaLnBrk="0" hangingPunct="0">
              <a:buFont typeface="Arial" charset="0"/>
              <a:buChar char="•"/>
            </a:pPr>
            <a:endParaRPr lang="en-IE" sz="3600" dirty="0" smtClean="0"/>
          </a:p>
        </p:txBody>
      </p:sp>
    </p:spTree>
    <p:extLst>
      <p:ext uri="{BB962C8B-B14F-4D97-AF65-F5344CB8AC3E}">
        <p14:creationId xmlns:p14="http://schemas.microsoft.com/office/powerpoint/2010/main" val="32005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785" y="2439398"/>
            <a:ext cx="8071048" cy="3170099"/>
          </a:xfrm>
          <a:prstGeom prst="rect">
            <a:avLst/>
          </a:prstGeom>
          <a:noFill/>
        </p:spPr>
        <p:txBody>
          <a:bodyPr wrap="square" rtlCol="0">
            <a:spAutoFit/>
          </a:bodyPr>
          <a:lstStyle/>
          <a:p>
            <a:pPr lvl="0" eaLnBrk="0" hangingPunct="0"/>
            <a:r>
              <a:rPr lang="en-IE" sz="4000" dirty="0" smtClean="0"/>
              <a:t>Are </a:t>
            </a:r>
            <a:r>
              <a:rPr lang="en-IE" sz="4000" dirty="0"/>
              <a:t>there other contributory factors that may increase risk (e.g. alcohol, single accommodation, refusing to comply with safeguarding process, etc</a:t>
            </a:r>
            <a:r>
              <a:rPr lang="en-IE" sz="4000" dirty="0" smtClean="0"/>
              <a:t>.)?</a:t>
            </a:r>
            <a:endParaRPr lang="en-IE" sz="4000" dirty="0"/>
          </a:p>
        </p:txBody>
      </p:sp>
    </p:spTree>
    <p:extLst>
      <p:ext uri="{BB962C8B-B14F-4D97-AF65-F5344CB8AC3E}">
        <p14:creationId xmlns:p14="http://schemas.microsoft.com/office/powerpoint/2010/main" val="423248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938992"/>
          </a:xfrm>
          <a:prstGeom prst="rect">
            <a:avLst/>
          </a:prstGeom>
        </p:spPr>
        <p:txBody>
          <a:bodyPr wrap="square">
            <a:spAutoFit/>
          </a:bodyPr>
          <a:lstStyle/>
          <a:p>
            <a:pPr lvl="0" algn="ctr" eaLnBrk="0" hangingPunct="0"/>
            <a:r>
              <a:rPr lang="en-IE" sz="4000" b="1" dirty="0" smtClean="0"/>
              <a:t>Colette Stevenson</a:t>
            </a:r>
          </a:p>
          <a:p>
            <a:pPr lvl="0" algn="ctr" eaLnBrk="0" hangingPunct="0"/>
            <a:endParaRPr lang="en-IE" sz="4000" b="1" dirty="0"/>
          </a:p>
          <a:p>
            <a:pPr lvl="0" algn="ctr" eaLnBrk="0" hangingPunct="0"/>
            <a:r>
              <a:rPr lang="en-IE" sz="4000" b="1" dirty="0" smtClean="0"/>
              <a:t>Welcome and Prayer</a:t>
            </a:r>
            <a:endParaRPr lang="en-IE" sz="4000" b="1" dirty="0"/>
          </a:p>
        </p:txBody>
      </p:sp>
    </p:spTree>
    <p:extLst>
      <p:ext uri="{BB962C8B-B14F-4D97-AF65-F5344CB8AC3E}">
        <p14:creationId xmlns:p14="http://schemas.microsoft.com/office/powerpoint/2010/main" val="178349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96752"/>
            <a:ext cx="8071048" cy="5016758"/>
          </a:xfrm>
          <a:prstGeom prst="rect">
            <a:avLst/>
          </a:prstGeom>
          <a:noFill/>
        </p:spPr>
        <p:txBody>
          <a:bodyPr wrap="square" rtlCol="0">
            <a:spAutoFit/>
          </a:bodyPr>
          <a:lstStyle/>
          <a:p>
            <a:pPr marL="571500" lvl="0" indent="-571500" eaLnBrk="0" hangingPunct="0">
              <a:buFont typeface="Arial" charset="0"/>
              <a:buChar char="•"/>
            </a:pPr>
            <a:r>
              <a:rPr lang="en-IE" sz="4000" dirty="0" smtClean="0"/>
              <a:t>Are there any issues with the respondent’s accommodation?</a:t>
            </a:r>
          </a:p>
          <a:p>
            <a:pPr marL="571500" lvl="0" indent="-571500" eaLnBrk="0" hangingPunct="0">
              <a:buFont typeface="Arial" charset="0"/>
              <a:buChar char="•"/>
            </a:pPr>
            <a:r>
              <a:rPr lang="en-IE" sz="4000" dirty="0" smtClean="0"/>
              <a:t>Who </a:t>
            </a:r>
            <a:r>
              <a:rPr lang="en-IE" sz="4000" dirty="0"/>
              <a:t>has the respondent shared information about the allegations with?</a:t>
            </a:r>
          </a:p>
          <a:p>
            <a:pPr marL="571500" indent="-571500">
              <a:buFont typeface="Arial" charset="0"/>
              <a:buChar char="•"/>
            </a:pPr>
            <a:r>
              <a:rPr lang="en-IE" sz="4000" dirty="0"/>
              <a:t>What action has the respondent taken to protect themselves or others?</a:t>
            </a:r>
            <a:endParaRPr lang="en-IE" sz="4000" dirty="0" smtClean="0"/>
          </a:p>
        </p:txBody>
      </p:sp>
    </p:spTree>
    <p:extLst>
      <p:ext uri="{BB962C8B-B14F-4D97-AF65-F5344CB8AC3E}">
        <p14:creationId xmlns:p14="http://schemas.microsoft.com/office/powerpoint/2010/main" val="1684975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712968" cy="5016758"/>
          </a:xfrm>
          <a:prstGeom prst="rect">
            <a:avLst/>
          </a:prstGeom>
        </p:spPr>
        <p:txBody>
          <a:bodyPr wrap="square">
            <a:spAutoFit/>
          </a:bodyPr>
          <a:lstStyle/>
          <a:p>
            <a:pPr lvl="0" algn="ctr" eaLnBrk="0" hangingPunct="0"/>
            <a:r>
              <a:rPr lang="en-IE" sz="4000" b="1" dirty="0" smtClean="0"/>
              <a:t>Positive Factors</a:t>
            </a:r>
          </a:p>
          <a:p>
            <a:pPr lvl="0" eaLnBrk="0" hangingPunct="0"/>
            <a:endParaRPr lang="en-IE" sz="4000" b="1" dirty="0" smtClean="0"/>
          </a:p>
          <a:p>
            <a:pPr lvl="0" eaLnBrk="0" hangingPunct="0"/>
            <a:endParaRPr lang="en-IE" sz="4000" b="1" dirty="0" smtClean="0"/>
          </a:p>
          <a:p>
            <a:pPr marL="571500" lvl="0" indent="-571500" eaLnBrk="0" hangingPunct="0">
              <a:buFont typeface="Arial" charset="0"/>
              <a:buChar char="•"/>
            </a:pPr>
            <a:r>
              <a:rPr lang="en-IE" sz="4000" dirty="0" smtClean="0"/>
              <a:t>What </a:t>
            </a:r>
            <a:r>
              <a:rPr lang="en-IE" sz="4000" dirty="0"/>
              <a:t>internal strengths does the respondent have?</a:t>
            </a:r>
          </a:p>
          <a:p>
            <a:pPr marL="571500" indent="-571500">
              <a:buFont typeface="Arial" charset="0"/>
              <a:buChar char="•"/>
            </a:pPr>
            <a:r>
              <a:rPr lang="en-IE" sz="4000" dirty="0"/>
              <a:t>What external supports have they put in place for themselves (personal/environmental)?</a:t>
            </a:r>
          </a:p>
        </p:txBody>
      </p:sp>
    </p:spTree>
    <p:extLst>
      <p:ext uri="{BB962C8B-B14F-4D97-AF65-F5344CB8AC3E}">
        <p14:creationId xmlns:p14="http://schemas.microsoft.com/office/powerpoint/2010/main" val="2811609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5632311"/>
          </a:xfrm>
          <a:prstGeom prst="rect">
            <a:avLst/>
          </a:prstGeom>
        </p:spPr>
        <p:txBody>
          <a:bodyPr wrap="square">
            <a:spAutoFit/>
          </a:bodyPr>
          <a:lstStyle/>
          <a:p>
            <a:pPr lvl="0" algn="ctr" eaLnBrk="0" hangingPunct="0"/>
            <a:r>
              <a:rPr lang="en-IE" sz="4000" b="1" dirty="0" smtClean="0"/>
              <a:t>Restrictions</a:t>
            </a:r>
          </a:p>
          <a:p>
            <a:pPr lvl="0" eaLnBrk="0" hangingPunct="0"/>
            <a:endParaRPr lang="en-IE" sz="4000" dirty="0" smtClean="0"/>
          </a:p>
          <a:p>
            <a:pPr marL="571500" lvl="0" indent="-571500" eaLnBrk="0" hangingPunct="0">
              <a:buFont typeface="Arial" panose="020B0604020202020204" pitchFamily="34" charset="0"/>
              <a:buChar char="•"/>
            </a:pPr>
            <a:endParaRPr lang="en-IE" sz="4000" b="1" dirty="0" smtClean="0"/>
          </a:p>
          <a:p>
            <a:pPr marL="571500" lvl="0" indent="-571500" eaLnBrk="0" hangingPunct="0">
              <a:buFont typeface="Arial" panose="020B0604020202020204" pitchFamily="34" charset="0"/>
              <a:buChar char="•"/>
            </a:pPr>
            <a:r>
              <a:rPr lang="en-IE" sz="4000" dirty="0" smtClean="0"/>
              <a:t>Ministry</a:t>
            </a:r>
          </a:p>
          <a:p>
            <a:pPr marL="571500" lvl="0" indent="-571500" eaLnBrk="0" hangingPunct="0">
              <a:buFont typeface="Arial" panose="020B0604020202020204" pitchFamily="34" charset="0"/>
              <a:buChar char="•"/>
            </a:pPr>
            <a:r>
              <a:rPr lang="en-IE" sz="4000" dirty="0" smtClean="0"/>
              <a:t>Priests Clothing</a:t>
            </a:r>
          </a:p>
          <a:p>
            <a:pPr marL="571500" lvl="0" indent="-571500" eaLnBrk="0" hangingPunct="0">
              <a:buFont typeface="Arial" panose="020B0604020202020204" pitchFamily="34" charset="0"/>
              <a:buChar char="•"/>
            </a:pPr>
            <a:r>
              <a:rPr lang="en-IE" sz="4000" dirty="0" smtClean="0"/>
              <a:t>Accommodation</a:t>
            </a:r>
          </a:p>
          <a:p>
            <a:pPr marL="571500" lvl="0" indent="-571500" eaLnBrk="0" hangingPunct="0">
              <a:buFont typeface="Arial" panose="020B0604020202020204" pitchFamily="34" charset="0"/>
              <a:buChar char="•"/>
            </a:pPr>
            <a:r>
              <a:rPr lang="en-IE" sz="4000" dirty="0" smtClean="0"/>
              <a:t>Support</a:t>
            </a:r>
          </a:p>
          <a:p>
            <a:pPr marL="571500" lvl="0" indent="-571500" eaLnBrk="0" hangingPunct="0">
              <a:buFont typeface="Arial" panose="020B0604020202020204" pitchFamily="34" charset="0"/>
              <a:buChar char="•"/>
            </a:pPr>
            <a:r>
              <a:rPr lang="en-IE" sz="4000" dirty="0" smtClean="0"/>
              <a:t>Contact with complainant</a:t>
            </a:r>
          </a:p>
          <a:p>
            <a:pPr marL="571500" lvl="0" indent="-571500" eaLnBrk="0" hangingPunct="0">
              <a:buFont typeface="Arial" panose="020B0604020202020204" pitchFamily="34" charset="0"/>
              <a:buChar char="•"/>
            </a:pPr>
            <a:endParaRPr lang="en-IE" sz="4000" dirty="0" smtClean="0"/>
          </a:p>
        </p:txBody>
      </p:sp>
    </p:spTree>
    <p:extLst>
      <p:ext uri="{BB962C8B-B14F-4D97-AF65-F5344CB8AC3E}">
        <p14:creationId xmlns:p14="http://schemas.microsoft.com/office/powerpoint/2010/main" val="922597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6247864"/>
          </a:xfrm>
          <a:prstGeom prst="rect">
            <a:avLst/>
          </a:prstGeom>
        </p:spPr>
        <p:txBody>
          <a:bodyPr wrap="square">
            <a:spAutoFit/>
          </a:bodyPr>
          <a:lstStyle/>
          <a:p>
            <a:pPr lvl="0" algn="ctr" eaLnBrk="0" hangingPunct="0"/>
            <a:r>
              <a:rPr lang="en-IE" sz="4000" b="1" dirty="0" smtClean="0"/>
              <a:t>Interim Management Plan</a:t>
            </a:r>
          </a:p>
          <a:p>
            <a:pPr lvl="0" algn="ctr" eaLnBrk="0" hangingPunct="0"/>
            <a:endParaRPr lang="en-IE" sz="4000" b="1" dirty="0"/>
          </a:p>
          <a:p>
            <a:pPr lvl="0" algn="ctr" eaLnBrk="0" hangingPunct="0"/>
            <a:endParaRPr lang="en-IE" sz="4000" b="1" dirty="0" smtClean="0"/>
          </a:p>
          <a:p>
            <a:pPr lvl="0" algn="ctr" eaLnBrk="0" hangingPunct="0"/>
            <a:r>
              <a:rPr lang="en-IE" sz="4000" dirty="0" smtClean="0"/>
              <a:t>4.2B </a:t>
            </a:r>
            <a:r>
              <a:rPr lang="en-IE" sz="4000" dirty="0"/>
              <a:t>Template 3: Example Interim Management </a:t>
            </a:r>
            <a:r>
              <a:rPr lang="en-IE" sz="4000" dirty="0" smtClean="0"/>
              <a:t>Plan</a:t>
            </a:r>
            <a:endParaRPr lang="en-IE" sz="4000" dirty="0"/>
          </a:p>
          <a:p>
            <a:pPr lvl="0" eaLnBrk="0" hangingPunct="0"/>
            <a:endParaRPr lang="en-IE" sz="4000" b="1" dirty="0" smtClean="0"/>
          </a:p>
          <a:p>
            <a:pPr lvl="0" eaLnBrk="0" hangingPunct="0"/>
            <a:endParaRPr lang="en-IE" sz="4000" b="1" dirty="0"/>
          </a:p>
          <a:p>
            <a:pPr eaLnBrk="0" hangingPunct="0"/>
            <a:r>
              <a:rPr lang="en-IE" sz="4000" b="1" dirty="0">
                <a:hlinkClick r:id="rId3"/>
              </a:rPr>
              <a:t>https://www.safeguarding.ie/roles2?task=document.viewdoc&amp;id=293</a:t>
            </a:r>
            <a:r>
              <a:rPr lang="en-IE" sz="4000" b="1" dirty="0"/>
              <a:t> </a:t>
            </a:r>
            <a:endParaRPr lang="en-IE" sz="4000" dirty="0"/>
          </a:p>
          <a:p>
            <a:pPr lvl="0" eaLnBrk="0" hangingPunct="0"/>
            <a:endParaRPr lang="en-IE" sz="4000" dirty="0" smtClean="0"/>
          </a:p>
        </p:txBody>
      </p:sp>
    </p:spTree>
    <p:extLst>
      <p:ext uri="{BB962C8B-B14F-4D97-AF65-F5344CB8AC3E}">
        <p14:creationId xmlns:p14="http://schemas.microsoft.com/office/powerpoint/2010/main" val="492651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04664"/>
            <a:ext cx="8892480" cy="4770537"/>
          </a:xfrm>
          <a:prstGeom prst="rect">
            <a:avLst/>
          </a:prstGeom>
        </p:spPr>
        <p:txBody>
          <a:bodyPr wrap="square">
            <a:spAutoFit/>
          </a:bodyPr>
          <a:lstStyle/>
          <a:p>
            <a:pPr lvl="0" algn="ctr" eaLnBrk="0" hangingPunct="0"/>
            <a:r>
              <a:rPr lang="en-IE" sz="3600" b="1" dirty="0" smtClean="0"/>
              <a:t>4.2B – Templates</a:t>
            </a:r>
          </a:p>
          <a:p>
            <a:pPr lvl="0" eaLnBrk="0" hangingPunct="0"/>
            <a:endParaRPr lang="en-IE" sz="3600" b="1" dirty="0"/>
          </a:p>
          <a:p>
            <a:pPr marL="571500" lvl="0" indent="-571500" eaLnBrk="0" hangingPunct="0">
              <a:buFont typeface="Arial" charset="0"/>
              <a:buChar char="•"/>
            </a:pPr>
            <a:r>
              <a:rPr lang="en-IE" sz="3200" dirty="0" smtClean="0"/>
              <a:t>Template </a:t>
            </a:r>
            <a:r>
              <a:rPr lang="en-IE" sz="3200" dirty="0"/>
              <a:t>1: </a:t>
            </a:r>
            <a:r>
              <a:rPr lang="en-IE" sz="3200" dirty="0" smtClean="0"/>
              <a:t>Sample </a:t>
            </a:r>
            <a:r>
              <a:rPr lang="en-IE" sz="3200" dirty="0"/>
              <a:t>Risk Assessment </a:t>
            </a:r>
            <a:r>
              <a:rPr lang="en-IE" sz="3200" dirty="0" smtClean="0"/>
              <a:t>Framework</a:t>
            </a:r>
          </a:p>
          <a:p>
            <a:pPr marL="571500" lvl="0" indent="-571500" eaLnBrk="0" hangingPunct="0">
              <a:buFont typeface="Arial" charset="0"/>
              <a:buChar char="•"/>
            </a:pPr>
            <a:r>
              <a:rPr lang="en-IE" sz="3200" dirty="0" smtClean="0"/>
              <a:t>Template </a:t>
            </a:r>
            <a:r>
              <a:rPr lang="en-IE" sz="3200" dirty="0"/>
              <a:t>2: </a:t>
            </a:r>
            <a:r>
              <a:rPr lang="en-IE" sz="3200" dirty="0" smtClean="0"/>
              <a:t>Sample </a:t>
            </a:r>
            <a:r>
              <a:rPr lang="en-IE" sz="3200" dirty="0"/>
              <a:t>Risk Management Update </a:t>
            </a:r>
            <a:r>
              <a:rPr lang="en-IE" sz="3200" dirty="0" smtClean="0"/>
              <a:t>Tool</a:t>
            </a:r>
          </a:p>
          <a:p>
            <a:pPr marL="571500" lvl="0" indent="-571500" eaLnBrk="0" hangingPunct="0">
              <a:buFont typeface="Arial" charset="0"/>
              <a:buChar char="•"/>
            </a:pPr>
            <a:r>
              <a:rPr lang="en-IE" sz="3200" dirty="0" smtClean="0"/>
              <a:t>Template </a:t>
            </a:r>
            <a:r>
              <a:rPr lang="en-IE" sz="3200" dirty="0"/>
              <a:t>3: </a:t>
            </a:r>
            <a:r>
              <a:rPr lang="en-IE" sz="3200" dirty="0" smtClean="0"/>
              <a:t>Sample Interim </a:t>
            </a:r>
            <a:r>
              <a:rPr lang="en-IE" sz="3200" dirty="0"/>
              <a:t>Management </a:t>
            </a:r>
            <a:r>
              <a:rPr lang="en-IE" sz="3200" dirty="0" smtClean="0"/>
              <a:t>Plan</a:t>
            </a:r>
          </a:p>
          <a:p>
            <a:pPr marL="571500" lvl="0" indent="-571500" eaLnBrk="0" hangingPunct="0">
              <a:buFont typeface="Arial" charset="0"/>
              <a:buChar char="•"/>
            </a:pPr>
            <a:r>
              <a:rPr lang="en-IE" sz="3200" dirty="0" smtClean="0"/>
              <a:t>Template </a:t>
            </a:r>
            <a:r>
              <a:rPr lang="en-IE" sz="3200" dirty="0"/>
              <a:t>4: </a:t>
            </a:r>
            <a:r>
              <a:rPr lang="en-IE" sz="3200" dirty="0" smtClean="0"/>
              <a:t>Sample </a:t>
            </a:r>
            <a:r>
              <a:rPr lang="en-IE" sz="3200" dirty="0"/>
              <a:t>Notification to Follow Child Safeguarding Policy and Procedures</a:t>
            </a:r>
            <a:endParaRPr lang="en-IE" sz="3200" dirty="0" smtClean="0"/>
          </a:p>
          <a:p>
            <a:pPr marL="571500" lvl="0" indent="-571500" eaLnBrk="0" hangingPunct="0">
              <a:buFont typeface="Arial" charset="0"/>
              <a:buChar char="•"/>
            </a:pPr>
            <a:endParaRPr lang="en-IE" sz="4000" dirty="0" smtClean="0"/>
          </a:p>
        </p:txBody>
      </p:sp>
    </p:spTree>
    <p:extLst>
      <p:ext uri="{BB962C8B-B14F-4D97-AF65-F5344CB8AC3E}">
        <p14:creationId xmlns:p14="http://schemas.microsoft.com/office/powerpoint/2010/main" val="30506943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smtClean="0"/>
              <a:t>BREAK</a:t>
            </a:r>
            <a:endParaRPr lang="en-GB" sz="3600" b="1" dirty="0"/>
          </a:p>
        </p:txBody>
      </p:sp>
    </p:spTree>
    <p:extLst>
      <p:ext uri="{BB962C8B-B14F-4D97-AF65-F5344CB8AC3E}">
        <p14:creationId xmlns:p14="http://schemas.microsoft.com/office/powerpoint/2010/main" val="2033524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1844824"/>
            <a:ext cx="7128792" cy="2308324"/>
          </a:xfrm>
          <a:prstGeom prst="rect">
            <a:avLst/>
          </a:prstGeom>
        </p:spPr>
        <p:txBody>
          <a:bodyPr wrap="square">
            <a:spAutoFit/>
          </a:bodyPr>
          <a:lstStyle/>
          <a:p>
            <a:pPr algn="ctr"/>
            <a:r>
              <a:rPr lang="en-GB" sz="3600" b="1" dirty="0"/>
              <a:t>Geraldine O </a:t>
            </a:r>
            <a:r>
              <a:rPr lang="en-GB" sz="3600" b="1" dirty="0" smtClean="0"/>
              <a:t>Sullivan</a:t>
            </a:r>
          </a:p>
          <a:p>
            <a:pPr algn="ctr"/>
            <a:endParaRPr lang="en-GB" sz="3600" b="1" dirty="0"/>
          </a:p>
          <a:p>
            <a:pPr algn="ctr"/>
            <a:r>
              <a:rPr lang="en-GB" sz="3600" b="1" dirty="0" smtClean="0"/>
              <a:t>Principal </a:t>
            </a:r>
            <a:r>
              <a:rPr lang="en-GB" sz="3600" b="1" dirty="0"/>
              <a:t>Social </a:t>
            </a:r>
            <a:r>
              <a:rPr lang="en-GB" sz="3600" b="1" dirty="0" smtClean="0"/>
              <a:t>Worker</a:t>
            </a:r>
          </a:p>
          <a:p>
            <a:pPr algn="ctr"/>
            <a:r>
              <a:rPr lang="en-GB" sz="3600" b="1" dirty="0" smtClean="0"/>
              <a:t>(</a:t>
            </a:r>
            <a:r>
              <a:rPr lang="en-GB" sz="3600" b="1" dirty="0" err="1" smtClean="0"/>
              <a:t>Tusla</a:t>
            </a:r>
            <a:r>
              <a:rPr lang="en-GB" sz="3600" b="1" dirty="0" smtClean="0"/>
              <a:t> </a:t>
            </a:r>
            <a:r>
              <a:rPr lang="en-GB" sz="3600" b="1" dirty="0"/>
              <a:t>– Specialist Inquiry </a:t>
            </a:r>
            <a:r>
              <a:rPr lang="en-GB" sz="3600" b="1" dirty="0" smtClean="0"/>
              <a:t>Team)</a:t>
            </a:r>
            <a:endParaRPr lang="en-IE" sz="3600" b="1" dirty="0">
              <a:ea typeface="Calibri"/>
              <a:cs typeface="Times New Roman"/>
            </a:endParaRPr>
          </a:p>
        </p:txBody>
      </p:sp>
    </p:spTree>
    <p:extLst>
      <p:ext uri="{BB962C8B-B14F-4D97-AF65-F5344CB8AC3E}">
        <p14:creationId xmlns:p14="http://schemas.microsoft.com/office/powerpoint/2010/main" val="3558981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Historical Child Sexual Abuse</a:t>
            </a:r>
            <a:endParaRPr lang="en-IE" dirty="0"/>
          </a:p>
        </p:txBody>
      </p:sp>
      <p:sp>
        <p:nvSpPr>
          <p:cNvPr id="3" name="Subtitle 2"/>
          <p:cNvSpPr>
            <a:spLocks noGrp="1"/>
          </p:cNvSpPr>
          <p:nvPr>
            <p:ph type="subTitle" idx="1"/>
          </p:nvPr>
        </p:nvSpPr>
        <p:spPr/>
        <p:txBody>
          <a:bodyPr/>
          <a:lstStyle/>
          <a:p>
            <a:r>
              <a:rPr lang="en-IE" dirty="0" smtClean="0"/>
              <a:t>Where an Adult discloses CSA in childhood – implications for current safeguarding</a:t>
            </a:r>
            <a:endParaRPr lang="en-IE" dirty="0"/>
          </a:p>
        </p:txBody>
      </p:sp>
    </p:spTree>
    <p:extLst>
      <p:ext uri="{BB962C8B-B14F-4D97-AF65-F5344CB8AC3E}">
        <p14:creationId xmlns:p14="http://schemas.microsoft.com/office/powerpoint/2010/main" val="1994249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636560186"/>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246897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What research tells us about CSA in Ireland</a:t>
            </a:r>
            <a:endParaRPr lang="en-IE" dirty="0"/>
          </a:p>
        </p:txBody>
      </p:sp>
      <p:sp>
        <p:nvSpPr>
          <p:cNvPr id="3" name="Content Placeholder 2"/>
          <p:cNvSpPr>
            <a:spLocks noGrp="1"/>
          </p:cNvSpPr>
          <p:nvPr>
            <p:ph idx="1"/>
          </p:nvPr>
        </p:nvSpPr>
        <p:spPr/>
        <p:txBody>
          <a:bodyPr>
            <a:normAutofit fontScale="85000" lnSpcReduction="20000"/>
          </a:bodyPr>
          <a:lstStyle/>
          <a:p>
            <a:pPr>
              <a:buNone/>
            </a:pPr>
            <a:r>
              <a:rPr lang="en-IE" dirty="0" smtClean="0"/>
              <a:t>One third of women and one quarter of men have experienced Child Sexual Abuse.</a:t>
            </a:r>
          </a:p>
          <a:p>
            <a:pPr>
              <a:buNone/>
            </a:pPr>
            <a:r>
              <a:rPr lang="en-IE" dirty="0" smtClean="0"/>
              <a:t>47% of participants reporting CSA in the SAVI Survey had never reported the abuse to another person.</a:t>
            </a:r>
          </a:p>
          <a:p>
            <a:pPr>
              <a:buNone/>
            </a:pPr>
            <a:r>
              <a:rPr lang="en-IE" dirty="0" smtClean="0"/>
              <a:t>8% had reported to AGS.</a:t>
            </a:r>
          </a:p>
          <a:p>
            <a:pPr>
              <a:buNone/>
            </a:pPr>
            <a:r>
              <a:rPr lang="en-IE" dirty="0" smtClean="0"/>
              <a:t>4% had reported to medical personnel.</a:t>
            </a:r>
          </a:p>
          <a:p>
            <a:pPr>
              <a:buNone/>
            </a:pPr>
            <a:r>
              <a:rPr lang="en-IE" dirty="0" smtClean="0"/>
              <a:t>12% had reported to a therapist or counsellor. </a:t>
            </a:r>
          </a:p>
          <a:p>
            <a:pPr>
              <a:buNone/>
            </a:pPr>
            <a:r>
              <a:rPr lang="en-IE" dirty="0" smtClean="0"/>
              <a:t>25% of perpetrators of abuse were reported to be under the age of 17yrs.</a:t>
            </a:r>
          </a:p>
          <a:p>
            <a:pPr>
              <a:buNone/>
            </a:pPr>
            <a:r>
              <a:rPr lang="en-IE" dirty="0" smtClean="0"/>
              <a:t>80% Perpetrators were known to their victims (family/family friend).</a:t>
            </a:r>
          </a:p>
          <a:p>
            <a:pPr>
              <a:buNone/>
            </a:pPr>
            <a:endParaRPr lang="en-IE" dirty="0" smtClean="0"/>
          </a:p>
          <a:p>
            <a:pPr>
              <a:buNone/>
            </a:pPr>
            <a:endParaRPr lang="en-IE" dirty="0"/>
          </a:p>
        </p:txBody>
      </p:sp>
      <p:sp>
        <p:nvSpPr>
          <p:cNvPr id="4" name="Footer Placeholder 3"/>
          <p:cNvSpPr>
            <a:spLocks noGrp="1"/>
          </p:cNvSpPr>
          <p:nvPr>
            <p:ph type="ftr" sz="quarter" idx="11"/>
          </p:nvPr>
        </p:nvSpPr>
        <p:spPr/>
        <p:txBody>
          <a:bodyPr/>
          <a:lstStyle/>
          <a:p>
            <a:r>
              <a:rPr lang="en-IE" smtClean="0">
                <a:solidFill>
                  <a:prstClr val="black">
                    <a:tint val="75000"/>
                  </a:prstClr>
                </a:solidFill>
              </a:rPr>
              <a:t>SAVI Report, DRCC 2002</a:t>
            </a:r>
            <a:endParaRPr lang="en-IE">
              <a:solidFill>
                <a:prstClr val="black">
                  <a:tint val="75000"/>
                </a:prstClr>
              </a:solidFill>
            </a:endParaRPr>
          </a:p>
        </p:txBody>
      </p:sp>
    </p:spTree>
    <p:extLst>
      <p:ext uri="{BB962C8B-B14F-4D97-AF65-F5344CB8AC3E}">
        <p14:creationId xmlns:p14="http://schemas.microsoft.com/office/powerpoint/2010/main" val="3477384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32656"/>
            <a:ext cx="8215064" cy="5016758"/>
          </a:xfrm>
          <a:prstGeom prst="rect">
            <a:avLst/>
          </a:prstGeom>
          <a:noFill/>
        </p:spPr>
        <p:txBody>
          <a:bodyPr wrap="square" rtlCol="0">
            <a:spAutoFit/>
          </a:bodyPr>
          <a:lstStyle/>
          <a:p>
            <a:pPr algn="ctr"/>
            <a:r>
              <a:rPr lang="en-IE" sz="3200" b="1" dirty="0" smtClean="0"/>
              <a:t>Aims</a:t>
            </a:r>
          </a:p>
          <a:p>
            <a:pPr marL="571500" indent="-571500">
              <a:buFont typeface="Arial" panose="020B0604020202020204" pitchFamily="34" charset="0"/>
              <a:buChar char="•"/>
            </a:pPr>
            <a:endParaRPr lang="en-IE" sz="3200" dirty="0"/>
          </a:p>
          <a:p>
            <a:pPr marL="571500" indent="-571500">
              <a:buFont typeface="Arial" panose="020B0604020202020204" pitchFamily="34" charset="0"/>
              <a:buChar char="•"/>
            </a:pPr>
            <a:endParaRPr lang="en-IE" sz="3200" dirty="0" smtClean="0"/>
          </a:p>
          <a:p>
            <a:pPr marL="571500" indent="-571500">
              <a:buFont typeface="Arial" panose="020B0604020202020204" pitchFamily="34" charset="0"/>
              <a:buChar char="•"/>
            </a:pPr>
            <a:endParaRPr lang="en-IE" sz="3200" dirty="0"/>
          </a:p>
          <a:p>
            <a:pPr marL="571500" indent="-571500">
              <a:buFont typeface="Arial" panose="020B0604020202020204" pitchFamily="34" charset="0"/>
              <a:buChar char="•"/>
            </a:pPr>
            <a:endParaRPr lang="en-IE" sz="3200" dirty="0" smtClean="0"/>
          </a:p>
          <a:p>
            <a:pPr marL="571500" indent="-571500">
              <a:buFont typeface="Arial" panose="020B0604020202020204" pitchFamily="34" charset="0"/>
              <a:buChar char="•"/>
            </a:pPr>
            <a:r>
              <a:rPr lang="en-IE" sz="3200" dirty="0" smtClean="0"/>
              <a:t>To share Church process</a:t>
            </a:r>
          </a:p>
          <a:p>
            <a:pPr marL="571500" indent="-571500">
              <a:buFont typeface="Arial" panose="020B0604020202020204" pitchFamily="34" charset="0"/>
              <a:buChar char="•"/>
            </a:pPr>
            <a:r>
              <a:rPr lang="en-IE" sz="3200" dirty="0" smtClean="0"/>
              <a:t>To provide an assessment outline</a:t>
            </a:r>
          </a:p>
          <a:p>
            <a:pPr marL="571500" indent="-571500">
              <a:buFont typeface="Arial" panose="020B0604020202020204" pitchFamily="34" charset="0"/>
              <a:buChar char="•"/>
            </a:pPr>
            <a:r>
              <a:rPr lang="en-IE" sz="3200" dirty="0" smtClean="0"/>
              <a:t>To highlight the processes of the statutory authorities </a:t>
            </a:r>
          </a:p>
          <a:p>
            <a:pPr marL="571500" indent="-571500">
              <a:buFont typeface="Arial" panose="020B0604020202020204" pitchFamily="34" charset="0"/>
              <a:buChar char="•"/>
            </a:pPr>
            <a:r>
              <a:rPr lang="en-IE" sz="3200" dirty="0" smtClean="0"/>
              <a:t>To discuss monitoring</a:t>
            </a:r>
            <a:endParaRPr lang="en-IE" sz="3200" dirty="0"/>
          </a:p>
        </p:txBody>
      </p:sp>
    </p:spTree>
    <p:extLst>
      <p:ext uri="{BB962C8B-B14F-4D97-AF65-F5344CB8AC3E}">
        <p14:creationId xmlns:p14="http://schemas.microsoft.com/office/powerpoint/2010/main" val="2339396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Mental Health and CSA</a:t>
            </a:r>
            <a:endParaRPr lang="en-IE" dirty="0"/>
          </a:p>
        </p:txBody>
      </p:sp>
      <p:sp>
        <p:nvSpPr>
          <p:cNvPr id="3" name="Content Placeholder 2"/>
          <p:cNvSpPr>
            <a:spLocks noGrp="1"/>
          </p:cNvSpPr>
          <p:nvPr>
            <p:ph idx="1"/>
          </p:nvPr>
        </p:nvSpPr>
        <p:spPr/>
        <p:txBody>
          <a:bodyPr>
            <a:normAutofit fontScale="92500" lnSpcReduction="20000"/>
          </a:bodyPr>
          <a:lstStyle/>
          <a:p>
            <a:pPr>
              <a:buNone/>
            </a:pPr>
            <a:r>
              <a:rPr lang="en-IE" dirty="0" smtClean="0"/>
              <a:t>Those who have experienced penetrative or attempted penetrative abuse are 8 times more likely to have been an inpatient in a Psychiatric Unit in their lifetime.</a:t>
            </a:r>
          </a:p>
          <a:p>
            <a:pPr>
              <a:buNone/>
            </a:pPr>
            <a:r>
              <a:rPr lang="en-IE" dirty="0" smtClean="0"/>
              <a:t>25% of women and 16% of men who experienced abuse disclosed symptoms of PTSD during their lifetime.</a:t>
            </a:r>
          </a:p>
          <a:p>
            <a:pPr>
              <a:buNone/>
            </a:pPr>
            <a:r>
              <a:rPr lang="en-IE" dirty="0" smtClean="0"/>
              <a:t>Perception amongst mental health professionals that mandatory reporting of abuse to statutory authorities may be a barrier to exploring these issues with patients.</a:t>
            </a:r>
            <a:endParaRPr lang="en-IE" dirty="0"/>
          </a:p>
        </p:txBody>
      </p:sp>
      <p:sp>
        <p:nvSpPr>
          <p:cNvPr id="4" name="Footer Placeholder 3"/>
          <p:cNvSpPr>
            <a:spLocks noGrp="1"/>
          </p:cNvSpPr>
          <p:nvPr>
            <p:ph type="ftr" sz="quarter" idx="11"/>
          </p:nvPr>
        </p:nvSpPr>
        <p:spPr/>
        <p:txBody>
          <a:bodyPr/>
          <a:lstStyle/>
          <a:p>
            <a:r>
              <a:rPr lang="en-IE" smtClean="0">
                <a:solidFill>
                  <a:prstClr val="black">
                    <a:tint val="75000"/>
                  </a:prstClr>
                </a:solidFill>
              </a:rPr>
              <a:t>SAVI Report, DRCC 2002</a:t>
            </a:r>
            <a:endParaRPr lang="en-IE">
              <a:solidFill>
                <a:prstClr val="black">
                  <a:tint val="75000"/>
                </a:prstClr>
              </a:solidFill>
            </a:endParaRPr>
          </a:p>
        </p:txBody>
      </p:sp>
    </p:spTree>
    <p:extLst>
      <p:ext uri="{BB962C8B-B14F-4D97-AF65-F5344CB8AC3E}">
        <p14:creationId xmlns:p14="http://schemas.microsoft.com/office/powerpoint/2010/main" val="25301216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03678649"/>
              </p:ext>
            </p:extLst>
          </p:nvPr>
        </p:nvGraphicFramePr>
        <p:xfrm>
          <a:off x="238540" y="318052"/>
          <a:ext cx="8736495" cy="62020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29209" y="5525150"/>
            <a:ext cx="3349487" cy="1477328"/>
          </a:xfrm>
          <a:prstGeom prst="rect">
            <a:avLst/>
          </a:prstGeom>
          <a:noFill/>
        </p:spPr>
        <p:txBody>
          <a:bodyPr wrap="square" rtlCol="0">
            <a:spAutoFit/>
          </a:bodyPr>
          <a:lstStyle/>
          <a:p>
            <a:pPr defTabSz="914400"/>
            <a:r>
              <a:rPr lang="en-IE" i="1" dirty="0">
                <a:solidFill>
                  <a:prstClr val="black"/>
                </a:solidFill>
              </a:rPr>
              <a:t>From presentation by Chris </a:t>
            </a:r>
            <a:r>
              <a:rPr lang="en-IE" i="1" dirty="0" err="1">
                <a:solidFill>
                  <a:prstClr val="black"/>
                </a:solidFill>
              </a:rPr>
              <a:t>Newlin</a:t>
            </a:r>
            <a:r>
              <a:rPr lang="en-IE" i="1" dirty="0">
                <a:solidFill>
                  <a:prstClr val="black"/>
                </a:solidFill>
              </a:rPr>
              <a:t>, Executive Director of the National Children’s Advocacy Centre, USA at ISPCAN European Conference, The Hague, 2017</a:t>
            </a:r>
            <a:endParaRPr lang="en-GB" dirty="0">
              <a:solidFill>
                <a:prstClr val="black"/>
              </a:solidFill>
            </a:endParaRPr>
          </a:p>
        </p:txBody>
      </p:sp>
    </p:spTree>
    <p:extLst>
      <p:ext uri="{BB962C8B-B14F-4D97-AF65-F5344CB8AC3E}">
        <p14:creationId xmlns:p14="http://schemas.microsoft.com/office/powerpoint/2010/main" val="20187039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smtClean="0"/>
              <a:t>Historical Allegations </a:t>
            </a:r>
            <a:br>
              <a:rPr lang="en-GB" smtClean="0"/>
            </a:br>
            <a:r>
              <a:rPr lang="en-GB" smtClean="0"/>
              <a:t>of Child Sexual Abuse</a:t>
            </a:r>
            <a:endParaRPr lang="en-IE"/>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3312309248"/>
              </p:ext>
            </p:extLst>
          </p:nvPr>
        </p:nvGraphicFramePr>
        <p:xfrm>
          <a:off x="1185863" y="2638425"/>
          <a:ext cx="3203972" cy="39060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76" name="Picture 4" descr="C:\Users\fiachra.osuilleabhai\AppData\Local\Microsoft\Windows\Temporary Internet Files\Content.IE5\Q6JPS0VX\scales-of-justice-clip-art2[1].gif"/>
          <p:cNvPicPr>
            <a:picLocks noChangeAspect="1" noChangeArrowheads="1"/>
          </p:cNvPicPr>
          <p:nvPr/>
        </p:nvPicPr>
        <p:blipFill>
          <a:blip r:embed="rId8" cstate="print"/>
          <a:srcRect/>
          <a:stretch>
            <a:fillRect/>
          </a:stretch>
        </p:blipFill>
        <p:spPr bwMode="auto">
          <a:xfrm>
            <a:off x="4680012" y="3017520"/>
            <a:ext cx="2916324" cy="3147784"/>
          </a:xfrm>
          <a:prstGeom prst="rect">
            <a:avLst/>
          </a:prstGeom>
          <a:noFill/>
        </p:spPr>
      </p:pic>
    </p:spTree>
    <p:extLst>
      <p:ext uri="{BB962C8B-B14F-4D97-AF65-F5344CB8AC3E}">
        <p14:creationId xmlns:p14="http://schemas.microsoft.com/office/powerpoint/2010/main" val="14689545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Legislative Context</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166326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25612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Policy Context for practice:</a:t>
            </a:r>
            <a:br>
              <a:rPr lang="en-US" dirty="0" smtClean="0"/>
            </a:br>
            <a:r>
              <a:rPr lang="en-IE" dirty="0"/>
              <a:t>‘RETROSPECTIVE DISCLOSURES</a:t>
            </a:r>
            <a:r>
              <a:rPr lang="en-IE" dirty="0" smtClean="0"/>
              <a:t>’</a:t>
            </a:r>
            <a:endParaRPr lang="en-US" dirty="0"/>
          </a:p>
        </p:txBody>
      </p:sp>
      <p:sp>
        <p:nvSpPr>
          <p:cNvPr id="6" name="Content Placeholder 5"/>
          <p:cNvSpPr>
            <a:spLocks noGrp="1"/>
          </p:cNvSpPr>
          <p:nvPr>
            <p:ph sz="half" idx="1"/>
          </p:nvPr>
        </p:nvSpPr>
        <p:spPr>
          <a:xfrm>
            <a:off x="1186434" y="2132857"/>
            <a:ext cx="3203828" cy="3960440"/>
          </a:xfrm>
          <a:solidFill>
            <a:schemeClr val="bg1"/>
          </a:solidFill>
        </p:spPr>
        <p:txBody>
          <a:bodyPr>
            <a:normAutofit fontScale="92500"/>
          </a:bodyPr>
          <a:lstStyle/>
          <a:p>
            <a:pPr marL="0" indent="0">
              <a:buNone/>
            </a:pPr>
            <a:r>
              <a:rPr lang="en-IE" sz="2400" dirty="0" smtClean="0"/>
              <a:t>Social Work responsibility towards Historic Cases:</a:t>
            </a:r>
          </a:p>
          <a:p>
            <a:pPr marL="228600" lvl="1" indent="0" algn="just">
              <a:buNone/>
            </a:pPr>
            <a:r>
              <a:rPr lang="en-IE" sz="2400" dirty="0" smtClean="0"/>
              <a:t> ‘</a:t>
            </a:r>
            <a:r>
              <a:rPr lang="en-IE" sz="2400" dirty="0"/>
              <a:t>to establish whether there is any current risk to any child who may be in contact with the alleged abuser revealed in such disclosures’ (Department of Children and Youth Affairs, 2011:15).</a:t>
            </a:r>
            <a:endParaRPr lang="en-GB" sz="2400" dirty="0"/>
          </a:p>
        </p:txBody>
      </p:sp>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957354" y="2060848"/>
            <a:ext cx="2513294" cy="3960439"/>
          </a:xfrm>
        </p:spPr>
      </p:pic>
    </p:spTree>
    <p:extLst>
      <p:ext uri="{BB962C8B-B14F-4D97-AF65-F5344CB8AC3E}">
        <p14:creationId xmlns:p14="http://schemas.microsoft.com/office/powerpoint/2010/main" val="33436641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ln>
            <a:solidFill>
              <a:srgbClr val="002060"/>
            </a:solidFill>
          </a:ln>
        </p:spPr>
        <p:txBody>
          <a:bodyPr>
            <a:noAutofit/>
          </a:bodyPr>
          <a:lstStyle/>
          <a:p>
            <a:r>
              <a:rPr lang="en-US" sz="1600" dirty="0"/>
              <a:t>Concerns about an adult who may pose a risk to children </a:t>
            </a:r>
          </a:p>
        </p:txBody>
      </p:sp>
      <p:sp>
        <p:nvSpPr>
          <p:cNvPr id="3" name="Content Placeholder 2"/>
          <p:cNvSpPr>
            <a:spLocks noGrp="1"/>
          </p:cNvSpPr>
          <p:nvPr>
            <p:ph sz="half" idx="2"/>
          </p:nvPr>
        </p:nvSpPr>
        <p:spPr>
          <a:xfrm>
            <a:off x="395536" y="2348880"/>
            <a:ext cx="4104456" cy="4104456"/>
          </a:xfrm>
          <a:ln>
            <a:solidFill>
              <a:srgbClr val="002060"/>
            </a:solidFill>
          </a:ln>
        </p:spPr>
        <p:txBody>
          <a:bodyPr>
            <a:noAutofit/>
          </a:bodyPr>
          <a:lstStyle/>
          <a:p>
            <a:pPr marL="0" indent="0" algn="just">
              <a:buNone/>
            </a:pPr>
            <a:r>
              <a:rPr lang="en-US" sz="1600" dirty="0" smtClean="0"/>
              <a:t>While </a:t>
            </a:r>
            <a:r>
              <a:rPr lang="en-US" sz="1600" dirty="0"/>
              <a:t>in most cases concerns for the welfare or safety of a child develop from your own observation or knowledge of the child or their family, sometimes concerns arise about whether an adult may pose a risk to children, even if there is no </a:t>
            </a:r>
            <a:r>
              <a:rPr lang="en-US" sz="1600" dirty="0" smtClean="0"/>
              <a:t>specific </a:t>
            </a:r>
            <a:r>
              <a:rPr lang="en-US" sz="1600" dirty="0"/>
              <a:t>child named in relation to the concern. </a:t>
            </a:r>
            <a:r>
              <a:rPr lang="en-US" sz="1600" b="1" i="1" dirty="0"/>
              <a:t>For example, based on known or suspected past </a:t>
            </a:r>
            <a:r>
              <a:rPr lang="en-US" sz="1600" b="1" i="1" dirty="0" err="1"/>
              <a:t>behaviour</a:t>
            </a:r>
            <a:r>
              <a:rPr lang="en-US" sz="1600" b="1" i="1" dirty="0"/>
              <a:t>, a concern could exist about the risk an individual may pose to children with whom they may have contact. </a:t>
            </a:r>
            <a:r>
              <a:rPr lang="en-US" sz="1600" dirty="0"/>
              <a:t>You should report any such reasonable concerns to </a:t>
            </a:r>
            <a:r>
              <a:rPr lang="en-US" sz="1600" dirty="0" err="1"/>
              <a:t>Tusla</a:t>
            </a:r>
            <a:r>
              <a:rPr lang="en-US" sz="1600" dirty="0"/>
              <a:t>, who will try to establish whether or not any child is currently at risk from the individual in question</a:t>
            </a:r>
            <a:r>
              <a:rPr lang="en-US" sz="1600" dirty="0" smtClean="0"/>
              <a:t>.</a:t>
            </a:r>
            <a:endParaRPr lang="en-US" sz="1600" dirty="0"/>
          </a:p>
        </p:txBody>
      </p:sp>
      <p:sp>
        <p:nvSpPr>
          <p:cNvPr id="4" name="Content Placeholder 3"/>
          <p:cNvSpPr>
            <a:spLocks noGrp="1"/>
          </p:cNvSpPr>
          <p:nvPr>
            <p:ph sz="quarter" idx="4"/>
          </p:nvPr>
        </p:nvSpPr>
        <p:spPr>
          <a:xfrm>
            <a:off x="4860032" y="2492896"/>
            <a:ext cx="3168352" cy="3090636"/>
          </a:xfrm>
          <a:ln>
            <a:solidFill>
              <a:srgbClr val="002060"/>
            </a:solidFill>
          </a:ln>
        </p:spPr>
        <p:txBody>
          <a:bodyPr>
            <a:normAutofit fontScale="92500" lnSpcReduction="10000"/>
          </a:bodyPr>
          <a:lstStyle/>
          <a:p>
            <a:pPr marL="0" indent="0" algn="just">
              <a:buNone/>
            </a:pPr>
            <a:r>
              <a:rPr lang="en-US" sz="1600" b="1" i="1" dirty="0" smtClean="0"/>
              <a:t>Some </a:t>
            </a:r>
            <a:r>
              <a:rPr lang="en-US" sz="1600" b="1" i="1" dirty="0"/>
              <a:t>adults may disclose abuse that took place during their childhood. Such disclosures may come to light when an adult attends counselling, or is being treated for a psychiatric or health problem</a:t>
            </a:r>
            <a:r>
              <a:rPr lang="en-US" sz="1600" i="1" dirty="0"/>
              <a:t>. </a:t>
            </a:r>
            <a:endParaRPr lang="en-US" sz="1600" i="1" dirty="0" smtClean="0"/>
          </a:p>
          <a:p>
            <a:pPr marL="0" indent="0" algn="just">
              <a:buNone/>
            </a:pPr>
            <a:r>
              <a:rPr lang="en-US" sz="1600" i="1" dirty="0" smtClean="0"/>
              <a:t>If </a:t>
            </a:r>
            <a:r>
              <a:rPr lang="en-US" sz="1600" i="1" dirty="0"/>
              <a:t>you are, for example, a counsellor or health professional, and you receive a disclosure from a client that they were abused as a child, you should report this information to </a:t>
            </a:r>
            <a:r>
              <a:rPr lang="en-US" sz="1600" i="1" dirty="0" err="1"/>
              <a:t>Tusla</a:t>
            </a:r>
            <a:r>
              <a:rPr lang="en-US" sz="1600" i="1" dirty="0"/>
              <a:t>, as the alleged abuser may pose a current risk to children. </a:t>
            </a:r>
          </a:p>
        </p:txBody>
      </p:sp>
      <p:sp>
        <p:nvSpPr>
          <p:cNvPr id="6" name="Text Placeholder 5"/>
          <p:cNvSpPr>
            <a:spLocks noGrp="1"/>
          </p:cNvSpPr>
          <p:nvPr>
            <p:ph type="body" sz="quarter" idx="4294967295"/>
          </p:nvPr>
        </p:nvSpPr>
        <p:spPr>
          <a:xfrm>
            <a:off x="4788024" y="1556792"/>
            <a:ext cx="3202686" cy="704087"/>
          </a:xfrm>
          <a:prstGeom prst="rect">
            <a:avLst/>
          </a:prstGeom>
          <a:ln>
            <a:solidFill>
              <a:srgbClr val="002060"/>
            </a:solidFill>
          </a:ln>
        </p:spPr>
        <p:txBody>
          <a:bodyPr>
            <a:normAutofit/>
          </a:bodyPr>
          <a:lstStyle/>
          <a:p>
            <a:r>
              <a:rPr lang="en-US" sz="1600" dirty="0"/>
              <a:t>Dealing with a retrospective allegation </a:t>
            </a:r>
          </a:p>
        </p:txBody>
      </p:sp>
      <p:sp>
        <p:nvSpPr>
          <p:cNvPr id="2" name="Title 1"/>
          <p:cNvSpPr>
            <a:spLocks noGrp="1"/>
          </p:cNvSpPr>
          <p:nvPr>
            <p:ph type="title"/>
          </p:nvPr>
        </p:nvSpPr>
        <p:spPr/>
        <p:txBody>
          <a:bodyPr/>
          <a:lstStyle/>
          <a:p>
            <a:r>
              <a:rPr lang="en-US" dirty="0" smtClean="0"/>
              <a:t>Children First (2017)</a:t>
            </a:r>
            <a:endParaRPr lang="en-US" dirty="0"/>
          </a:p>
        </p:txBody>
      </p:sp>
    </p:spTree>
    <p:extLst>
      <p:ext uri="{BB962C8B-B14F-4D97-AF65-F5344CB8AC3E}">
        <p14:creationId xmlns:p14="http://schemas.microsoft.com/office/powerpoint/2010/main" val="12408826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Impact of ‘Section 3 Policy’</a:t>
            </a:r>
            <a:br>
              <a:rPr lang="en-IE" dirty="0" smtClean="0"/>
            </a:br>
            <a:r>
              <a:rPr lang="en-IE" sz="2700" i="1" dirty="0" smtClean="0">
                <a:solidFill>
                  <a:schemeClr val="tx2">
                    <a:lumMod val="60000"/>
                    <a:lumOff val="40000"/>
                  </a:schemeClr>
                </a:solidFill>
              </a:rPr>
              <a:t>Under Review Currently</a:t>
            </a:r>
            <a:endParaRPr lang="en-IE" sz="2700" dirty="0">
              <a:solidFill>
                <a:schemeClr val="tx2">
                  <a:lumMod val="60000"/>
                  <a:lumOff val="40000"/>
                </a:schemeClr>
              </a:solidFill>
            </a:endParaRPr>
          </a:p>
        </p:txBody>
      </p:sp>
      <p:sp>
        <p:nvSpPr>
          <p:cNvPr id="3" name="Content Placeholder 2"/>
          <p:cNvSpPr>
            <a:spLocks noGrp="1"/>
          </p:cNvSpPr>
          <p:nvPr>
            <p:ph idx="1"/>
          </p:nvPr>
        </p:nvSpPr>
        <p:spPr/>
        <p:txBody>
          <a:bodyPr>
            <a:normAutofit fontScale="70000" lnSpcReduction="20000"/>
          </a:bodyPr>
          <a:lstStyle/>
          <a:p>
            <a:r>
              <a:rPr lang="en-IE" dirty="0" smtClean="0"/>
              <a:t>Focus on Due Process, Natural Justice and Fair Procedures when allegations are made against individuals.</a:t>
            </a:r>
          </a:p>
          <a:p>
            <a:r>
              <a:rPr lang="en-IE" dirty="0" smtClean="0"/>
              <a:t>Emphasis on joint working of cases – need for adequate resources to meet this standard.  Improves accountability and safety for staff carrying out this work.</a:t>
            </a:r>
          </a:p>
          <a:p>
            <a:r>
              <a:rPr lang="en-IE" dirty="0" smtClean="0"/>
              <a:t>Letters to Alleged Perpetrators sent initially advising of concern and offering to provide them with full written information – not sent out ‘cold’ due to concern for welfare of AP and sensitivity of the information.</a:t>
            </a:r>
          </a:p>
          <a:p>
            <a:r>
              <a:rPr lang="en-IE" dirty="0" smtClean="0"/>
              <a:t>Focus on transparent process, correct information sharing, informed by evidence based child protection concerns.</a:t>
            </a:r>
          </a:p>
          <a:p>
            <a:r>
              <a:rPr lang="en-IE" dirty="0" smtClean="0"/>
              <a:t>Difficulty with ‘legacy’ cases which had been un-responded to – delays exist in these cases which cannot be negated by changes to current service and practice.</a:t>
            </a:r>
          </a:p>
        </p:txBody>
      </p:sp>
    </p:spTree>
    <p:extLst>
      <p:ext uri="{BB962C8B-B14F-4D97-AF65-F5344CB8AC3E}">
        <p14:creationId xmlns:p14="http://schemas.microsoft.com/office/powerpoint/2010/main" val="29139595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614295" y="764704"/>
            <a:ext cx="4533769" cy="5544616"/>
          </a:xfrm>
          <a:prstGeom prst="rect">
            <a:avLst/>
          </a:prstGeom>
        </p:spPr>
      </p:pic>
      <p:sp>
        <p:nvSpPr>
          <p:cNvPr id="4" name="5-Point Star 3"/>
          <p:cNvSpPr/>
          <p:nvPr/>
        </p:nvSpPr>
        <p:spPr>
          <a:xfrm>
            <a:off x="2153841" y="5429251"/>
            <a:ext cx="278606" cy="380813"/>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9" name="TextBox 8"/>
          <p:cNvSpPr txBox="1"/>
          <p:nvPr/>
        </p:nvSpPr>
        <p:spPr>
          <a:xfrm>
            <a:off x="5411391" y="2741662"/>
            <a:ext cx="3386138" cy="1938992"/>
          </a:xfrm>
          <a:prstGeom prst="rect">
            <a:avLst/>
          </a:prstGeom>
          <a:solidFill>
            <a:schemeClr val="bg1"/>
          </a:solidFill>
          <a:ln>
            <a:solidFill>
              <a:schemeClr val="bg1"/>
            </a:solidFill>
          </a:ln>
        </p:spPr>
        <p:txBody>
          <a:bodyPr wrap="square" rtlCol="0">
            <a:spAutoFit/>
          </a:bodyPr>
          <a:lstStyle/>
          <a:p>
            <a:pPr algn="ctr" defTabSz="914400"/>
            <a:r>
              <a:rPr lang="en-US" sz="2400" smtClean="0">
                <a:solidFill>
                  <a:prstClr val="black"/>
                </a:solidFill>
              </a:rPr>
              <a:t>Dispersal of small dedicated teams </a:t>
            </a:r>
          </a:p>
          <a:p>
            <a:pPr algn="ctr" defTabSz="914400"/>
            <a:r>
              <a:rPr lang="en-US" sz="2400" smtClean="0">
                <a:solidFill>
                  <a:prstClr val="black"/>
                </a:solidFill>
              </a:rPr>
              <a:t>for assessing historical</a:t>
            </a:r>
          </a:p>
          <a:p>
            <a:pPr algn="ctr" defTabSz="914400"/>
            <a:r>
              <a:rPr lang="en-US" sz="2400" smtClean="0">
                <a:solidFill>
                  <a:prstClr val="black"/>
                </a:solidFill>
              </a:rPr>
              <a:t>allegations of sexual abuse</a:t>
            </a:r>
            <a:endParaRPr lang="en-US" sz="2400">
              <a:solidFill>
                <a:prstClr val="black"/>
              </a:solidFill>
            </a:endParaRPr>
          </a:p>
        </p:txBody>
      </p:sp>
      <p:sp>
        <p:nvSpPr>
          <p:cNvPr id="10" name="5-Point Star 9"/>
          <p:cNvSpPr/>
          <p:nvPr/>
        </p:nvSpPr>
        <p:spPr>
          <a:xfrm>
            <a:off x="3150393" y="5072064"/>
            <a:ext cx="353617" cy="414337"/>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1" name="5-Point Star 10"/>
          <p:cNvSpPr/>
          <p:nvPr/>
        </p:nvSpPr>
        <p:spPr>
          <a:xfrm>
            <a:off x="3725465" y="3039500"/>
            <a:ext cx="367904" cy="5038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2" name="5-Point Star 11"/>
          <p:cNvSpPr/>
          <p:nvPr/>
        </p:nvSpPr>
        <p:spPr>
          <a:xfrm>
            <a:off x="2014537" y="4691251"/>
            <a:ext cx="278606" cy="380813"/>
          </a:xfrm>
          <a:prstGeom prst="star5">
            <a:avLst>
              <a:gd name="adj" fmla="val 15704"/>
              <a:gd name="hf" fmla="val 105146"/>
              <a:gd name="vf" fmla="val 11055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3" name="5-Point Star 12"/>
          <p:cNvSpPr/>
          <p:nvPr/>
        </p:nvSpPr>
        <p:spPr>
          <a:xfrm>
            <a:off x="3698675" y="3941991"/>
            <a:ext cx="353617" cy="414337"/>
          </a:xfrm>
          <a:prstGeom prst="star5">
            <a:avLst>
              <a:gd name="adj" fmla="val 15979"/>
              <a:gd name="hf" fmla="val 105146"/>
              <a:gd name="vf" fmla="val 11055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4" name="5-Point Star 13"/>
          <p:cNvSpPr/>
          <p:nvPr/>
        </p:nvSpPr>
        <p:spPr>
          <a:xfrm>
            <a:off x="1526975" y="3291400"/>
            <a:ext cx="353617" cy="414337"/>
          </a:xfrm>
          <a:prstGeom prst="star5">
            <a:avLst>
              <a:gd name="adj" fmla="val 15979"/>
              <a:gd name="hf" fmla="val 105146"/>
              <a:gd name="vf" fmla="val 11055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5" name="5-Point Star 14"/>
          <p:cNvSpPr/>
          <p:nvPr/>
        </p:nvSpPr>
        <p:spPr>
          <a:xfrm flipH="1">
            <a:off x="2798531" y="4424457"/>
            <a:ext cx="314325" cy="423863"/>
          </a:xfrm>
          <a:prstGeom prst="star5">
            <a:avLst>
              <a:gd name="adj" fmla="val 18414"/>
              <a:gd name="hf" fmla="val 105146"/>
              <a:gd name="vf" fmla="val 11055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Tree>
    <p:extLst>
      <p:ext uri="{BB962C8B-B14F-4D97-AF65-F5344CB8AC3E}">
        <p14:creationId xmlns:p14="http://schemas.microsoft.com/office/powerpoint/2010/main" val="38799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P spid="12" grpId="0" animBg="1"/>
      <p:bldP spid="13" grpId="0" animBg="1"/>
      <p:bldP spid="14" grpId="0" animBg="1"/>
      <p:bldP spid="1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52626" y="152400"/>
            <a:ext cx="5680472" cy="1188368"/>
          </a:xfrm>
        </p:spPr>
        <p:txBody>
          <a:bodyPr>
            <a:normAutofit/>
          </a:bodyPr>
          <a:lstStyle/>
          <a:p>
            <a:r>
              <a:rPr lang="en-US" dirty="0" smtClean="0"/>
              <a:t>Current Process</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90440610"/>
              </p:ext>
            </p:extLst>
          </p:nvPr>
        </p:nvGraphicFramePr>
        <p:xfrm>
          <a:off x="333375" y="1268760"/>
          <a:ext cx="8467725" cy="5195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13579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Our Mission</a:t>
            </a:r>
            <a:r>
              <a:rPr lang="en-IE" dirty="0" smtClean="0"/>
              <a:t/>
            </a:r>
            <a:br>
              <a:rPr lang="en-IE" dirty="0" smtClean="0"/>
            </a:br>
            <a:endParaRPr lang="en-IE" dirty="0"/>
          </a:p>
        </p:txBody>
      </p:sp>
      <p:sp>
        <p:nvSpPr>
          <p:cNvPr id="3" name="Content Placeholder 2"/>
          <p:cNvSpPr>
            <a:spLocks noGrp="1"/>
          </p:cNvSpPr>
          <p:nvPr>
            <p:ph idx="1"/>
          </p:nvPr>
        </p:nvSpPr>
        <p:spPr>
          <a:xfrm>
            <a:off x="457200" y="1196752"/>
            <a:ext cx="8229600" cy="5040560"/>
          </a:xfrm>
        </p:spPr>
        <p:txBody>
          <a:bodyPr>
            <a:normAutofit fontScale="70000" lnSpcReduction="20000"/>
          </a:bodyPr>
          <a:lstStyle/>
          <a:p>
            <a:pPr lvl="0">
              <a:buNone/>
            </a:pPr>
            <a:r>
              <a:rPr lang="en-GB" dirty="0" smtClean="0"/>
              <a:t>Our Mission is to ensure and promote the protection of children from sexual abuse in the Community by responding to reports of historical child sexual abuse. </a:t>
            </a:r>
          </a:p>
          <a:p>
            <a:pPr lvl="0">
              <a:buNone/>
            </a:pPr>
            <a:r>
              <a:rPr lang="en-GB" dirty="0" smtClean="0"/>
              <a:t>The Specialist Inquiry Team will engage with adult complainants of historical child sexual abuse, alleged abusers, families of both parties and relevant professionals and agencies in an inquiry process to establish if there are any current risks to children in relation to sexual abuse. </a:t>
            </a:r>
          </a:p>
          <a:p>
            <a:pPr lvl="0">
              <a:buNone/>
            </a:pPr>
            <a:r>
              <a:rPr lang="en-GB" dirty="0" smtClean="0"/>
              <a:t>In collaboration with other agencies The Specialist Inquiry Team will put in place appropriate safeguarding and protective measures to ensure child protection. </a:t>
            </a:r>
          </a:p>
          <a:p>
            <a:pPr lvl="0">
              <a:buNone/>
            </a:pPr>
            <a:r>
              <a:rPr lang="en-GB" dirty="0" smtClean="0"/>
              <a:t>The Specialist Inquiry Team are committed to developing a greater understanding on the needs of adult survivors of child sexual abuse and abusers to help improve outcomes, effective interventions and children’s protection from sexual abuse.</a:t>
            </a:r>
            <a:endParaRPr lang="en-IE" dirty="0" smtClean="0"/>
          </a:p>
          <a:p>
            <a:endParaRPr lang="en-IE" dirty="0"/>
          </a:p>
        </p:txBody>
      </p:sp>
    </p:spTree>
    <p:extLst>
      <p:ext uri="{BB962C8B-B14F-4D97-AF65-F5344CB8AC3E}">
        <p14:creationId xmlns:p14="http://schemas.microsoft.com/office/powerpoint/2010/main" val="1185603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757544183"/>
              </p:ext>
            </p:extLst>
          </p:nvPr>
        </p:nvGraphicFramePr>
        <p:xfrm>
          <a:off x="971600" y="1566863"/>
          <a:ext cx="7632848" cy="4631963"/>
        </p:xfrm>
        <a:graphic>
          <a:graphicData uri="http://schemas.openxmlformats.org/drawingml/2006/table">
            <a:tbl>
              <a:tblPr firstRow="1" firstCol="1" bandRow="1">
                <a:tableStyleId>{5C22544A-7EE6-4342-B048-85BDC9FD1C3A}</a:tableStyleId>
              </a:tblPr>
              <a:tblGrid>
                <a:gridCol w="1878572"/>
                <a:gridCol w="1878572"/>
                <a:gridCol w="3875704"/>
              </a:tblGrid>
              <a:tr h="202057">
                <a:tc>
                  <a:txBody>
                    <a:bodyPr/>
                    <a:lstStyle/>
                    <a:p>
                      <a:pPr algn="l">
                        <a:spcAft>
                          <a:spcPts val="0"/>
                        </a:spcAft>
                      </a:pPr>
                      <a:r>
                        <a:rPr lang="en-GB" sz="1200" dirty="0">
                          <a:effectLst/>
                        </a:rPr>
                        <a:t>Time</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GB" sz="1200">
                          <a:effectLst/>
                        </a:rPr>
                        <a:t>What</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Who</a:t>
                      </a:r>
                      <a:endParaRPr lang="en-IE" sz="1200">
                        <a:effectLst/>
                        <a:latin typeface="Calibri"/>
                        <a:ea typeface="Calibri"/>
                        <a:cs typeface="Times New Roman"/>
                      </a:endParaRPr>
                    </a:p>
                  </a:txBody>
                  <a:tcPr marL="67561" marR="67561" marT="0" marB="0"/>
                </a:tc>
              </a:tr>
              <a:tr h="540488">
                <a:tc>
                  <a:txBody>
                    <a:bodyPr/>
                    <a:lstStyle/>
                    <a:p>
                      <a:pPr algn="l">
                        <a:spcAft>
                          <a:spcPts val="0"/>
                        </a:spcAft>
                      </a:pPr>
                      <a:r>
                        <a:rPr lang="en-GB" sz="1200">
                          <a:effectLst/>
                        </a:rPr>
                        <a:t>10.00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Welcome and Introductions</a:t>
                      </a:r>
                      <a:endParaRPr lang="en-IE" sz="1200">
                        <a:effectLst/>
                      </a:endParaRPr>
                    </a:p>
                    <a:p>
                      <a:pPr algn="l">
                        <a:spcAft>
                          <a:spcPts val="0"/>
                        </a:spcAft>
                      </a:pPr>
                      <a:r>
                        <a:rPr lang="en-GB" sz="1200">
                          <a:effectLst/>
                        </a:rPr>
                        <a:t> </a:t>
                      </a:r>
                      <a:endParaRPr lang="en-IE" sz="1200">
                        <a:effectLst/>
                      </a:endParaRPr>
                    </a:p>
                    <a:p>
                      <a:pPr algn="l">
                        <a:spcAft>
                          <a:spcPts val="0"/>
                        </a:spcAft>
                      </a:pPr>
                      <a:r>
                        <a:rPr lang="en-GB" sz="1200">
                          <a:effectLst/>
                        </a:rPr>
                        <a:t>Aims of the Day</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Colette Stevenson</a:t>
                      </a:r>
                      <a:endParaRPr lang="en-IE" sz="1200">
                        <a:effectLst/>
                        <a:latin typeface="Calibri"/>
                        <a:ea typeface="Calibri"/>
                        <a:cs typeface="Times New Roman"/>
                      </a:endParaRPr>
                    </a:p>
                  </a:txBody>
                  <a:tcPr marL="67561" marR="67561" marT="0" marB="0"/>
                </a:tc>
              </a:tr>
              <a:tr h="900814">
                <a:tc>
                  <a:txBody>
                    <a:bodyPr/>
                    <a:lstStyle/>
                    <a:p>
                      <a:pPr algn="l">
                        <a:spcAft>
                          <a:spcPts val="0"/>
                        </a:spcAft>
                      </a:pPr>
                      <a:r>
                        <a:rPr lang="en-GB" sz="1200">
                          <a:effectLst/>
                        </a:rPr>
                        <a:t>10.10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smtClean="0">
                          <a:effectLst/>
                        </a:rPr>
                        <a:t>Roles and Responsibilities</a:t>
                      </a:r>
                      <a:endParaRPr lang="en-IE" sz="1200" dirty="0">
                        <a:effectLst/>
                      </a:endParaRPr>
                    </a:p>
                    <a:p>
                      <a:pPr algn="l">
                        <a:spcAft>
                          <a:spcPts val="0"/>
                        </a:spcAft>
                      </a:pPr>
                      <a:r>
                        <a:rPr lang="en-GB" sz="1200" dirty="0">
                          <a:effectLst/>
                        </a:rPr>
                        <a:t> </a:t>
                      </a:r>
                      <a:endParaRPr lang="en-IE" sz="1200" dirty="0">
                        <a:effectLst/>
                      </a:endParaRPr>
                    </a:p>
                    <a:p>
                      <a:pPr algn="l">
                        <a:spcAft>
                          <a:spcPts val="0"/>
                        </a:spcAft>
                      </a:pPr>
                      <a:r>
                        <a:rPr lang="en-GB" sz="1200" dirty="0">
                          <a:effectLst/>
                        </a:rPr>
                        <a:t>Thresholds for Reporting</a:t>
                      </a:r>
                      <a:endParaRPr lang="en-IE" sz="1200" dirty="0">
                        <a:effectLst/>
                      </a:endParaRPr>
                    </a:p>
                    <a:p>
                      <a:pPr algn="l">
                        <a:spcAft>
                          <a:spcPts val="0"/>
                        </a:spcAft>
                      </a:pPr>
                      <a:r>
                        <a:rPr lang="en-GB" sz="1200" dirty="0">
                          <a:effectLst/>
                        </a:rPr>
                        <a:t> </a:t>
                      </a:r>
                      <a:endParaRPr lang="en-IE" sz="1200" dirty="0">
                        <a:effectLst/>
                      </a:endParaRPr>
                    </a:p>
                    <a:p>
                      <a:pPr algn="l">
                        <a:spcAft>
                          <a:spcPts val="0"/>
                        </a:spcAft>
                      </a:pPr>
                      <a:r>
                        <a:rPr lang="en-GB" sz="1200" dirty="0">
                          <a:effectLst/>
                        </a:rPr>
                        <a:t>Mandated Persons</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GB" sz="1200">
                          <a:effectLst/>
                        </a:rPr>
                        <a:t>Teresa Devlin</a:t>
                      </a:r>
                      <a:endParaRPr lang="en-IE" sz="1200">
                        <a:effectLst/>
                        <a:latin typeface="Calibri"/>
                        <a:ea typeface="Calibri"/>
                        <a:cs typeface="Times New Roman"/>
                      </a:endParaRPr>
                    </a:p>
                  </a:txBody>
                  <a:tcPr marL="67561" marR="67561" marT="0" marB="0"/>
                </a:tc>
              </a:tr>
              <a:tr h="783175">
                <a:tc>
                  <a:txBody>
                    <a:bodyPr/>
                    <a:lstStyle/>
                    <a:p>
                      <a:pPr algn="l">
                        <a:spcAft>
                          <a:spcPts val="0"/>
                        </a:spcAft>
                      </a:pPr>
                      <a:r>
                        <a:rPr lang="en-GB" sz="1200">
                          <a:effectLst/>
                        </a:rPr>
                        <a:t>10:30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Initial Screening</a:t>
                      </a:r>
                      <a:endParaRPr lang="en-IE" sz="1200">
                        <a:effectLst/>
                      </a:endParaRPr>
                    </a:p>
                    <a:p>
                      <a:pPr algn="l">
                        <a:spcAft>
                          <a:spcPts val="0"/>
                        </a:spcAft>
                      </a:pPr>
                      <a:r>
                        <a:rPr lang="en-GB" sz="1200">
                          <a:effectLst/>
                        </a:rPr>
                        <a:t> </a:t>
                      </a:r>
                      <a:endParaRPr lang="en-IE" sz="1200">
                        <a:effectLst/>
                      </a:endParaRPr>
                    </a:p>
                    <a:p>
                      <a:pPr algn="l">
                        <a:spcAft>
                          <a:spcPts val="0"/>
                        </a:spcAft>
                      </a:pPr>
                      <a:r>
                        <a:rPr lang="en-GB" sz="1200">
                          <a:effectLst/>
                        </a:rPr>
                        <a:t>Risk Assessment framework and NBSCCCI templates</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Teresa Devlin</a:t>
                      </a:r>
                      <a:endParaRPr lang="en-IE" sz="1200">
                        <a:effectLst/>
                        <a:latin typeface="Calibri"/>
                        <a:ea typeface="Calibri"/>
                        <a:cs typeface="Times New Roman"/>
                      </a:endParaRPr>
                    </a:p>
                  </a:txBody>
                  <a:tcPr marL="67561" marR="67561" marT="0" marB="0"/>
                </a:tc>
              </a:tr>
              <a:tr h="180163">
                <a:tc>
                  <a:txBody>
                    <a:bodyPr/>
                    <a:lstStyle/>
                    <a:p>
                      <a:pPr algn="l">
                        <a:spcAft>
                          <a:spcPts val="0"/>
                        </a:spcAft>
                      </a:pPr>
                      <a:r>
                        <a:rPr lang="en-GB" sz="1200">
                          <a:effectLst/>
                        </a:rPr>
                        <a:t>11:15</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COFFEE BREAK</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 </a:t>
                      </a:r>
                      <a:endParaRPr lang="en-IE" sz="1200">
                        <a:effectLst/>
                        <a:latin typeface="Calibri"/>
                        <a:ea typeface="Calibri"/>
                        <a:cs typeface="Times New Roman"/>
                      </a:endParaRPr>
                    </a:p>
                  </a:txBody>
                  <a:tcPr marL="67561" marR="67561" marT="0" marB="0"/>
                </a:tc>
              </a:tr>
              <a:tr h="720651">
                <a:tc>
                  <a:txBody>
                    <a:bodyPr/>
                    <a:lstStyle/>
                    <a:p>
                      <a:pPr algn="l">
                        <a:spcAft>
                          <a:spcPts val="0"/>
                        </a:spcAft>
                      </a:pPr>
                      <a:r>
                        <a:rPr lang="en-GB" sz="1200">
                          <a:effectLst/>
                        </a:rPr>
                        <a:t>11.30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 Statutory Assessment - TUSLA</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rPr>
                        <a:t>Geraldine O Sullivan, Principal Social Worker</a:t>
                      </a:r>
                      <a:endParaRPr lang="en-IE" sz="1200" dirty="0">
                        <a:effectLst/>
                      </a:endParaRPr>
                    </a:p>
                    <a:p>
                      <a:pPr algn="l">
                        <a:spcAft>
                          <a:spcPts val="0"/>
                        </a:spcAft>
                      </a:pPr>
                      <a:r>
                        <a:rPr lang="en-GB" sz="1200" dirty="0">
                          <a:effectLst/>
                        </a:rPr>
                        <a:t>TUSLA – Specialist Inquiry Team</a:t>
                      </a:r>
                      <a:endParaRPr lang="en-IE" sz="1200" dirty="0">
                        <a:effectLst/>
                        <a:latin typeface="Calibri"/>
                        <a:ea typeface="Calibri"/>
                        <a:cs typeface="Times New Roman"/>
                      </a:endParaRPr>
                    </a:p>
                  </a:txBody>
                  <a:tcPr marL="67561" marR="67561" marT="0" marB="0"/>
                </a:tc>
              </a:tr>
              <a:tr h="540488">
                <a:tc>
                  <a:txBody>
                    <a:bodyPr/>
                    <a:lstStyle/>
                    <a:p>
                      <a:pPr algn="l">
                        <a:spcAft>
                          <a:spcPts val="0"/>
                        </a:spcAft>
                      </a:pPr>
                      <a:r>
                        <a:rPr lang="en-GB" sz="1200">
                          <a:effectLst/>
                        </a:rPr>
                        <a:t>12.15 </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Statutory Assessment</a:t>
                      </a:r>
                      <a:endParaRPr lang="en-IE" sz="1200">
                        <a:effectLst/>
                      </a:endParaRPr>
                    </a:p>
                    <a:p>
                      <a:pPr algn="l">
                        <a:spcAft>
                          <a:spcPts val="0"/>
                        </a:spcAft>
                      </a:pPr>
                      <a:r>
                        <a:rPr lang="en-GB" sz="1200">
                          <a:effectLst/>
                        </a:rPr>
                        <a:t>HSCT</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Derek Ballard</a:t>
                      </a:r>
                      <a:endParaRPr lang="en-IE" sz="1200">
                        <a:effectLst/>
                      </a:endParaRPr>
                    </a:p>
                    <a:p>
                      <a:pPr algn="l">
                        <a:spcAft>
                          <a:spcPts val="0"/>
                        </a:spcAft>
                      </a:pPr>
                      <a:r>
                        <a:rPr lang="en-GB" sz="1200">
                          <a:effectLst/>
                        </a:rPr>
                        <a:t>Principal Social Worker</a:t>
                      </a:r>
                      <a:endParaRPr lang="en-IE" sz="1200">
                        <a:effectLst/>
                      </a:endParaRPr>
                    </a:p>
                    <a:p>
                      <a:pPr algn="l">
                        <a:spcAft>
                          <a:spcPts val="0"/>
                        </a:spcAft>
                      </a:pPr>
                      <a:r>
                        <a:rPr lang="en-GB" sz="1200">
                          <a:effectLst/>
                        </a:rPr>
                        <a:t>HSCT</a:t>
                      </a:r>
                      <a:endParaRPr lang="en-IE" sz="1200">
                        <a:effectLst/>
                        <a:latin typeface="Calibri"/>
                        <a:ea typeface="Calibri"/>
                        <a:cs typeface="Times New Roman"/>
                      </a:endParaRPr>
                    </a:p>
                  </a:txBody>
                  <a:tcPr marL="67561" marR="67561" marT="0" marB="0"/>
                </a:tc>
              </a:tr>
              <a:tr h="180163">
                <a:tc>
                  <a:txBody>
                    <a:bodyPr/>
                    <a:lstStyle/>
                    <a:p>
                      <a:pPr algn="l">
                        <a:spcAft>
                          <a:spcPts val="0"/>
                        </a:spcAft>
                      </a:pPr>
                      <a:r>
                        <a:rPr lang="en-GB" sz="1200">
                          <a:effectLst/>
                        </a:rPr>
                        <a:t>1.00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Lunch</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 </a:t>
                      </a:r>
                      <a:endParaRPr lang="en-IE" sz="1200">
                        <a:effectLst/>
                        <a:latin typeface="Calibri"/>
                        <a:ea typeface="Calibri"/>
                        <a:cs typeface="Times New Roman"/>
                      </a:endParaRPr>
                    </a:p>
                  </a:txBody>
                  <a:tcPr marL="67561" marR="67561" marT="0" marB="0"/>
                </a:tc>
              </a:tr>
              <a:tr h="180163">
                <a:tc>
                  <a:txBody>
                    <a:bodyPr/>
                    <a:lstStyle/>
                    <a:p>
                      <a:pPr algn="l">
                        <a:spcAft>
                          <a:spcPts val="0"/>
                        </a:spcAft>
                      </a:pPr>
                      <a:r>
                        <a:rPr lang="en-GB" sz="1200">
                          <a:effectLst/>
                        </a:rPr>
                        <a:t>14.00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Monitoring </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Teresa</a:t>
                      </a:r>
                      <a:endParaRPr lang="en-IE" sz="1200">
                        <a:effectLst/>
                        <a:latin typeface="Calibri"/>
                        <a:ea typeface="Calibri"/>
                        <a:cs typeface="Times New Roman"/>
                      </a:endParaRPr>
                    </a:p>
                  </a:txBody>
                  <a:tcPr marL="67561" marR="67561" marT="0" marB="0"/>
                </a:tc>
              </a:tr>
              <a:tr h="360325">
                <a:tc>
                  <a:txBody>
                    <a:bodyPr/>
                    <a:lstStyle/>
                    <a:p>
                      <a:pPr algn="l">
                        <a:spcAft>
                          <a:spcPts val="0"/>
                        </a:spcAft>
                      </a:pPr>
                      <a:r>
                        <a:rPr lang="en-GB" sz="1200">
                          <a:effectLst/>
                        </a:rPr>
                        <a:t>15.00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a:effectLst/>
                        </a:rPr>
                        <a:t>Recap on Day – Issues and Questions</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rPr>
                        <a:t>Colette</a:t>
                      </a:r>
                      <a:endParaRPr lang="en-IE" sz="1200" dirty="0">
                        <a:effectLst/>
                        <a:latin typeface="Calibri"/>
                        <a:ea typeface="Calibri"/>
                        <a:cs typeface="Times New Roman"/>
                      </a:endParaRPr>
                    </a:p>
                  </a:txBody>
                  <a:tcPr marL="67561" marR="67561" marT="0" marB="0"/>
                </a:tc>
              </a:tr>
            </a:tbl>
          </a:graphicData>
        </a:graphic>
      </p:graphicFrame>
      <p:sp>
        <p:nvSpPr>
          <p:cNvPr id="3" name="Rectangle 1"/>
          <p:cNvSpPr>
            <a:spLocks noChangeArrowheads="1"/>
          </p:cNvSpPr>
          <p:nvPr/>
        </p:nvSpPr>
        <p:spPr bwMode="auto">
          <a:xfrm>
            <a:off x="2267744" y="500281"/>
            <a:ext cx="482453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Training Day – Risk Assessments and Monitoring – 8</a:t>
            </a:r>
            <a:r>
              <a:rPr kumimoji="0" lang="en-GB" altLang="en-US" sz="1200" b="1"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th</a:t>
            </a:r>
            <a:r>
              <a:rPr kumimoji="0" lang="en-GB" alt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November 2017</a:t>
            </a:r>
            <a:endParaRPr kumimoji="0" lang="en-IE" alt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072757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E" dirty="0" smtClean="0"/>
              <a:t>Principles </a:t>
            </a:r>
            <a:endParaRPr lang="en-IE" dirty="0"/>
          </a:p>
        </p:txBody>
      </p:sp>
      <p:sp>
        <p:nvSpPr>
          <p:cNvPr id="6" name="Content Placeholder 5"/>
          <p:cNvSpPr>
            <a:spLocks noGrp="1"/>
          </p:cNvSpPr>
          <p:nvPr>
            <p:ph idx="1"/>
          </p:nvPr>
        </p:nvSpPr>
        <p:spPr>
          <a:xfrm>
            <a:off x="457200" y="1600200"/>
            <a:ext cx="8579296" cy="4525963"/>
          </a:xfrm>
        </p:spPr>
        <p:txBody>
          <a:bodyPr>
            <a:normAutofit lnSpcReduction="10000"/>
          </a:bodyPr>
          <a:lstStyle/>
          <a:p>
            <a:pPr lvl="0"/>
            <a:r>
              <a:rPr lang="en-GB" sz="2800" dirty="0" smtClean="0"/>
              <a:t>The Rights of the Child is of Paramount Importance.</a:t>
            </a:r>
            <a:endParaRPr lang="en-IE" sz="2800" dirty="0" smtClean="0"/>
          </a:p>
          <a:p>
            <a:pPr lvl="0"/>
            <a:r>
              <a:rPr lang="en-GB" sz="2800" dirty="0" smtClean="0"/>
              <a:t>Child Protection &amp; Safeguarding of Children at risk of sexual abuse.</a:t>
            </a:r>
            <a:endParaRPr lang="en-IE" sz="2800" dirty="0" smtClean="0"/>
          </a:p>
          <a:p>
            <a:pPr lvl="0"/>
            <a:r>
              <a:rPr lang="en-GB" sz="2800" dirty="0" smtClean="0"/>
              <a:t>Equality, Fairness and Justice to both Adult complainants and Alleged Abusers.</a:t>
            </a:r>
            <a:endParaRPr lang="en-IE" sz="2800" dirty="0" smtClean="0"/>
          </a:p>
          <a:p>
            <a:pPr lvl="0"/>
            <a:r>
              <a:rPr lang="en-GB" sz="2800" dirty="0" smtClean="0"/>
              <a:t>Proactive Duty to Protect Children.</a:t>
            </a:r>
            <a:endParaRPr lang="en-IE" sz="2800" dirty="0" smtClean="0"/>
          </a:p>
          <a:p>
            <a:pPr lvl="0"/>
            <a:r>
              <a:rPr lang="en-GB" sz="2800" dirty="0" smtClean="0"/>
              <a:t>Commitment to developing best practice, evidence based and supported by specialist training.</a:t>
            </a:r>
            <a:endParaRPr lang="en-IE" sz="2800" dirty="0" smtClean="0"/>
          </a:p>
          <a:p>
            <a:pPr lvl="0"/>
            <a:r>
              <a:rPr lang="en-GB" sz="2800" dirty="0" smtClean="0"/>
              <a:t>Collaboration with appropriate services and inter agency work with existing Child Protection Services.</a:t>
            </a:r>
            <a:endParaRPr lang="en-IE" sz="2800" dirty="0" smtClean="0"/>
          </a:p>
          <a:p>
            <a:endParaRPr lang="en-IE" sz="2800" dirty="0"/>
          </a:p>
          <a:p>
            <a:endParaRPr lang="en-IE" sz="2800" dirty="0"/>
          </a:p>
        </p:txBody>
      </p:sp>
    </p:spTree>
    <p:extLst>
      <p:ext uri="{BB962C8B-B14F-4D97-AF65-F5344CB8AC3E}">
        <p14:creationId xmlns:p14="http://schemas.microsoft.com/office/powerpoint/2010/main" val="5214670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IE" dirty="0" smtClean="0"/>
              <a:t>Specialist Inquiry Team</a:t>
            </a:r>
            <a:r>
              <a:rPr lang="en-IE" smtClean="0"/>
              <a:t>, Cork</a:t>
            </a:r>
            <a:endParaRPr lang="en-IE" dirty="0"/>
          </a:p>
        </p:txBody>
      </p:sp>
      <p:sp>
        <p:nvSpPr>
          <p:cNvPr id="5" name="Content Placeholder 4"/>
          <p:cNvSpPr>
            <a:spLocks noGrp="1"/>
          </p:cNvSpPr>
          <p:nvPr>
            <p:ph sz="half" idx="1"/>
          </p:nvPr>
        </p:nvSpPr>
        <p:spPr>
          <a:xfrm>
            <a:off x="467544" y="1628800"/>
            <a:ext cx="4038600" cy="4525963"/>
          </a:xfrm>
          <a:solidFill>
            <a:schemeClr val="bg1">
              <a:lumMod val="95000"/>
            </a:schemeClr>
          </a:solidFill>
        </p:spPr>
        <p:txBody>
          <a:bodyPr/>
          <a:lstStyle/>
          <a:p>
            <a:pPr>
              <a:buNone/>
            </a:pPr>
            <a:r>
              <a:rPr lang="en-IE" i="1" dirty="0" smtClean="0"/>
              <a:t>Located:</a:t>
            </a:r>
          </a:p>
          <a:p>
            <a:pPr>
              <a:buNone/>
            </a:pPr>
            <a:r>
              <a:rPr lang="en-IE" i="1" dirty="0" smtClean="0"/>
              <a:t>Ground Floor,</a:t>
            </a:r>
          </a:p>
          <a:p>
            <a:pPr>
              <a:buNone/>
            </a:pPr>
            <a:r>
              <a:rPr lang="en-IE" i="1" dirty="0" smtClean="0"/>
              <a:t>Aras </a:t>
            </a:r>
            <a:r>
              <a:rPr lang="en-IE" i="1" dirty="0" err="1" smtClean="0"/>
              <a:t>Slainte</a:t>
            </a:r>
            <a:r>
              <a:rPr lang="en-IE" i="1" dirty="0" smtClean="0"/>
              <a:t>,</a:t>
            </a:r>
          </a:p>
          <a:p>
            <a:pPr>
              <a:buNone/>
            </a:pPr>
            <a:r>
              <a:rPr lang="en-IE" i="1" dirty="0" smtClean="0"/>
              <a:t>Wilton Road,</a:t>
            </a:r>
          </a:p>
          <a:p>
            <a:pPr>
              <a:buNone/>
            </a:pPr>
            <a:r>
              <a:rPr lang="en-IE" i="1" dirty="0" smtClean="0"/>
              <a:t>Cork</a:t>
            </a:r>
          </a:p>
          <a:p>
            <a:pPr>
              <a:buNone/>
            </a:pPr>
            <a:r>
              <a:rPr lang="en-IE" i="1" dirty="0" smtClean="0"/>
              <a:t>Tel: 021 4923791</a:t>
            </a:r>
          </a:p>
          <a:p>
            <a:pPr>
              <a:buNone/>
            </a:pPr>
            <a:r>
              <a:rPr lang="en-IE" i="1" dirty="0" smtClean="0">
                <a:hlinkClick r:id="rId3"/>
              </a:rPr>
              <a:t>Geraldine.osullivan@tusla.ie</a:t>
            </a:r>
            <a:r>
              <a:rPr lang="en-IE" i="1" dirty="0" smtClean="0"/>
              <a:t>	</a:t>
            </a:r>
          </a:p>
        </p:txBody>
      </p:sp>
      <p:sp>
        <p:nvSpPr>
          <p:cNvPr id="6" name="Content Placeholder 5"/>
          <p:cNvSpPr>
            <a:spLocks noGrp="1"/>
          </p:cNvSpPr>
          <p:nvPr>
            <p:ph sz="half" idx="2"/>
          </p:nvPr>
        </p:nvSpPr>
        <p:spPr>
          <a:solidFill>
            <a:schemeClr val="bg1">
              <a:lumMod val="95000"/>
            </a:schemeClr>
          </a:solidFill>
        </p:spPr>
        <p:txBody>
          <a:bodyPr/>
          <a:lstStyle/>
          <a:p>
            <a:pPr>
              <a:buNone/>
            </a:pPr>
            <a:r>
              <a:rPr lang="en-IE" dirty="0" smtClean="0"/>
              <a:t>Team Members:</a:t>
            </a:r>
          </a:p>
          <a:p>
            <a:pPr>
              <a:buNone/>
            </a:pPr>
            <a:endParaRPr lang="en-IE" dirty="0" smtClean="0"/>
          </a:p>
          <a:p>
            <a:pPr>
              <a:buNone/>
            </a:pPr>
            <a:r>
              <a:rPr lang="en-IE" dirty="0" smtClean="0"/>
              <a:t>Geraldine O’Sullivan, PSW</a:t>
            </a:r>
          </a:p>
          <a:p>
            <a:pPr>
              <a:buNone/>
            </a:pPr>
            <a:r>
              <a:rPr lang="en-IE" dirty="0" smtClean="0"/>
              <a:t>Gretta Hartnett, TL</a:t>
            </a:r>
          </a:p>
          <a:p>
            <a:pPr>
              <a:buNone/>
            </a:pPr>
            <a:r>
              <a:rPr lang="en-IE" dirty="0" smtClean="0"/>
              <a:t>Tim Noonan, SW</a:t>
            </a:r>
          </a:p>
          <a:p>
            <a:pPr>
              <a:buNone/>
            </a:pPr>
            <a:r>
              <a:rPr lang="en-IE" dirty="0" smtClean="0"/>
              <a:t>Aoibhinn Dunne, SW</a:t>
            </a:r>
          </a:p>
          <a:p>
            <a:pPr>
              <a:buNone/>
            </a:pPr>
            <a:r>
              <a:rPr lang="en-IE" dirty="0" smtClean="0"/>
              <a:t>Christina O’Brien, SW</a:t>
            </a:r>
          </a:p>
          <a:p>
            <a:pPr>
              <a:buNone/>
            </a:pPr>
            <a:r>
              <a:rPr lang="en-IE" dirty="0" smtClean="0"/>
              <a:t>Jim O’Leary, SW</a:t>
            </a:r>
          </a:p>
          <a:p>
            <a:pPr>
              <a:buNone/>
            </a:pPr>
            <a:endParaRPr lang="en-IE" dirty="0"/>
          </a:p>
        </p:txBody>
      </p:sp>
    </p:spTree>
    <p:extLst>
      <p:ext uri="{BB962C8B-B14F-4D97-AF65-F5344CB8AC3E}">
        <p14:creationId xmlns:p14="http://schemas.microsoft.com/office/powerpoint/2010/main" val="16605692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1844824"/>
            <a:ext cx="7128792" cy="2308324"/>
          </a:xfrm>
          <a:prstGeom prst="rect">
            <a:avLst/>
          </a:prstGeom>
        </p:spPr>
        <p:txBody>
          <a:bodyPr wrap="square">
            <a:spAutoFit/>
          </a:bodyPr>
          <a:lstStyle/>
          <a:p>
            <a:pPr algn="ctr"/>
            <a:r>
              <a:rPr lang="en-GB" sz="3600" b="1" dirty="0" smtClean="0"/>
              <a:t>Derek Ballard</a:t>
            </a:r>
          </a:p>
          <a:p>
            <a:pPr algn="ctr"/>
            <a:endParaRPr lang="en-GB" sz="3600" b="1" dirty="0"/>
          </a:p>
          <a:p>
            <a:pPr algn="ctr"/>
            <a:r>
              <a:rPr lang="en-GB" sz="3600" b="1" dirty="0" smtClean="0"/>
              <a:t>Principal </a:t>
            </a:r>
            <a:r>
              <a:rPr lang="en-GB" sz="3600" b="1" dirty="0"/>
              <a:t>Social </a:t>
            </a:r>
            <a:r>
              <a:rPr lang="en-GB" sz="3600" b="1" dirty="0" smtClean="0"/>
              <a:t>Worker</a:t>
            </a:r>
            <a:endParaRPr lang="en-IE" sz="3600" b="1" dirty="0"/>
          </a:p>
          <a:p>
            <a:pPr algn="ctr"/>
            <a:r>
              <a:rPr lang="en-GB" sz="3600" b="1" dirty="0" smtClean="0"/>
              <a:t>(Health and Social Care Trust)</a:t>
            </a:r>
            <a:endParaRPr lang="en-IE" sz="3600" b="1" dirty="0">
              <a:ea typeface="Calibri"/>
              <a:cs typeface="Times New Roman"/>
            </a:endParaRPr>
          </a:p>
        </p:txBody>
      </p:sp>
    </p:spTree>
    <p:extLst>
      <p:ext uri="{BB962C8B-B14F-4D97-AF65-F5344CB8AC3E}">
        <p14:creationId xmlns:p14="http://schemas.microsoft.com/office/powerpoint/2010/main" val="31414472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smtClean="0"/>
          </a:p>
          <a:p>
            <a:pPr algn="just"/>
            <a:r>
              <a:rPr lang="en-GB" dirty="0" smtClean="0"/>
              <a:t>Process of Investigation by Social Services on retrospective allegations against people in positions of trust.</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43</a:t>
            </a:fld>
            <a:endParaRPr lang="en-US" altLang="en-US">
              <a:solidFill>
                <a:srgbClr val="000000"/>
              </a:solidFill>
            </a:endParaRPr>
          </a:p>
        </p:txBody>
      </p:sp>
    </p:spTree>
    <p:extLst>
      <p:ext uri="{BB962C8B-B14F-4D97-AF65-F5344CB8AC3E}">
        <p14:creationId xmlns:p14="http://schemas.microsoft.com/office/powerpoint/2010/main" val="20855038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600" dirty="0" smtClean="0"/>
              <a:t>Introduction</a:t>
            </a:r>
          </a:p>
          <a:p>
            <a:pPr algn="just"/>
            <a:r>
              <a:rPr lang="en-GB" sz="2600" dirty="0" smtClean="0"/>
              <a:t>The framework for information sharing and management.</a:t>
            </a:r>
          </a:p>
          <a:p>
            <a:r>
              <a:rPr lang="en-GB" sz="2600" dirty="0" smtClean="0"/>
              <a:t>Positions of Trust.</a:t>
            </a:r>
          </a:p>
          <a:p>
            <a:r>
              <a:rPr lang="en-GB" sz="2600" dirty="0" smtClean="0"/>
              <a:t>Process.</a:t>
            </a:r>
          </a:p>
          <a:p>
            <a:r>
              <a:rPr lang="en-GB" sz="2600" dirty="0" smtClean="0"/>
              <a:t>New Developments.</a:t>
            </a:r>
          </a:p>
          <a:p>
            <a:pPr>
              <a:buFontTx/>
              <a:buChar char="-"/>
            </a:pPr>
            <a:r>
              <a:rPr lang="en-GB" sz="2600" dirty="0" smtClean="0"/>
              <a:t>The Child Protection Disclosure Scheme.</a:t>
            </a:r>
          </a:p>
          <a:p>
            <a:pPr>
              <a:buFontTx/>
              <a:buChar char="-"/>
            </a:pPr>
            <a:r>
              <a:rPr lang="en-GB" sz="2600" dirty="0" smtClean="0"/>
              <a:t>Violent Offences Prevention Orders.</a:t>
            </a:r>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44</a:t>
            </a:fld>
            <a:endParaRPr lang="en-US" altLang="en-US">
              <a:solidFill>
                <a:srgbClr val="000000"/>
              </a:solidFill>
            </a:endParaRPr>
          </a:p>
        </p:txBody>
      </p:sp>
    </p:spTree>
    <p:extLst>
      <p:ext uri="{BB962C8B-B14F-4D97-AF65-F5344CB8AC3E}">
        <p14:creationId xmlns:p14="http://schemas.microsoft.com/office/powerpoint/2010/main" val="16105581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Introduction</a:t>
            </a:r>
            <a:endParaRPr lang="en-GB" u="sng" dirty="0"/>
          </a:p>
        </p:txBody>
      </p:sp>
      <p:sp>
        <p:nvSpPr>
          <p:cNvPr id="3" name="Content Placeholder 2"/>
          <p:cNvSpPr>
            <a:spLocks noGrp="1"/>
          </p:cNvSpPr>
          <p:nvPr>
            <p:ph idx="1"/>
          </p:nvPr>
        </p:nvSpPr>
        <p:spPr/>
        <p:txBody>
          <a:bodyPr/>
          <a:lstStyle/>
          <a:p>
            <a:pPr marL="0" indent="0" algn="ctr">
              <a:buNone/>
            </a:pPr>
            <a:endParaRPr lang="en-GB" u="sng" dirty="0" smtClean="0"/>
          </a:p>
          <a:p>
            <a:pPr algn="just"/>
            <a:r>
              <a:rPr lang="en-GB" dirty="0" smtClean="0"/>
              <a:t>Focus of HSC Trusts and related agencies is primarily on children/young people, and safeguarding children/young people requires attention to be paid to the individuals who may abuse them.</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45</a:t>
            </a:fld>
            <a:endParaRPr lang="en-US" altLang="en-US">
              <a:solidFill>
                <a:srgbClr val="000000"/>
              </a:solidFill>
            </a:endParaRPr>
          </a:p>
        </p:txBody>
      </p:sp>
    </p:spTree>
    <p:extLst>
      <p:ext uri="{BB962C8B-B14F-4D97-AF65-F5344CB8AC3E}">
        <p14:creationId xmlns:p14="http://schemas.microsoft.com/office/powerpoint/2010/main" val="38395100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r>
              <a:rPr lang="en-GB" dirty="0" smtClean="0"/>
              <a:t>Part of protecting children/young people will be the assessment and risk management of adults;</a:t>
            </a:r>
          </a:p>
          <a:p>
            <a:pPr algn="just"/>
            <a:r>
              <a:rPr lang="en-GB" dirty="0" smtClean="0"/>
              <a:t>CONVICTED of specified offence and use and disclosure of information to other agencies and third parties;</a:t>
            </a:r>
          </a:p>
          <a:p>
            <a:pPr algn="just"/>
            <a:r>
              <a:rPr lang="en-GB" dirty="0" smtClean="0"/>
              <a:t>NOT CONVICTED of an offence but who may pose a safeguarding risk generally or specifically to a child/young person.</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46</a:t>
            </a:fld>
            <a:endParaRPr lang="en-US" altLang="en-US">
              <a:solidFill>
                <a:srgbClr val="000000"/>
              </a:solidFill>
            </a:endParaRPr>
          </a:p>
        </p:txBody>
      </p:sp>
    </p:spTree>
    <p:extLst>
      <p:ext uri="{BB962C8B-B14F-4D97-AF65-F5344CB8AC3E}">
        <p14:creationId xmlns:p14="http://schemas.microsoft.com/office/powerpoint/2010/main" val="10564854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r>
              <a:rPr lang="en-GB" dirty="0" smtClean="0"/>
              <a:t>Whether CONVICTED or NOT CONVICTED professionals may have to decide whether it is appropriate to disclose to a third party information held about an individual who may pose a risk to children/young people.</a:t>
            </a:r>
          </a:p>
          <a:p>
            <a:pPr algn="just"/>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47</a:t>
            </a:fld>
            <a:endParaRPr lang="en-US" altLang="en-US">
              <a:solidFill>
                <a:srgbClr val="000000"/>
              </a:solidFill>
            </a:endParaRPr>
          </a:p>
        </p:txBody>
      </p:sp>
    </p:spTree>
    <p:extLst>
      <p:ext uri="{BB962C8B-B14F-4D97-AF65-F5344CB8AC3E}">
        <p14:creationId xmlns:p14="http://schemas.microsoft.com/office/powerpoint/2010/main" val="6333677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6712"/>
            <a:ext cx="7772400" cy="5259288"/>
          </a:xfrm>
        </p:spPr>
        <p:txBody>
          <a:bodyPr/>
          <a:lstStyle/>
          <a:p>
            <a:endParaRPr lang="en-GB" dirty="0" smtClean="0"/>
          </a:p>
          <a:p>
            <a:pPr algn="just"/>
            <a:r>
              <a:rPr lang="en-GB" dirty="0" smtClean="0"/>
              <a:t>It is recognised that there are particular concerns in relation to sharing information about people who are suspected, but not convicted, of serious offences against children/young people.</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48</a:t>
            </a:fld>
            <a:endParaRPr lang="en-US" altLang="en-US">
              <a:solidFill>
                <a:srgbClr val="000000"/>
              </a:solidFill>
            </a:endParaRPr>
          </a:p>
        </p:txBody>
      </p:sp>
    </p:spTree>
    <p:extLst>
      <p:ext uri="{BB962C8B-B14F-4D97-AF65-F5344CB8AC3E}">
        <p14:creationId xmlns:p14="http://schemas.microsoft.com/office/powerpoint/2010/main" val="35899150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4704"/>
            <a:ext cx="7772400" cy="5331296"/>
          </a:xfrm>
        </p:spPr>
        <p:txBody>
          <a:bodyPr/>
          <a:lstStyle/>
          <a:p>
            <a:endParaRPr lang="en-GB" dirty="0" smtClean="0"/>
          </a:p>
          <a:p>
            <a:pPr algn="just"/>
            <a:r>
              <a:rPr lang="en-GB" dirty="0" smtClean="0"/>
              <a:t>Information concerning known or suspected offenders against children/young people will be held by many agencies, e.g. GP’s, Health Visitors, Police, Education Social Services, Church and Faith Groups.</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49</a:t>
            </a:fld>
            <a:endParaRPr lang="en-US" altLang="en-US">
              <a:solidFill>
                <a:srgbClr val="000000"/>
              </a:solidFill>
            </a:endParaRPr>
          </a:p>
        </p:txBody>
      </p:sp>
    </p:spTree>
    <p:extLst>
      <p:ext uri="{BB962C8B-B14F-4D97-AF65-F5344CB8AC3E}">
        <p14:creationId xmlns:p14="http://schemas.microsoft.com/office/powerpoint/2010/main" val="207675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smtClean="0"/>
          </a:p>
        </p:txBody>
      </p:sp>
      <p:sp>
        <p:nvSpPr>
          <p:cNvPr id="3" name="Rectangle 2"/>
          <p:cNvSpPr/>
          <p:nvPr/>
        </p:nvSpPr>
        <p:spPr>
          <a:xfrm>
            <a:off x="998476" y="1844824"/>
            <a:ext cx="7128792" cy="2308324"/>
          </a:xfrm>
          <a:prstGeom prst="rect">
            <a:avLst/>
          </a:prstGeom>
        </p:spPr>
        <p:txBody>
          <a:bodyPr wrap="square">
            <a:spAutoFit/>
          </a:bodyPr>
          <a:lstStyle/>
          <a:p>
            <a:pPr algn="ctr"/>
            <a:r>
              <a:rPr lang="en-GB" sz="3600" b="1" dirty="0" smtClean="0"/>
              <a:t>Teresa Devlin</a:t>
            </a:r>
          </a:p>
          <a:p>
            <a:pPr algn="ctr"/>
            <a:endParaRPr lang="en-GB" sz="3600" b="1" dirty="0" smtClean="0"/>
          </a:p>
          <a:p>
            <a:pPr algn="ctr"/>
            <a:r>
              <a:rPr lang="en-GB" sz="3600" b="1" dirty="0" smtClean="0"/>
              <a:t>Roles, Responsibilities, Thresholds and Mandated Persons </a:t>
            </a:r>
            <a:endParaRPr lang="en-GB" sz="3600" b="1" dirty="0"/>
          </a:p>
        </p:txBody>
      </p:sp>
    </p:spTree>
    <p:extLst>
      <p:ext uri="{BB962C8B-B14F-4D97-AF65-F5344CB8AC3E}">
        <p14:creationId xmlns:p14="http://schemas.microsoft.com/office/powerpoint/2010/main" val="14867649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6712"/>
            <a:ext cx="7772400" cy="5259288"/>
          </a:xfrm>
        </p:spPr>
        <p:txBody>
          <a:bodyPr/>
          <a:lstStyle/>
          <a:p>
            <a:endParaRPr lang="en-GB" dirty="0" smtClean="0"/>
          </a:p>
          <a:p>
            <a:pPr algn="just"/>
            <a:r>
              <a:rPr lang="en-GB" dirty="0" smtClean="0"/>
              <a:t>Disclosure of information can have significant consequences and the decision to disclose needs to be based on a clear assessment of risk – in line with PPANI guidelines, Departmental guidance and case law.</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50</a:t>
            </a:fld>
            <a:endParaRPr lang="en-US" altLang="en-US">
              <a:solidFill>
                <a:srgbClr val="000000"/>
              </a:solidFill>
            </a:endParaRPr>
          </a:p>
        </p:txBody>
      </p:sp>
    </p:spTree>
    <p:extLst>
      <p:ext uri="{BB962C8B-B14F-4D97-AF65-F5344CB8AC3E}">
        <p14:creationId xmlns:p14="http://schemas.microsoft.com/office/powerpoint/2010/main" val="41906674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endParaRPr lang="en-GB" dirty="0" smtClean="0"/>
          </a:p>
          <a:p>
            <a:pPr algn="just"/>
            <a:endParaRPr lang="en-GB" dirty="0" smtClean="0"/>
          </a:p>
          <a:p>
            <a:pPr algn="just"/>
            <a:endParaRPr lang="en-GB" dirty="0"/>
          </a:p>
          <a:p>
            <a:pPr algn="just"/>
            <a:r>
              <a:rPr lang="en-GB" dirty="0" smtClean="0"/>
              <a:t>The protection of the child/young person must be the paramount consideration.</a:t>
            </a:r>
          </a:p>
          <a:p>
            <a:pPr algn="just"/>
            <a:endParaRPr lang="en-GB" dirty="0"/>
          </a:p>
          <a:p>
            <a:pPr algn="just"/>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51</a:t>
            </a:fld>
            <a:endParaRPr lang="en-US" altLang="en-US">
              <a:solidFill>
                <a:srgbClr val="000000"/>
              </a:solidFill>
            </a:endParaRPr>
          </a:p>
        </p:txBody>
      </p:sp>
    </p:spTree>
    <p:extLst>
      <p:ext uri="{BB962C8B-B14F-4D97-AF65-F5344CB8AC3E}">
        <p14:creationId xmlns:p14="http://schemas.microsoft.com/office/powerpoint/2010/main" val="14783889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endParaRPr lang="en-GB" dirty="0" smtClean="0"/>
          </a:p>
          <a:p>
            <a:endParaRPr lang="en-GB" dirty="0"/>
          </a:p>
          <a:p>
            <a:pPr algn="just"/>
            <a:r>
              <a:rPr lang="en-GB" dirty="0"/>
              <a:t>When considering how best to manage and deal with the use of information, it is helpful to divide Persons of Concern into 3 categories:</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52</a:t>
            </a:fld>
            <a:endParaRPr lang="en-US" altLang="en-US">
              <a:solidFill>
                <a:srgbClr val="000000"/>
              </a:solidFill>
            </a:endParaRPr>
          </a:p>
        </p:txBody>
      </p:sp>
    </p:spTree>
    <p:extLst>
      <p:ext uri="{BB962C8B-B14F-4D97-AF65-F5344CB8AC3E}">
        <p14:creationId xmlns:p14="http://schemas.microsoft.com/office/powerpoint/2010/main" val="24926166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616624"/>
          </a:xfrm>
        </p:spPr>
        <p:txBody>
          <a:bodyPr/>
          <a:lstStyle/>
          <a:p>
            <a:pPr algn="just"/>
            <a:r>
              <a:rPr lang="en-GB" b="1" dirty="0" smtClean="0"/>
              <a:t>Category 1 </a:t>
            </a:r>
            <a:r>
              <a:rPr lang="en-GB" dirty="0" smtClean="0"/>
              <a:t>- </a:t>
            </a:r>
            <a:r>
              <a:rPr lang="en-GB" dirty="0"/>
              <a:t>A person of concern who has contact with a  named child, (referral to Gateway</a:t>
            </a:r>
            <a:r>
              <a:rPr lang="en-GB" dirty="0" smtClean="0"/>
              <a:t>);</a:t>
            </a:r>
          </a:p>
          <a:p>
            <a:pPr algn="just"/>
            <a:r>
              <a:rPr lang="en-GB" b="1" dirty="0" smtClean="0"/>
              <a:t>Category 2 </a:t>
            </a:r>
            <a:r>
              <a:rPr lang="en-GB" dirty="0" smtClean="0"/>
              <a:t>- </a:t>
            </a:r>
            <a:r>
              <a:rPr lang="en-GB" dirty="0"/>
              <a:t>A person of concern who may pose a risk to an unidentified child/groups of children – refer to Departmental Guidance </a:t>
            </a:r>
            <a:r>
              <a:rPr lang="en-GB" dirty="0" smtClean="0"/>
              <a:t>3/96 </a:t>
            </a:r>
            <a:r>
              <a:rPr lang="en-GB" dirty="0"/>
              <a:t>Sharing to Safeguard.</a:t>
            </a:r>
          </a:p>
          <a:p>
            <a:pPr algn="just"/>
            <a:r>
              <a:rPr lang="en-GB" b="1" dirty="0" smtClean="0"/>
              <a:t>Category 3 </a:t>
            </a:r>
            <a:r>
              <a:rPr lang="en-GB" dirty="0" smtClean="0"/>
              <a:t>- </a:t>
            </a:r>
            <a:r>
              <a:rPr lang="en-GB" dirty="0"/>
              <a:t>A person of concern who has a relevant conviction and is known to PPANI – Public Protection Arrangements Northern </a:t>
            </a:r>
            <a:r>
              <a:rPr lang="en-GB" dirty="0" smtClean="0"/>
              <a:t>Ireland.</a:t>
            </a:r>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53</a:t>
            </a:fld>
            <a:endParaRPr lang="en-US" altLang="en-US">
              <a:solidFill>
                <a:srgbClr val="000000"/>
              </a:solidFill>
            </a:endParaRPr>
          </a:p>
        </p:txBody>
      </p:sp>
    </p:spTree>
    <p:extLst>
      <p:ext uri="{BB962C8B-B14F-4D97-AF65-F5344CB8AC3E}">
        <p14:creationId xmlns:p14="http://schemas.microsoft.com/office/powerpoint/2010/main" val="37569568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sz="4400" u="sng" dirty="0" smtClean="0"/>
              <a:t>The Framework for </a:t>
            </a:r>
          </a:p>
          <a:p>
            <a:pPr marL="0" indent="0" algn="ctr">
              <a:buNone/>
            </a:pPr>
            <a:r>
              <a:rPr lang="en-GB" sz="4400" u="sng" dirty="0" smtClean="0"/>
              <a:t>information sharing </a:t>
            </a:r>
          </a:p>
          <a:p>
            <a:pPr marL="0" indent="0" algn="ctr">
              <a:buNone/>
            </a:pPr>
            <a:r>
              <a:rPr lang="en-GB" sz="4400" u="sng" dirty="0" smtClean="0"/>
              <a:t>and management </a:t>
            </a:r>
            <a:endParaRPr lang="en-GB" sz="4400" u="sng"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54</a:t>
            </a:fld>
            <a:endParaRPr lang="en-US" altLang="en-US">
              <a:solidFill>
                <a:srgbClr val="000000"/>
              </a:solidFill>
            </a:endParaRPr>
          </a:p>
        </p:txBody>
      </p:sp>
    </p:spTree>
    <p:extLst>
      <p:ext uri="{BB962C8B-B14F-4D97-AF65-F5344CB8AC3E}">
        <p14:creationId xmlns:p14="http://schemas.microsoft.com/office/powerpoint/2010/main" val="36860880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6712"/>
            <a:ext cx="7772400" cy="5259288"/>
          </a:xfrm>
        </p:spPr>
        <p:txBody>
          <a:bodyPr/>
          <a:lstStyle/>
          <a:p>
            <a:endParaRPr lang="en-GB" dirty="0" smtClean="0"/>
          </a:p>
          <a:p>
            <a:pPr algn="just"/>
            <a:r>
              <a:rPr lang="en-GB" dirty="0" smtClean="0"/>
              <a:t>The </a:t>
            </a:r>
            <a:r>
              <a:rPr lang="en-GB" dirty="0"/>
              <a:t>framework for the sharing of information and general management of those individuals who pose a risk to children </a:t>
            </a:r>
            <a:r>
              <a:rPr lang="en-GB" dirty="0" smtClean="0"/>
              <a:t>is found </a:t>
            </a:r>
            <a:r>
              <a:rPr lang="en-GB" dirty="0"/>
              <a:t>in:</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55</a:t>
            </a:fld>
            <a:endParaRPr lang="en-US" altLang="en-US">
              <a:solidFill>
                <a:srgbClr val="000000"/>
              </a:solidFill>
            </a:endParaRPr>
          </a:p>
        </p:txBody>
      </p:sp>
    </p:spTree>
    <p:extLst>
      <p:ext uri="{BB962C8B-B14F-4D97-AF65-F5344CB8AC3E}">
        <p14:creationId xmlns:p14="http://schemas.microsoft.com/office/powerpoint/2010/main" val="38538966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760640"/>
          </a:xfrm>
        </p:spPr>
        <p:txBody>
          <a:bodyPr/>
          <a:lstStyle/>
          <a:p>
            <a:pPr algn="just"/>
            <a:r>
              <a:rPr lang="en-GB" dirty="0"/>
              <a:t>Co-operating to Safeguard Children and Young People</a:t>
            </a:r>
            <a:r>
              <a:rPr lang="en-GB" dirty="0" smtClean="0"/>
              <a:t>;</a:t>
            </a:r>
          </a:p>
          <a:p>
            <a:pPr algn="just"/>
            <a:r>
              <a:rPr lang="en-GB" dirty="0"/>
              <a:t>HPSS circular 3/96 (as amended and developed by case law</a:t>
            </a:r>
            <a:r>
              <a:rPr lang="en-GB" dirty="0" smtClean="0"/>
              <a:t>);</a:t>
            </a:r>
          </a:p>
          <a:p>
            <a:pPr algn="just"/>
            <a:r>
              <a:rPr lang="en-GB" dirty="0"/>
              <a:t>The Public Protection Arrangements </a:t>
            </a:r>
            <a:r>
              <a:rPr lang="en-GB" dirty="0" smtClean="0"/>
              <a:t>NI (PPANI</a:t>
            </a:r>
            <a:r>
              <a:rPr lang="en-GB" dirty="0"/>
              <a:t>) Manual of Practice (revised </a:t>
            </a:r>
            <a:r>
              <a:rPr lang="en-GB" dirty="0" smtClean="0"/>
              <a:t>2016</a:t>
            </a:r>
            <a:r>
              <a:rPr lang="en-GB" dirty="0"/>
              <a:t>) and the Minister of Justice </a:t>
            </a:r>
            <a:r>
              <a:rPr lang="en-GB" dirty="0" smtClean="0"/>
              <a:t>Guidance Agencies </a:t>
            </a:r>
            <a:r>
              <a:rPr lang="en-GB" dirty="0"/>
              <a:t>under Article 50 of </a:t>
            </a:r>
            <a:r>
              <a:rPr lang="en-GB" dirty="0" smtClean="0"/>
              <a:t>the </a:t>
            </a:r>
            <a:r>
              <a:rPr lang="en-GB" dirty="0"/>
              <a:t>Criminal Justice (NI) Order 2008;</a:t>
            </a:r>
          </a:p>
          <a:p>
            <a:pPr algn="just"/>
            <a:r>
              <a:rPr lang="en-GB" dirty="0"/>
              <a:t>Section 48 Justice Act 2015 the Child Protection Disclosure Scheme.</a:t>
            </a:r>
          </a:p>
          <a:p>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56</a:t>
            </a:fld>
            <a:endParaRPr lang="en-US" altLang="en-US">
              <a:solidFill>
                <a:srgbClr val="000000"/>
              </a:solidFill>
            </a:endParaRPr>
          </a:p>
        </p:txBody>
      </p:sp>
    </p:spTree>
    <p:extLst>
      <p:ext uri="{BB962C8B-B14F-4D97-AF65-F5344CB8AC3E}">
        <p14:creationId xmlns:p14="http://schemas.microsoft.com/office/powerpoint/2010/main" val="21929493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marL="0" indent="0" algn="ctr">
              <a:buNone/>
            </a:pPr>
            <a:endParaRPr lang="en-GB" sz="4400" u="sng" dirty="0" smtClean="0"/>
          </a:p>
          <a:p>
            <a:pPr marL="0" indent="0" algn="ctr">
              <a:buNone/>
            </a:pPr>
            <a:r>
              <a:rPr lang="en-GB" sz="4400" u="sng" dirty="0" smtClean="0"/>
              <a:t>Abuse of Position </a:t>
            </a:r>
          </a:p>
          <a:p>
            <a:pPr marL="0" indent="0" algn="ctr">
              <a:buNone/>
            </a:pPr>
            <a:r>
              <a:rPr lang="en-GB" sz="4400" u="sng" dirty="0" smtClean="0"/>
              <a:t>of Trust </a:t>
            </a:r>
          </a:p>
          <a:p>
            <a:pPr marL="0" indent="0" algn="ctr">
              <a:buNone/>
            </a:pPr>
            <a:r>
              <a:rPr lang="en-GB" sz="4400" u="sng" dirty="0" smtClean="0"/>
              <a:t>Offences</a:t>
            </a:r>
          </a:p>
          <a:p>
            <a:pPr marL="0" indent="0" algn="just">
              <a:buNone/>
            </a:pP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57</a:t>
            </a:fld>
            <a:endParaRPr lang="en-US" altLang="en-US">
              <a:solidFill>
                <a:srgbClr val="000000"/>
              </a:solidFill>
            </a:endParaRPr>
          </a:p>
        </p:txBody>
      </p:sp>
    </p:spTree>
    <p:extLst>
      <p:ext uri="{BB962C8B-B14F-4D97-AF65-F5344CB8AC3E}">
        <p14:creationId xmlns:p14="http://schemas.microsoft.com/office/powerpoint/2010/main" val="2679420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04664"/>
            <a:ext cx="7772400" cy="5691336"/>
          </a:xfrm>
        </p:spPr>
        <p:txBody>
          <a:bodyPr/>
          <a:lstStyle/>
          <a:p>
            <a:pPr algn="just"/>
            <a:r>
              <a:rPr lang="en-GB" dirty="0" smtClean="0"/>
              <a:t>The Sexual Offences (NI) Order 2008 came into force on 02.02.09.</a:t>
            </a:r>
          </a:p>
          <a:p>
            <a:pPr algn="just"/>
            <a:r>
              <a:rPr lang="en-GB" dirty="0" smtClean="0"/>
              <a:t>Significant change to the law in relation to Sexual </a:t>
            </a:r>
            <a:r>
              <a:rPr lang="en-GB" dirty="0"/>
              <a:t>O</a:t>
            </a:r>
            <a:r>
              <a:rPr lang="en-GB" dirty="0" smtClean="0"/>
              <a:t>ffences in NI</a:t>
            </a:r>
            <a:r>
              <a:rPr lang="en-GB" dirty="0"/>
              <a:t>.</a:t>
            </a:r>
            <a:endParaRPr lang="en-GB" dirty="0" smtClean="0"/>
          </a:p>
          <a:p>
            <a:pPr algn="just"/>
            <a:r>
              <a:rPr lang="en-GB" dirty="0" smtClean="0"/>
              <a:t>Better Protection for young people from sexual abuse and exploitation.</a:t>
            </a:r>
          </a:p>
          <a:p>
            <a:pPr algn="just"/>
            <a:r>
              <a:rPr lang="en-GB" dirty="0"/>
              <a:t>Clarification re issues re consent in </a:t>
            </a:r>
            <a:r>
              <a:rPr lang="en-GB" dirty="0" smtClean="0"/>
              <a:t>sexual </a:t>
            </a:r>
            <a:r>
              <a:rPr lang="en-GB" dirty="0"/>
              <a:t>assault cases and </a:t>
            </a:r>
            <a:r>
              <a:rPr lang="en-GB" dirty="0" smtClean="0"/>
              <a:t>rape.</a:t>
            </a:r>
            <a:endParaRPr lang="en-GB" dirty="0"/>
          </a:p>
          <a:p>
            <a:pPr algn="just"/>
            <a:r>
              <a:rPr lang="en-GB" dirty="0" smtClean="0"/>
              <a:t>More clarity on the abuse of positions of trust offences.</a:t>
            </a:r>
            <a:endParaRPr lang="en-GB" dirty="0"/>
          </a:p>
          <a:p>
            <a:pPr marL="0" indent="0">
              <a:buNone/>
            </a:pP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58</a:t>
            </a:fld>
            <a:endParaRPr lang="en-US" altLang="en-US">
              <a:solidFill>
                <a:srgbClr val="000000"/>
              </a:solidFill>
            </a:endParaRPr>
          </a:p>
        </p:txBody>
      </p:sp>
    </p:spTree>
    <p:extLst>
      <p:ext uri="{BB962C8B-B14F-4D97-AF65-F5344CB8AC3E}">
        <p14:creationId xmlns:p14="http://schemas.microsoft.com/office/powerpoint/2010/main" val="22093943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32656"/>
            <a:ext cx="7772400" cy="5904656"/>
          </a:xfrm>
        </p:spPr>
        <p:txBody>
          <a:bodyPr/>
          <a:lstStyle/>
          <a:p>
            <a:pPr marL="0" indent="0">
              <a:buNone/>
            </a:pPr>
            <a:r>
              <a:rPr lang="en-GB" dirty="0"/>
              <a:t>	</a:t>
            </a:r>
            <a:r>
              <a:rPr lang="en-GB" b="1" dirty="0" smtClean="0"/>
              <a:t>Abuse of position of trust offences</a:t>
            </a:r>
          </a:p>
          <a:p>
            <a:pPr marL="0" indent="0" algn="just">
              <a:buNone/>
            </a:pPr>
            <a:endParaRPr lang="en-GB" dirty="0" smtClean="0"/>
          </a:p>
          <a:p>
            <a:pPr marL="0" indent="0" algn="just">
              <a:buNone/>
            </a:pPr>
            <a:r>
              <a:rPr lang="en-GB" dirty="0" smtClean="0"/>
              <a:t>The following articles provide that it an offence for a person aged 18 or over in a position of trust to behave in sexual ways in relation to a young person aged under 18:</a:t>
            </a:r>
          </a:p>
          <a:p>
            <a:pPr algn="just"/>
            <a:r>
              <a:rPr lang="en-GB" dirty="0"/>
              <a:t>Article 23:  Abuse of position of trust: sexual activity with a </a:t>
            </a:r>
            <a:r>
              <a:rPr lang="en-GB" dirty="0" smtClean="0"/>
              <a:t>child.</a:t>
            </a:r>
          </a:p>
          <a:p>
            <a:pPr algn="just"/>
            <a:r>
              <a:rPr lang="en-GB" dirty="0"/>
              <a:t>Article 24:  Abuse of position of trust: causing or inciting a child to engage in sexual activity.</a:t>
            </a:r>
          </a:p>
          <a:p>
            <a:pPr algn="just"/>
            <a:endParaRPr lang="en-GB" dirty="0" smtClean="0"/>
          </a:p>
          <a:p>
            <a:pPr algn="just"/>
            <a:endParaRPr lang="en-GB" dirty="0"/>
          </a:p>
          <a:p>
            <a:pPr algn="just"/>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59</a:t>
            </a:fld>
            <a:endParaRPr lang="en-US" altLang="en-US">
              <a:solidFill>
                <a:srgbClr val="000000"/>
              </a:solidFill>
            </a:endParaRPr>
          </a:p>
        </p:txBody>
      </p:sp>
    </p:spTree>
    <p:extLst>
      <p:ext uri="{BB962C8B-B14F-4D97-AF65-F5344CB8AC3E}">
        <p14:creationId xmlns:p14="http://schemas.microsoft.com/office/powerpoint/2010/main" val="1525319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332656"/>
            <a:ext cx="8071048" cy="5016758"/>
          </a:xfrm>
          <a:prstGeom prst="rect">
            <a:avLst/>
          </a:prstGeom>
          <a:noFill/>
        </p:spPr>
        <p:txBody>
          <a:bodyPr wrap="square" rtlCol="0">
            <a:spAutoFit/>
          </a:bodyPr>
          <a:lstStyle/>
          <a:p>
            <a:pPr algn="ctr"/>
            <a:r>
              <a:rPr lang="en-IE" sz="4000" b="1" dirty="0" smtClean="0"/>
              <a:t>Remember:</a:t>
            </a:r>
          </a:p>
          <a:p>
            <a:pPr algn="ctr"/>
            <a:endParaRPr lang="en-IE" sz="4000" dirty="0"/>
          </a:p>
          <a:p>
            <a:pPr algn="ctr"/>
            <a:endParaRPr lang="en-IE" sz="4000" dirty="0"/>
          </a:p>
          <a:p>
            <a:pPr algn="ctr"/>
            <a:r>
              <a:rPr lang="en-IE" sz="4000" dirty="0" smtClean="0"/>
              <a:t>You are not statutory personnel nor skilled in assessments</a:t>
            </a:r>
          </a:p>
          <a:p>
            <a:pPr algn="ctr"/>
            <a:endParaRPr lang="en-IE" sz="4000" dirty="0"/>
          </a:p>
          <a:p>
            <a:pPr algn="ctr"/>
            <a:endParaRPr lang="en-IE" sz="4000" dirty="0" smtClean="0"/>
          </a:p>
          <a:p>
            <a:pPr algn="ctr"/>
            <a:r>
              <a:rPr lang="en-IE" sz="4000" dirty="0" smtClean="0"/>
              <a:t>Seek advice as required</a:t>
            </a:r>
          </a:p>
        </p:txBody>
      </p:sp>
    </p:spTree>
    <p:extLst>
      <p:ext uri="{BB962C8B-B14F-4D97-AF65-F5344CB8AC3E}">
        <p14:creationId xmlns:p14="http://schemas.microsoft.com/office/powerpoint/2010/main" val="7560037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r>
              <a:rPr lang="en-GB" dirty="0" smtClean="0"/>
              <a:t>Article 25:  Abuse of position of trust: sexual activity in the presence of a child.</a:t>
            </a:r>
            <a:endParaRPr lang="en-GB" dirty="0"/>
          </a:p>
          <a:p>
            <a:r>
              <a:rPr lang="en-GB" dirty="0"/>
              <a:t>Article 26:  Abuse of position of trust: causing a child to watch a sexual act</a:t>
            </a:r>
            <a:r>
              <a:rPr lang="en-GB" dirty="0" smtClean="0"/>
              <a:t>.</a:t>
            </a:r>
          </a:p>
          <a:p>
            <a:endParaRPr lang="en-GB" dirty="0"/>
          </a:p>
          <a:p>
            <a:pPr marL="0" indent="0">
              <a:buNone/>
            </a:pPr>
            <a:r>
              <a:rPr lang="en-GB" dirty="0"/>
              <a:t>The behaviour prohibited in each of the above Articles is </a:t>
            </a:r>
            <a:r>
              <a:rPr lang="en-GB" dirty="0" smtClean="0"/>
              <a:t>identical </a:t>
            </a:r>
            <a:r>
              <a:rPr lang="en-GB" dirty="0"/>
              <a:t>to that prohibited by the child sex offences in Articles 16-19.</a:t>
            </a:r>
          </a:p>
          <a:p>
            <a:pPr marL="0" indent="0">
              <a:buNone/>
            </a:pPr>
            <a:endParaRPr lang="en-GB" dirty="0" smtClean="0"/>
          </a:p>
          <a:p>
            <a:endParaRPr lang="en-GB" dirty="0"/>
          </a:p>
          <a:p>
            <a:endParaRPr lang="en-GB" dirty="0" smtClean="0"/>
          </a:p>
          <a:p>
            <a:endParaRPr lang="en-GB" dirty="0"/>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60</a:t>
            </a:fld>
            <a:endParaRPr lang="en-US" altLang="en-US">
              <a:solidFill>
                <a:srgbClr val="000000"/>
              </a:solidFill>
            </a:endParaRPr>
          </a:p>
        </p:txBody>
      </p:sp>
    </p:spTree>
    <p:extLst>
      <p:ext uri="{BB962C8B-B14F-4D97-AF65-F5344CB8AC3E}">
        <p14:creationId xmlns:p14="http://schemas.microsoft.com/office/powerpoint/2010/main" val="25778129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08720"/>
            <a:ext cx="7772400" cy="5187280"/>
          </a:xfrm>
        </p:spPr>
        <p:txBody>
          <a:bodyPr/>
          <a:lstStyle/>
          <a:p>
            <a:pPr marL="0" indent="0" algn="just">
              <a:buNone/>
            </a:pPr>
            <a:r>
              <a:rPr lang="en-GB" dirty="0" smtClean="0"/>
              <a:t>Roles which constitute a position of trust are set out in Art 28.  Positions of trust include:</a:t>
            </a:r>
          </a:p>
          <a:p>
            <a:pPr algn="just"/>
            <a:r>
              <a:rPr lang="en-GB" dirty="0" smtClean="0"/>
              <a:t>Institutions looking after young people who are detained under a court order or enactment (e.g. young offenders institution).</a:t>
            </a:r>
          </a:p>
          <a:p>
            <a:pPr algn="just"/>
            <a:r>
              <a:rPr lang="en-GB" dirty="0" smtClean="0"/>
              <a:t>Accommodation provided by Health and Social Care Trusts (HSC Trust) and voluntary organisations under statutory provision.</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61</a:t>
            </a:fld>
            <a:endParaRPr lang="en-US" altLang="en-US">
              <a:solidFill>
                <a:srgbClr val="000000"/>
              </a:solidFill>
            </a:endParaRPr>
          </a:p>
        </p:txBody>
      </p:sp>
    </p:spTree>
    <p:extLst>
      <p:ext uri="{BB962C8B-B14F-4D97-AF65-F5344CB8AC3E}">
        <p14:creationId xmlns:p14="http://schemas.microsoft.com/office/powerpoint/2010/main" val="37954068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619328"/>
          </a:xfrm>
        </p:spPr>
        <p:txBody>
          <a:bodyPr/>
          <a:lstStyle/>
          <a:p>
            <a:pPr algn="just"/>
            <a:r>
              <a:rPr lang="en-GB" dirty="0" smtClean="0"/>
              <a:t>Hospitals (including private hospitals).</a:t>
            </a:r>
          </a:p>
          <a:p>
            <a:pPr algn="just"/>
            <a:r>
              <a:rPr lang="en-GB" dirty="0" smtClean="0"/>
              <a:t>Independent clinics.</a:t>
            </a:r>
          </a:p>
          <a:p>
            <a:pPr algn="just"/>
            <a:r>
              <a:rPr lang="en-GB" dirty="0" smtClean="0"/>
              <a:t>Residential care homes.</a:t>
            </a:r>
          </a:p>
          <a:p>
            <a:pPr algn="just"/>
            <a:r>
              <a:rPr lang="en-GB" dirty="0" smtClean="0"/>
              <a:t>Community homes.</a:t>
            </a:r>
          </a:p>
          <a:p>
            <a:pPr algn="just"/>
            <a:r>
              <a:rPr lang="en-GB" dirty="0" smtClean="0"/>
              <a:t>Voluntary homes.</a:t>
            </a:r>
          </a:p>
          <a:p>
            <a:pPr algn="just"/>
            <a:r>
              <a:rPr lang="en-GB" dirty="0" smtClean="0"/>
              <a:t>Children’s homes.</a:t>
            </a:r>
          </a:p>
          <a:p>
            <a:pPr algn="just"/>
            <a:r>
              <a:rPr lang="en-GB" dirty="0" smtClean="0"/>
              <a:t>Residential family centres.</a:t>
            </a:r>
          </a:p>
          <a:p>
            <a:pPr algn="just"/>
            <a:r>
              <a:rPr lang="en-GB" dirty="0" smtClean="0"/>
              <a:t>Educational institutions.</a:t>
            </a:r>
          </a:p>
          <a:p>
            <a:pPr algn="just"/>
            <a:r>
              <a:rPr lang="en-GB" dirty="0" smtClean="0"/>
              <a:t>Legal guardian as set out in the Children (Northern Ireland) Order 1995.</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62</a:t>
            </a:fld>
            <a:endParaRPr lang="en-US" altLang="en-US">
              <a:solidFill>
                <a:srgbClr val="000000"/>
              </a:solidFill>
            </a:endParaRPr>
          </a:p>
        </p:txBody>
      </p:sp>
    </p:spTree>
    <p:extLst>
      <p:ext uri="{BB962C8B-B14F-4D97-AF65-F5344CB8AC3E}">
        <p14:creationId xmlns:p14="http://schemas.microsoft.com/office/powerpoint/2010/main" val="6066770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pPr algn="just"/>
            <a:r>
              <a:rPr lang="en-GB" dirty="0" smtClean="0"/>
              <a:t>A person who has regular, unsupervised contact with a young person as part of local authority provision of accommodation to young people who are in need or ‘looked after’, under police protection, or remand or in custody.</a:t>
            </a:r>
          </a:p>
          <a:p>
            <a:pPr algn="just"/>
            <a:r>
              <a:rPr lang="en-GB" dirty="0" smtClean="0"/>
              <a:t>A person who has regular, unsupervised contact with a young person as a person who regularly reports to the court regarding the young person’s welfare.</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63</a:t>
            </a:fld>
            <a:endParaRPr lang="en-US" altLang="en-US">
              <a:solidFill>
                <a:srgbClr val="000000"/>
              </a:solidFill>
            </a:endParaRPr>
          </a:p>
        </p:txBody>
      </p:sp>
    </p:spTree>
    <p:extLst>
      <p:ext uri="{BB962C8B-B14F-4D97-AF65-F5344CB8AC3E}">
        <p14:creationId xmlns:p14="http://schemas.microsoft.com/office/powerpoint/2010/main" val="3056407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04664"/>
            <a:ext cx="7772400" cy="5691336"/>
          </a:xfrm>
        </p:spPr>
        <p:txBody>
          <a:bodyPr/>
          <a:lstStyle/>
          <a:p>
            <a:pPr algn="just"/>
            <a:r>
              <a:rPr lang="en-GB" dirty="0" smtClean="0"/>
              <a:t>A person who looks after the young person on an individual basis as a personal advisor appointed under relevant legislation (e.g. when a young person leaves HSC Trusts’ care).</a:t>
            </a:r>
          </a:p>
          <a:p>
            <a:pPr algn="just"/>
            <a:r>
              <a:rPr lang="en-GB" dirty="0" smtClean="0"/>
              <a:t>A person who looks after a young person in an official capacity when the young person is subject to a care order, supervision order or education supervision order.</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64</a:t>
            </a:fld>
            <a:endParaRPr lang="en-US" altLang="en-US">
              <a:solidFill>
                <a:srgbClr val="000000"/>
              </a:solidFill>
            </a:endParaRPr>
          </a:p>
        </p:txBody>
      </p:sp>
    </p:spTree>
    <p:extLst>
      <p:ext uri="{BB962C8B-B14F-4D97-AF65-F5344CB8AC3E}">
        <p14:creationId xmlns:p14="http://schemas.microsoft.com/office/powerpoint/2010/main" val="404807872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619328"/>
          </a:xfrm>
        </p:spPr>
        <p:txBody>
          <a:bodyPr/>
          <a:lstStyle/>
          <a:p>
            <a:pPr algn="just"/>
            <a:r>
              <a:rPr lang="en-GB" dirty="0" smtClean="0"/>
              <a:t>A person who looks after or supervises a young person on an individual basis after the young person’s release from detention or in pursuance of a youth conference or court order.</a:t>
            </a:r>
          </a:p>
          <a:p>
            <a:pPr marL="0" indent="0" algn="just">
              <a:buNone/>
            </a:pPr>
            <a:r>
              <a:rPr lang="en-GB" dirty="0" smtClean="0"/>
              <a:t>There are exceptions when the positions of trust offences do not apply (Articles 30 and 31).  These exceptions are where:</a:t>
            </a:r>
          </a:p>
          <a:p>
            <a:pPr algn="just"/>
            <a:r>
              <a:rPr lang="en-GB" dirty="0" smtClean="0"/>
              <a:t>The person is legally married to or is a civil partner of the young person.</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65</a:t>
            </a:fld>
            <a:endParaRPr lang="en-US" altLang="en-US">
              <a:solidFill>
                <a:srgbClr val="000000"/>
              </a:solidFill>
            </a:endParaRPr>
          </a:p>
        </p:txBody>
      </p:sp>
    </p:spTree>
    <p:extLst>
      <p:ext uri="{BB962C8B-B14F-4D97-AF65-F5344CB8AC3E}">
        <p14:creationId xmlns:p14="http://schemas.microsoft.com/office/powerpoint/2010/main" val="9740361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pPr algn="just"/>
            <a:r>
              <a:rPr lang="en-GB" dirty="0" smtClean="0"/>
              <a:t>A lawful sexual relationship existed before the position of trust arose.</a:t>
            </a:r>
          </a:p>
          <a:p>
            <a:pPr marL="0" indent="0" algn="just">
              <a:buNone/>
            </a:pPr>
            <a:endParaRPr lang="en-GB" dirty="0"/>
          </a:p>
          <a:p>
            <a:pPr marL="0" indent="0" algn="just">
              <a:buNone/>
            </a:pPr>
            <a:r>
              <a:rPr lang="en-GB" dirty="0" smtClean="0"/>
              <a:t>All offences against young persons under the age of 18 where there is a position of trust carry with them a maximum penalty of 5 years imprisonment.</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66</a:t>
            </a:fld>
            <a:endParaRPr lang="en-US" altLang="en-US">
              <a:solidFill>
                <a:srgbClr val="000000"/>
              </a:solidFill>
            </a:endParaRPr>
          </a:p>
        </p:txBody>
      </p:sp>
    </p:spTree>
    <p:extLst>
      <p:ext uri="{BB962C8B-B14F-4D97-AF65-F5344CB8AC3E}">
        <p14:creationId xmlns:p14="http://schemas.microsoft.com/office/powerpoint/2010/main" val="5660916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marL="0" indent="0" algn="just">
              <a:buNone/>
            </a:pPr>
            <a:r>
              <a:rPr lang="en-GB" dirty="0" smtClean="0"/>
              <a:t>When dealing with retrospective allegations against people in a position of trust, consider:</a:t>
            </a:r>
          </a:p>
          <a:p>
            <a:pPr marL="0" indent="0" algn="just">
              <a:buNone/>
            </a:pPr>
            <a:endParaRPr lang="en-GB" dirty="0" smtClean="0"/>
          </a:p>
          <a:p>
            <a:pPr algn="just"/>
            <a:r>
              <a:rPr lang="en-GB" dirty="0" smtClean="0"/>
              <a:t>Which of the 3 Categories does this </a:t>
            </a:r>
            <a:r>
              <a:rPr lang="en-GB" b="1" dirty="0" smtClean="0"/>
              <a:t>PERSON OF CONCERN </a:t>
            </a:r>
            <a:r>
              <a:rPr lang="en-GB" dirty="0" smtClean="0"/>
              <a:t>fit into:</a:t>
            </a:r>
          </a:p>
          <a:p>
            <a:pPr marL="514350" indent="-514350" algn="just">
              <a:buFont typeface="+mj-lt"/>
              <a:buAutoNum type="arabicPeriod"/>
            </a:pPr>
            <a:r>
              <a:rPr lang="en-GB" dirty="0" smtClean="0"/>
              <a:t>Contact with a named child?</a:t>
            </a:r>
          </a:p>
          <a:p>
            <a:pPr marL="514350" indent="-514350" algn="just">
              <a:buFont typeface="+mj-lt"/>
              <a:buAutoNum type="arabicPeriod"/>
            </a:pPr>
            <a:r>
              <a:rPr lang="en-GB" dirty="0" smtClean="0"/>
              <a:t>Contact with an unidentified child(</a:t>
            </a:r>
            <a:r>
              <a:rPr lang="en-GB" dirty="0" err="1" smtClean="0"/>
              <a:t>ren</a:t>
            </a:r>
            <a:r>
              <a:rPr lang="en-GB" dirty="0" smtClean="0"/>
              <a:t>)?</a:t>
            </a:r>
          </a:p>
          <a:p>
            <a:pPr marL="514350" indent="-514350" algn="just">
              <a:buFont typeface="+mj-lt"/>
              <a:buAutoNum type="arabicPeriod"/>
            </a:pPr>
            <a:r>
              <a:rPr lang="en-GB" dirty="0" smtClean="0"/>
              <a:t>Known to PPANI?</a:t>
            </a:r>
          </a:p>
          <a:p>
            <a:pPr algn="just"/>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67</a:t>
            </a:fld>
            <a:endParaRPr lang="en-US" altLang="en-US">
              <a:solidFill>
                <a:srgbClr val="000000"/>
              </a:solidFill>
            </a:endParaRPr>
          </a:p>
        </p:txBody>
      </p:sp>
    </p:spTree>
    <p:extLst>
      <p:ext uri="{BB962C8B-B14F-4D97-AF65-F5344CB8AC3E}">
        <p14:creationId xmlns:p14="http://schemas.microsoft.com/office/powerpoint/2010/main" val="38849188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772400" cy="1080120"/>
          </a:xfrm>
        </p:spPr>
        <p:txBody>
          <a:bodyPr/>
          <a:lstStyle/>
          <a:p>
            <a:r>
              <a:rPr lang="en-GB" u="sng" dirty="0" smtClean="0"/>
              <a:t>Process</a:t>
            </a:r>
            <a:endParaRPr lang="en-GB" u="sng" dirty="0"/>
          </a:p>
        </p:txBody>
      </p:sp>
      <p:sp>
        <p:nvSpPr>
          <p:cNvPr id="3" name="Content Placeholder 2"/>
          <p:cNvSpPr>
            <a:spLocks noGrp="1"/>
          </p:cNvSpPr>
          <p:nvPr>
            <p:ph idx="1"/>
          </p:nvPr>
        </p:nvSpPr>
        <p:spPr>
          <a:xfrm>
            <a:off x="685800" y="1628800"/>
            <a:ext cx="7772400" cy="4467200"/>
          </a:xfrm>
        </p:spPr>
        <p:txBody>
          <a:bodyPr/>
          <a:lstStyle/>
          <a:p>
            <a:pPr marL="514350" indent="-514350" algn="just">
              <a:buFont typeface="+mj-lt"/>
              <a:buAutoNum type="arabicPeriod"/>
            </a:pPr>
            <a:r>
              <a:rPr lang="en-GB" u="sng" dirty="0" smtClean="0"/>
              <a:t>Named Child </a:t>
            </a:r>
            <a:r>
              <a:rPr lang="en-GB" dirty="0" smtClean="0"/>
              <a:t> </a:t>
            </a:r>
          </a:p>
          <a:p>
            <a:pPr algn="just">
              <a:buFont typeface="Arial" panose="020B0604020202020204" pitchFamily="34" charset="0"/>
              <a:buChar char="•"/>
            </a:pPr>
            <a:r>
              <a:rPr lang="en-GB" dirty="0" smtClean="0"/>
              <a:t>Use of SBNI Policy &amp; Procedure.</a:t>
            </a:r>
          </a:p>
          <a:p>
            <a:pPr algn="just">
              <a:buFont typeface="Arial" panose="020B0604020202020204" pitchFamily="34" charset="0"/>
              <a:buChar char="•"/>
            </a:pPr>
            <a:r>
              <a:rPr lang="en-GB" dirty="0" smtClean="0"/>
              <a:t>Referral to Gateway.</a:t>
            </a:r>
          </a:p>
          <a:p>
            <a:pPr marL="0" indent="0" algn="just">
              <a:buNone/>
            </a:pPr>
            <a:endParaRPr lang="en-GB" dirty="0" smtClean="0"/>
          </a:p>
          <a:p>
            <a:pPr marL="0" indent="0" algn="just">
              <a:buNone/>
            </a:pPr>
            <a:r>
              <a:rPr lang="en-GB" dirty="0" smtClean="0"/>
              <a:t>2.  </a:t>
            </a:r>
            <a:r>
              <a:rPr lang="en-GB" u="sng" dirty="0" smtClean="0"/>
              <a:t>Unidentified Child (groups)</a:t>
            </a:r>
          </a:p>
          <a:p>
            <a:pPr algn="just"/>
            <a:r>
              <a:rPr lang="en-GB" dirty="0" smtClean="0"/>
              <a:t>Use of 3/96 Sharing to Safeguard.</a:t>
            </a:r>
          </a:p>
          <a:p>
            <a:pPr algn="just"/>
            <a:r>
              <a:rPr lang="en-GB" dirty="0" smtClean="0"/>
              <a:t>Referral to Gateway.</a:t>
            </a:r>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68</a:t>
            </a:fld>
            <a:endParaRPr lang="en-US" altLang="en-US">
              <a:solidFill>
                <a:srgbClr val="000000"/>
              </a:solidFill>
            </a:endParaRPr>
          </a:p>
        </p:txBody>
      </p:sp>
    </p:spTree>
    <p:extLst>
      <p:ext uri="{BB962C8B-B14F-4D97-AF65-F5344CB8AC3E}">
        <p14:creationId xmlns:p14="http://schemas.microsoft.com/office/powerpoint/2010/main" val="38980281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r>
              <a:rPr lang="en-GB" dirty="0" smtClean="0"/>
              <a:t>Judicial Review JR57 with specific reference to:</a:t>
            </a:r>
          </a:p>
          <a:p>
            <a:pPr marL="0" indent="0" algn="just">
              <a:buNone/>
            </a:pPr>
            <a:r>
              <a:rPr lang="en-GB" u="sng" dirty="0" smtClean="0"/>
              <a:t>Paragraph 43: Fair Adjudication Process</a:t>
            </a:r>
            <a:r>
              <a:rPr lang="en-GB" dirty="0" smtClean="0"/>
              <a:t>:-</a:t>
            </a:r>
            <a:endParaRPr lang="en-GB" u="sng" dirty="0" smtClean="0"/>
          </a:p>
          <a:p>
            <a:pPr marL="0" indent="0" algn="just">
              <a:buNone/>
            </a:pPr>
            <a:endParaRPr lang="en-GB" dirty="0" smtClean="0"/>
          </a:p>
          <a:p>
            <a:pPr algn="just"/>
            <a:r>
              <a:rPr lang="en-GB" dirty="0" smtClean="0"/>
              <a:t>It </a:t>
            </a:r>
            <a:r>
              <a:rPr lang="en-GB" dirty="0"/>
              <a:t>is suggested that for someone faced with the prospect of disclosure of information about him to third parties alleging he was guilty of sexual abuse then a fair process requires a minimum the following protections:</a:t>
            </a:r>
          </a:p>
          <a:p>
            <a:pPr marL="0" indent="0" algn="just">
              <a:buNone/>
            </a:pPr>
            <a:endParaRPr lang="en-GB" dirty="0" smtClean="0"/>
          </a:p>
          <a:p>
            <a:pPr algn="just"/>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69</a:t>
            </a:fld>
            <a:endParaRPr lang="en-US" altLang="en-US">
              <a:solidFill>
                <a:srgbClr val="000000"/>
              </a:solidFill>
            </a:endParaRPr>
          </a:p>
        </p:txBody>
      </p:sp>
    </p:spTree>
    <p:extLst>
      <p:ext uri="{BB962C8B-B14F-4D97-AF65-F5344CB8AC3E}">
        <p14:creationId xmlns:p14="http://schemas.microsoft.com/office/powerpoint/2010/main" val="2677843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5576" y="-171400"/>
            <a:ext cx="8071048" cy="10556736"/>
          </a:xfrm>
          <a:prstGeom prst="rect">
            <a:avLst/>
          </a:prstGeom>
          <a:noFill/>
        </p:spPr>
        <p:txBody>
          <a:bodyPr wrap="square" rtlCol="0">
            <a:spAutoFit/>
          </a:bodyPr>
          <a:lstStyle/>
          <a:p>
            <a:pPr algn="ctr"/>
            <a:endParaRPr lang="en-IE" sz="4000" b="1" dirty="0" smtClean="0"/>
          </a:p>
          <a:p>
            <a:pPr algn="ctr"/>
            <a:r>
              <a:rPr lang="en-IE" sz="4000" b="1" dirty="0" err="1" smtClean="0"/>
              <a:t>Tusla</a:t>
            </a:r>
            <a:r>
              <a:rPr lang="en-IE" sz="4000" b="1" dirty="0" smtClean="0"/>
              <a:t> Responsibility</a:t>
            </a:r>
          </a:p>
          <a:p>
            <a:pPr algn="ctr"/>
            <a:endParaRPr lang="en-IE" sz="4000" dirty="0"/>
          </a:p>
          <a:p>
            <a:pPr algn="ctr"/>
            <a:endParaRPr lang="en-IE" sz="4000" dirty="0" smtClean="0"/>
          </a:p>
          <a:p>
            <a:pPr algn="ctr"/>
            <a:endParaRPr lang="en-IE" sz="4000" dirty="0"/>
          </a:p>
          <a:p>
            <a:pPr algn="ctr"/>
            <a:r>
              <a:rPr lang="en-IE" sz="4000" dirty="0" smtClean="0"/>
              <a:t>Section 3 of Part 11 of Child Care Act</a:t>
            </a:r>
          </a:p>
          <a:p>
            <a:pPr algn="ctr"/>
            <a:r>
              <a:rPr lang="en-IE" sz="4000" dirty="0" smtClean="0"/>
              <a:t>1991</a:t>
            </a:r>
          </a:p>
          <a:p>
            <a:pPr marL="571500" indent="-571500">
              <a:buFont typeface="Arial" panose="020B0604020202020204" pitchFamily="34" charset="0"/>
              <a:buChar char="•"/>
            </a:pPr>
            <a:r>
              <a:rPr lang="en-IE" sz="4000" dirty="0" smtClean="0"/>
              <a:t>Assess welfare needs of a child</a:t>
            </a:r>
          </a:p>
          <a:p>
            <a:pPr marL="571500" indent="-571500">
              <a:buFont typeface="Arial" panose="020B0604020202020204" pitchFamily="34" charset="0"/>
              <a:buChar char="•"/>
            </a:pPr>
            <a:r>
              <a:rPr lang="en-IE" sz="4000" dirty="0" smtClean="0"/>
              <a:t>Assessment of risk</a:t>
            </a:r>
          </a:p>
          <a:p>
            <a:pPr algn="ctr"/>
            <a:endParaRPr lang="en-IE" sz="4000" b="1" dirty="0"/>
          </a:p>
          <a:p>
            <a:pPr algn="ctr"/>
            <a:endParaRPr lang="en-IE" sz="4000" b="1" dirty="0" smtClean="0"/>
          </a:p>
          <a:p>
            <a:pPr algn="ctr"/>
            <a:endParaRPr lang="en-IE" sz="4000" b="1" dirty="0" smtClean="0"/>
          </a:p>
          <a:p>
            <a:pPr algn="ctr"/>
            <a:endParaRPr lang="en-IE" sz="4000" b="1" dirty="0"/>
          </a:p>
          <a:p>
            <a:pPr algn="r"/>
            <a:endParaRPr lang="en-IE" sz="4000" b="1" dirty="0" smtClean="0"/>
          </a:p>
          <a:p>
            <a:pPr algn="ctr"/>
            <a:endParaRPr lang="en-IE" sz="4000" b="1" dirty="0" smtClean="0"/>
          </a:p>
          <a:p>
            <a:pPr algn="ctr"/>
            <a:endParaRPr lang="en-IE" sz="4000" b="1" dirty="0"/>
          </a:p>
          <a:p>
            <a:pPr algn="ctr"/>
            <a:endParaRPr lang="en-IE" sz="4000" b="1" dirty="0" smtClean="0"/>
          </a:p>
        </p:txBody>
      </p:sp>
    </p:spTree>
    <p:extLst>
      <p:ext uri="{BB962C8B-B14F-4D97-AF65-F5344CB8AC3E}">
        <p14:creationId xmlns:p14="http://schemas.microsoft.com/office/powerpoint/2010/main" val="37568366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04664"/>
            <a:ext cx="7772400" cy="5691336"/>
          </a:xfrm>
        </p:spPr>
        <p:txBody>
          <a:bodyPr/>
          <a:lstStyle/>
          <a:p>
            <a:pPr algn="just"/>
            <a:r>
              <a:rPr lang="en-GB" dirty="0" smtClean="0"/>
              <a:t>Details </a:t>
            </a:r>
            <a:r>
              <a:rPr lang="en-GB" dirty="0"/>
              <a:t>of the allegations of sexual abuse </a:t>
            </a:r>
            <a:r>
              <a:rPr lang="en-GB" dirty="0" smtClean="0"/>
              <a:t> which </a:t>
            </a:r>
            <a:r>
              <a:rPr lang="en-GB" dirty="0"/>
              <a:t>is complained of so that the </a:t>
            </a:r>
            <a:r>
              <a:rPr lang="en-GB" dirty="0" smtClean="0"/>
              <a:t>accused </a:t>
            </a:r>
            <a:r>
              <a:rPr lang="en-GB" dirty="0"/>
              <a:t>can understand the allegations </a:t>
            </a:r>
            <a:r>
              <a:rPr lang="en-GB" dirty="0" smtClean="0"/>
              <a:t>that </a:t>
            </a:r>
            <a:r>
              <a:rPr lang="en-GB" dirty="0"/>
              <a:t>are being made against him </a:t>
            </a:r>
            <a:r>
              <a:rPr lang="en-GB" dirty="0" smtClean="0"/>
              <a:t>including</a:t>
            </a:r>
            <a:r>
              <a:rPr lang="en-GB" dirty="0"/>
              <a:t>, the nature of the abuse, where it is alleged to have taken place and the appropriate dates when in occurred</a:t>
            </a:r>
            <a:r>
              <a:rPr lang="en-GB" dirty="0" smtClean="0"/>
              <a:t>;</a:t>
            </a:r>
          </a:p>
          <a:p>
            <a:pPr lvl="0" algn="just"/>
            <a:r>
              <a:rPr lang="en-GB" dirty="0"/>
              <a:t>Those detailed allegations being fairly put to the person accused </a:t>
            </a:r>
            <a:r>
              <a:rPr lang="en-GB" dirty="0" smtClean="0"/>
              <a:t>so </a:t>
            </a:r>
            <a:r>
              <a:rPr lang="en-GB" dirty="0"/>
              <a:t>that he can understand what is being alleged against him;</a:t>
            </a:r>
          </a:p>
          <a:p>
            <a:pPr marL="0" indent="0" algn="just">
              <a:buNone/>
            </a:pPr>
            <a:endParaRPr lang="en-GB" dirty="0"/>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70</a:t>
            </a:fld>
            <a:endParaRPr lang="en-US" altLang="en-US">
              <a:solidFill>
                <a:srgbClr val="000000"/>
              </a:solidFill>
            </a:endParaRPr>
          </a:p>
        </p:txBody>
      </p:sp>
    </p:spTree>
    <p:extLst>
      <p:ext uri="{BB962C8B-B14F-4D97-AF65-F5344CB8AC3E}">
        <p14:creationId xmlns:p14="http://schemas.microsoft.com/office/powerpoint/2010/main" val="2826137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r>
              <a:rPr lang="en-GB" dirty="0" smtClean="0"/>
              <a:t>A reasonable  opportunity for the accused      to respond to those allegations preferable orally, but at a minimum,  in writing;</a:t>
            </a:r>
          </a:p>
          <a:p>
            <a:pPr algn="just"/>
            <a:r>
              <a:rPr lang="en-GB" dirty="0" smtClean="0"/>
              <a:t>An </a:t>
            </a:r>
            <a:r>
              <a:rPr lang="en-GB" dirty="0"/>
              <a:t>independent, open-minded decision </a:t>
            </a:r>
            <a:r>
              <a:rPr lang="en-GB" dirty="0" smtClean="0"/>
              <a:t>making body.</a:t>
            </a:r>
          </a:p>
          <a:p>
            <a:pPr marL="0" indent="0" algn="just">
              <a:buNone/>
            </a:pPr>
            <a:endParaRPr lang="en-GB" dirty="0" smtClean="0"/>
          </a:p>
          <a:p>
            <a:pPr marL="0" indent="0" algn="just">
              <a:buNone/>
            </a:pPr>
            <a:r>
              <a:rPr lang="en-GB" u="sng" dirty="0"/>
              <a:t>Paragraph 67: Sharing of Information with third </a:t>
            </a:r>
            <a:r>
              <a:rPr lang="en-GB" u="sng" dirty="0" smtClean="0"/>
              <a:t>parties</a:t>
            </a:r>
            <a:r>
              <a:rPr lang="en-GB" dirty="0" smtClean="0"/>
              <a:t>:-</a:t>
            </a:r>
            <a:endParaRPr lang="en-GB" dirty="0"/>
          </a:p>
          <a:p>
            <a:pPr marL="0" indent="0" algn="just">
              <a:buNone/>
            </a:pPr>
            <a:endParaRPr lang="en-GB" dirty="0" smtClean="0"/>
          </a:p>
          <a:p>
            <a:pPr marL="0" indent="0" algn="just">
              <a:buNone/>
            </a:pPr>
            <a:endParaRPr lang="en-GB" dirty="0"/>
          </a:p>
          <a:p>
            <a:pPr marL="0" lvl="0" indent="0" algn="just">
              <a:buNone/>
            </a:pPr>
            <a:endParaRPr lang="en-GB" dirty="0"/>
          </a:p>
          <a:p>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71</a:t>
            </a:fld>
            <a:endParaRPr lang="en-US" altLang="en-US">
              <a:solidFill>
                <a:srgbClr val="000000"/>
              </a:solidFill>
            </a:endParaRPr>
          </a:p>
        </p:txBody>
      </p:sp>
    </p:spTree>
    <p:extLst>
      <p:ext uri="{BB962C8B-B14F-4D97-AF65-F5344CB8AC3E}">
        <p14:creationId xmlns:p14="http://schemas.microsoft.com/office/powerpoint/2010/main" val="36252957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04664"/>
            <a:ext cx="7772400" cy="5691336"/>
          </a:xfrm>
        </p:spPr>
        <p:txBody>
          <a:bodyPr/>
          <a:lstStyle/>
          <a:p>
            <a:pPr algn="just"/>
            <a:r>
              <a:rPr lang="en-GB" dirty="0" smtClean="0"/>
              <a:t>At </a:t>
            </a:r>
            <a:r>
              <a:rPr lang="en-GB" dirty="0"/>
              <a:t>paragraph 67 of the judgement the judge describes his interpretation of the curricular in terms of the process that should be followed, prior to the sharing of information with a third </a:t>
            </a:r>
            <a:r>
              <a:rPr lang="en-GB" dirty="0" smtClean="0"/>
              <a:t>party.</a:t>
            </a:r>
          </a:p>
          <a:p>
            <a:pPr algn="just"/>
            <a:r>
              <a:rPr lang="en-GB" dirty="0" smtClean="0"/>
              <a:t>“This </a:t>
            </a:r>
            <a:r>
              <a:rPr lang="en-GB" dirty="0"/>
              <a:t>balancing exercise between the respect for family life and private life and the State’s duty to safeguard its </a:t>
            </a:r>
            <a:r>
              <a:rPr lang="en-GB" dirty="0" smtClean="0"/>
              <a:t>children </a:t>
            </a:r>
            <a:r>
              <a:rPr lang="en-GB" dirty="0"/>
              <a:t>from neglect and ill-treatment is a troubling one and is likely to remain so for the foreseeable future. </a:t>
            </a:r>
            <a:endParaRPr lang="en-GB" dirty="0" smtClean="0"/>
          </a:p>
          <a:p>
            <a:pPr algn="just"/>
            <a:endParaRPr lang="en-GB" dirty="0"/>
          </a:p>
          <a:p>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72</a:t>
            </a:fld>
            <a:endParaRPr lang="en-US" altLang="en-US">
              <a:solidFill>
                <a:srgbClr val="000000"/>
              </a:solidFill>
            </a:endParaRPr>
          </a:p>
        </p:txBody>
      </p:sp>
    </p:spTree>
    <p:extLst>
      <p:ext uri="{BB962C8B-B14F-4D97-AF65-F5344CB8AC3E}">
        <p14:creationId xmlns:p14="http://schemas.microsoft.com/office/powerpoint/2010/main" val="3655909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772400" cy="5547320"/>
          </a:xfrm>
        </p:spPr>
        <p:txBody>
          <a:bodyPr/>
          <a:lstStyle/>
          <a:p>
            <a:pPr marL="0" indent="0" algn="just">
              <a:buNone/>
            </a:pPr>
            <a:r>
              <a:rPr lang="en-GB" dirty="0" smtClean="0"/>
              <a:t>For </a:t>
            </a:r>
            <a:r>
              <a:rPr lang="en-GB" dirty="0"/>
              <a:t>the avoidance of doubt, my interpretation of the curricular is that before any information is shared with thirds parties the </a:t>
            </a:r>
            <a:r>
              <a:rPr lang="en-GB" dirty="0" smtClean="0"/>
              <a:t>Trust </a:t>
            </a:r>
            <a:r>
              <a:rPr lang="en-GB" dirty="0"/>
              <a:t>must first consider the evidence and making findings of fact on the balance of probabilities. On the basis of these findings, the Trust must then advise whether there is a “real” or “serious” risk of significant harm being caused by the adjudicated individual to child/children. </a:t>
            </a:r>
          </a:p>
          <a:p>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73</a:t>
            </a:fld>
            <a:endParaRPr lang="en-US" altLang="en-US">
              <a:solidFill>
                <a:srgbClr val="000000"/>
              </a:solidFill>
            </a:endParaRPr>
          </a:p>
        </p:txBody>
      </p:sp>
    </p:spTree>
    <p:extLst>
      <p:ext uri="{BB962C8B-B14F-4D97-AF65-F5344CB8AC3E}">
        <p14:creationId xmlns:p14="http://schemas.microsoft.com/office/powerpoint/2010/main" val="2701750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marL="0" indent="0">
              <a:buNone/>
            </a:pPr>
            <a:endParaRPr lang="en-GB" dirty="0" smtClean="0"/>
          </a:p>
          <a:p>
            <a:pPr marL="0" indent="0" algn="just">
              <a:buNone/>
            </a:pPr>
            <a:r>
              <a:rPr lang="en-GB" dirty="0" smtClean="0"/>
              <a:t>If </a:t>
            </a:r>
            <a:r>
              <a:rPr lang="en-GB" dirty="0"/>
              <a:t>the answer is that such a “real” or “serious” risk exists, then it is entitled, inter alia to share information with the appropriate third parties.”</a:t>
            </a:r>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74</a:t>
            </a:fld>
            <a:endParaRPr lang="en-US" altLang="en-US">
              <a:solidFill>
                <a:srgbClr val="000000"/>
              </a:solidFill>
            </a:endParaRPr>
          </a:p>
        </p:txBody>
      </p:sp>
    </p:spTree>
    <p:extLst>
      <p:ext uri="{BB962C8B-B14F-4D97-AF65-F5344CB8AC3E}">
        <p14:creationId xmlns:p14="http://schemas.microsoft.com/office/powerpoint/2010/main" val="15600422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68760"/>
            <a:ext cx="7772400" cy="3600400"/>
          </a:xfrm>
        </p:spPr>
        <p:txBody>
          <a:bodyPr/>
          <a:lstStyle/>
          <a:p>
            <a:endParaRPr lang="en-GB" dirty="0" smtClean="0"/>
          </a:p>
          <a:p>
            <a:endParaRPr lang="en-GB" dirty="0" smtClean="0"/>
          </a:p>
          <a:p>
            <a:pPr marL="0" indent="0">
              <a:buNone/>
            </a:pPr>
            <a:r>
              <a:rPr lang="en-GB" dirty="0"/>
              <a:t>3</a:t>
            </a:r>
            <a:r>
              <a:rPr lang="en-GB" dirty="0" smtClean="0"/>
              <a:t>.	</a:t>
            </a:r>
            <a:r>
              <a:rPr lang="en-GB" u="sng" dirty="0" smtClean="0"/>
              <a:t>Persons known to PPANI</a:t>
            </a:r>
            <a:endParaRPr lang="en-GB" u="sng"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75</a:t>
            </a:fld>
            <a:endParaRPr lang="en-US" altLang="en-US">
              <a:solidFill>
                <a:srgbClr val="000000"/>
              </a:solidFill>
            </a:endParaRPr>
          </a:p>
        </p:txBody>
      </p:sp>
    </p:spTree>
    <p:extLst>
      <p:ext uri="{BB962C8B-B14F-4D97-AF65-F5344CB8AC3E}">
        <p14:creationId xmlns:p14="http://schemas.microsoft.com/office/powerpoint/2010/main" val="34043008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ahoma" pitchFamily="34" charset="0"/>
              </a:rPr>
              <a:t>Persons Subject to PPANI</a:t>
            </a:r>
            <a:r>
              <a:rPr lang="en-GB" b="1" dirty="0">
                <a:solidFill>
                  <a:srgbClr val="003366"/>
                </a:solidFill>
                <a:latin typeface="Tahoma" pitchFamily="34" charset="0"/>
              </a:rPr>
              <a:t/>
            </a:r>
            <a:br>
              <a:rPr lang="en-GB" b="1" dirty="0">
                <a:solidFill>
                  <a:srgbClr val="003366"/>
                </a:solidFill>
                <a:latin typeface="Tahoma" pitchFamily="34" charset="0"/>
              </a:rPr>
            </a:br>
            <a:endParaRPr lang="en-GB" dirty="0"/>
          </a:p>
        </p:txBody>
      </p:sp>
      <p:sp>
        <p:nvSpPr>
          <p:cNvPr id="3" name="Content Placeholder 2"/>
          <p:cNvSpPr>
            <a:spLocks noGrp="1"/>
          </p:cNvSpPr>
          <p:nvPr>
            <p:ph idx="1"/>
          </p:nvPr>
        </p:nvSpPr>
        <p:spPr>
          <a:xfrm>
            <a:off x="755576" y="1988840"/>
            <a:ext cx="7772400" cy="4114800"/>
          </a:xfrm>
        </p:spPr>
        <p:txBody>
          <a:bodyPr/>
          <a:lstStyle/>
          <a:p>
            <a:pPr marL="914400" lvl="2" indent="0" algn="ctr">
              <a:buNone/>
            </a:pPr>
            <a:r>
              <a:rPr lang="en-GB" sz="4600" dirty="0" smtClean="0">
                <a:solidFill>
                  <a:schemeClr val="tx2"/>
                </a:solidFill>
                <a:latin typeface="+mj-lt"/>
              </a:rPr>
              <a:t>A</a:t>
            </a:r>
            <a:endParaRPr lang="en-GB" dirty="0">
              <a:solidFill>
                <a:schemeClr val="tx2"/>
              </a:solidFill>
              <a:latin typeface="+mj-lt"/>
            </a:endParaRPr>
          </a:p>
          <a:p>
            <a:pPr marL="0" indent="0" algn="just">
              <a:buNone/>
            </a:pPr>
            <a:r>
              <a:rPr lang="en-GB" dirty="0">
                <a:solidFill>
                  <a:schemeClr val="tx2"/>
                </a:solidFill>
                <a:latin typeface="+mj-lt"/>
              </a:rPr>
              <a:t>Persons who are subject to the </a:t>
            </a:r>
            <a:r>
              <a:rPr lang="en-GB" dirty="0" smtClean="0">
                <a:solidFill>
                  <a:schemeClr val="tx2"/>
                </a:solidFill>
                <a:latin typeface="+mj-lt"/>
              </a:rPr>
              <a:t>notification requirements of </a:t>
            </a:r>
            <a:r>
              <a:rPr lang="en-GB" dirty="0">
                <a:solidFill>
                  <a:schemeClr val="tx2"/>
                </a:solidFill>
                <a:latin typeface="+mj-lt"/>
              </a:rPr>
              <a:t>Part 2 of the Sexual Offences Act 2003</a:t>
            </a:r>
          </a:p>
          <a:p>
            <a:pPr marL="0" indent="0" algn="just">
              <a:buNone/>
            </a:pPr>
            <a:r>
              <a:rPr lang="en-GB" dirty="0" smtClean="0">
                <a:solidFill>
                  <a:schemeClr val="tx2"/>
                </a:solidFill>
                <a:latin typeface="+mj-lt"/>
              </a:rPr>
              <a:t>			or</a:t>
            </a:r>
            <a:endParaRPr lang="en-GB" dirty="0">
              <a:solidFill>
                <a:schemeClr val="tx2"/>
              </a:solidFill>
              <a:latin typeface="+mj-lt"/>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76</a:t>
            </a:fld>
            <a:endParaRPr lang="en-US" altLang="en-US">
              <a:solidFill>
                <a:srgbClr val="000000"/>
              </a:solidFill>
            </a:endParaRPr>
          </a:p>
        </p:txBody>
      </p:sp>
    </p:spTree>
    <p:extLst>
      <p:ext uri="{BB962C8B-B14F-4D97-AF65-F5344CB8AC3E}">
        <p14:creationId xmlns:p14="http://schemas.microsoft.com/office/powerpoint/2010/main" val="2336448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algn="just"/>
            <a:endParaRPr lang="en-GB" dirty="0" smtClean="0">
              <a:solidFill>
                <a:srgbClr val="003366"/>
              </a:solidFill>
              <a:latin typeface="+mj-lt"/>
            </a:endParaRPr>
          </a:p>
          <a:p>
            <a:pPr marL="0" indent="0" algn="just">
              <a:buNone/>
            </a:pPr>
            <a:r>
              <a:rPr lang="en-GB" dirty="0" smtClean="0">
                <a:solidFill>
                  <a:schemeClr val="tx2"/>
                </a:solidFill>
                <a:latin typeface="+mj-lt"/>
              </a:rPr>
              <a:t>who </a:t>
            </a:r>
            <a:r>
              <a:rPr lang="en-GB" dirty="0">
                <a:solidFill>
                  <a:schemeClr val="tx2"/>
                </a:solidFill>
                <a:latin typeface="+mj-lt"/>
              </a:rPr>
              <a:t>have been convicted of a sexual </a:t>
            </a:r>
            <a:r>
              <a:rPr lang="en-GB" dirty="0" smtClean="0">
                <a:solidFill>
                  <a:schemeClr val="tx2"/>
                </a:solidFill>
                <a:latin typeface="+mj-lt"/>
              </a:rPr>
              <a:t>offence or </a:t>
            </a:r>
            <a:r>
              <a:rPr lang="en-GB" dirty="0">
                <a:solidFill>
                  <a:schemeClr val="tx2"/>
                </a:solidFill>
                <a:latin typeface="+mj-lt"/>
              </a:rPr>
              <a:t>sexually motivated offence and are not </a:t>
            </a:r>
            <a:r>
              <a:rPr lang="en-GB" dirty="0" smtClean="0">
                <a:solidFill>
                  <a:schemeClr val="tx2"/>
                </a:solidFill>
                <a:latin typeface="+mj-lt"/>
              </a:rPr>
              <a:t>subject to </a:t>
            </a:r>
            <a:r>
              <a:rPr lang="en-GB" dirty="0">
                <a:solidFill>
                  <a:schemeClr val="tx2"/>
                </a:solidFill>
                <a:latin typeface="+mj-lt"/>
              </a:rPr>
              <a:t>the notification requirements of </a:t>
            </a:r>
            <a:r>
              <a:rPr lang="en-GB" dirty="0" smtClean="0">
                <a:solidFill>
                  <a:schemeClr val="tx2"/>
                </a:solidFill>
                <a:latin typeface="+mj-lt"/>
              </a:rPr>
              <a:t>Part </a:t>
            </a:r>
            <a:r>
              <a:rPr lang="en-GB" dirty="0">
                <a:solidFill>
                  <a:schemeClr val="tx2"/>
                </a:solidFill>
                <a:latin typeface="+mj-lt"/>
              </a:rPr>
              <a:t>2 of the Sexual Offences Act </a:t>
            </a:r>
            <a:r>
              <a:rPr lang="en-GB" dirty="0" smtClean="0">
                <a:solidFill>
                  <a:schemeClr val="tx2"/>
                </a:solidFill>
                <a:latin typeface="+mj-lt"/>
              </a:rPr>
              <a:t>2003, but about </a:t>
            </a:r>
            <a:r>
              <a:rPr lang="en-GB" dirty="0">
                <a:solidFill>
                  <a:schemeClr val="tx2"/>
                </a:solidFill>
                <a:latin typeface="+mj-lt"/>
              </a:rPr>
              <a:t>whom there are current significant concerns</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77</a:t>
            </a:fld>
            <a:endParaRPr lang="en-US" altLang="en-US">
              <a:solidFill>
                <a:srgbClr val="000000"/>
              </a:solidFill>
            </a:endParaRPr>
          </a:p>
        </p:txBody>
      </p:sp>
    </p:spTree>
    <p:extLst>
      <p:ext uri="{BB962C8B-B14F-4D97-AF65-F5344CB8AC3E}">
        <p14:creationId xmlns:p14="http://schemas.microsoft.com/office/powerpoint/2010/main" val="20181890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pPr marL="0" indent="0" algn="ctr">
              <a:buNone/>
            </a:pPr>
            <a:r>
              <a:rPr lang="en-GB" sz="5400" dirty="0">
                <a:solidFill>
                  <a:schemeClr val="tx2"/>
                </a:solidFill>
                <a:latin typeface="+mj-lt"/>
              </a:rPr>
              <a:t>B</a:t>
            </a:r>
            <a:endParaRPr lang="en-GB" dirty="0">
              <a:solidFill>
                <a:schemeClr val="tx2"/>
              </a:solidFill>
              <a:latin typeface="+mj-lt"/>
            </a:endParaRPr>
          </a:p>
          <a:p>
            <a:pPr marL="0" indent="0" algn="just">
              <a:buNone/>
            </a:pPr>
            <a:r>
              <a:rPr lang="en-GB" dirty="0">
                <a:solidFill>
                  <a:schemeClr val="tx2"/>
                </a:solidFill>
                <a:latin typeface="+mj-lt"/>
              </a:rPr>
              <a:t>Persons who have from 6.10.2008 been </a:t>
            </a:r>
            <a:r>
              <a:rPr lang="en-GB" dirty="0" smtClean="0">
                <a:solidFill>
                  <a:schemeClr val="tx2"/>
                </a:solidFill>
                <a:latin typeface="+mj-lt"/>
              </a:rPr>
              <a:t>convicted of </a:t>
            </a:r>
            <a:r>
              <a:rPr lang="en-GB" dirty="0">
                <a:solidFill>
                  <a:schemeClr val="tx2"/>
                </a:solidFill>
                <a:latin typeface="+mj-lt"/>
              </a:rPr>
              <a:t>a violent offence (including homicide) against a </a:t>
            </a:r>
            <a:r>
              <a:rPr lang="en-GB" dirty="0" smtClean="0">
                <a:solidFill>
                  <a:schemeClr val="tx2"/>
                </a:solidFill>
                <a:latin typeface="+mj-lt"/>
              </a:rPr>
              <a:t>child or </a:t>
            </a:r>
            <a:r>
              <a:rPr lang="en-GB" dirty="0">
                <a:solidFill>
                  <a:schemeClr val="tx2"/>
                </a:solidFill>
                <a:latin typeface="+mj-lt"/>
              </a:rPr>
              <a:t>vulnerable adult; or who </a:t>
            </a:r>
            <a:r>
              <a:rPr lang="en-GB" dirty="0" smtClean="0">
                <a:solidFill>
                  <a:schemeClr val="tx2"/>
                </a:solidFill>
                <a:latin typeface="+mj-lt"/>
              </a:rPr>
              <a:t>have a </a:t>
            </a:r>
            <a:r>
              <a:rPr lang="en-GB" dirty="0">
                <a:solidFill>
                  <a:schemeClr val="tx2"/>
                </a:solidFill>
                <a:latin typeface="+mj-lt"/>
              </a:rPr>
              <a:t>previous conviction for a violent offence against </a:t>
            </a:r>
            <a:r>
              <a:rPr lang="en-GB" dirty="0" smtClean="0">
                <a:solidFill>
                  <a:schemeClr val="tx2"/>
                </a:solidFill>
                <a:latin typeface="+mj-lt"/>
              </a:rPr>
              <a:t>a child </a:t>
            </a:r>
            <a:r>
              <a:rPr lang="en-GB" dirty="0">
                <a:solidFill>
                  <a:schemeClr val="tx2"/>
                </a:solidFill>
                <a:latin typeface="+mj-lt"/>
              </a:rPr>
              <a:t>or vulnerable adult and about whom </a:t>
            </a:r>
            <a:r>
              <a:rPr lang="en-GB" dirty="0" smtClean="0">
                <a:solidFill>
                  <a:schemeClr val="tx2"/>
                </a:solidFill>
                <a:latin typeface="+mj-lt"/>
              </a:rPr>
              <a:t>there are </a:t>
            </a:r>
            <a:r>
              <a:rPr lang="en-GB" dirty="0">
                <a:solidFill>
                  <a:schemeClr val="tx2"/>
                </a:solidFill>
                <a:latin typeface="+mj-lt"/>
              </a:rPr>
              <a:t>current significant concerns.</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78</a:t>
            </a:fld>
            <a:endParaRPr lang="en-US" altLang="en-US">
              <a:solidFill>
                <a:srgbClr val="000000"/>
              </a:solidFill>
            </a:endParaRPr>
          </a:p>
        </p:txBody>
      </p:sp>
    </p:spTree>
    <p:extLst>
      <p:ext uri="{BB962C8B-B14F-4D97-AF65-F5344CB8AC3E}">
        <p14:creationId xmlns:p14="http://schemas.microsoft.com/office/powerpoint/2010/main" val="338682083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619328"/>
          </a:xfrm>
        </p:spPr>
        <p:txBody>
          <a:bodyPr/>
          <a:lstStyle/>
          <a:p>
            <a:pPr marL="0" indent="0" algn="ctr">
              <a:buNone/>
            </a:pPr>
            <a:r>
              <a:rPr lang="en-GB" sz="5400" dirty="0" smtClean="0">
                <a:solidFill>
                  <a:schemeClr val="tx2"/>
                </a:solidFill>
                <a:latin typeface="+mj-lt"/>
              </a:rPr>
              <a:t>C</a:t>
            </a:r>
            <a:endParaRPr lang="en-GB" dirty="0">
              <a:solidFill>
                <a:schemeClr val="tx2"/>
              </a:solidFill>
              <a:latin typeface="+mj-lt"/>
            </a:endParaRPr>
          </a:p>
          <a:p>
            <a:pPr marL="0" indent="0" algn="just">
              <a:buNone/>
            </a:pPr>
            <a:r>
              <a:rPr lang="en-GB" dirty="0">
                <a:solidFill>
                  <a:schemeClr val="tx2"/>
                </a:solidFill>
                <a:latin typeface="+mj-lt"/>
              </a:rPr>
              <a:t>Persons who from </a:t>
            </a:r>
            <a:r>
              <a:rPr lang="en-GB" dirty="0" smtClean="0">
                <a:solidFill>
                  <a:schemeClr val="tx2"/>
                </a:solidFill>
                <a:latin typeface="+mj-lt"/>
              </a:rPr>
              <a:t>02.09.13 </a:t>
            </a:r>
            <a:r>
              <a:rPr lang="en-GB" dirty="0">
                <a:solidFill>
                  <a:schemeClr val="tx2"/>
                </a:solidFill>
                <a:latin typeface="+mj-lt"/>
              </a:rPr>
              <a:t>have been </a:t>
            </a:r>
            <a:r>
              <a:rPr lang="en-GB" dirty="0" smtClean="0">
                <a:solidFill>
                  <a:schemeClr val="tx2"/>
                </a:solidFill>
                <a:latin typeface="+mj-lt"/>
              </a:rPr>
              <a:t>convicted of </a:t>
            </a:r>
            <a:r>
              <a:rPr lang="en-GB" dirty="0">
                <a:solidFill>
                  <a:schemeClr val="tx2"/>
                </a:solidFill>
                <a:latin typeface="+mj-lt"/>
              </a:rPr>
              <a:t>a violent offence (including homicide) in domestic or family circumstances; or who </a:t>
            </a:r>
            <a:r>
              <a:rPr lang="en-GB" dirty="0" smtClean="0">
                <a:solidFill>
                  <a:schemeClr val="tx2"/>
                </a:solidFill>
                <a:latin typeface="+mj-lt"/>
              </a:rPr>
              <a:t>have a </a:t>
            </a:r>
            <a:r>
              <a:rPr lang="en-GB" dirty="0">
                <a:solidFill>
                  <a:schemeClr val="tx2"/>
                </a:solidFill>
                <a:latin typeface="+mj-lt"/>
              </a:rPr>
              <a:t>previous conviction for a violent offence in domestic or family circumstances and about whom </a:t>
            </a:r>
            <a:r>
              <a:rPr lang="en-GB" dirty="0" smtClean="0">
                <a:solidFill>
                  <a:schemeClr val="tx2"/>
                </a:solidFill>
                <a:latin typeface="+mj-lt"/>
              </a:rPr>
              <a:t>there are </a:t>
            </a:r>
            <a:r>
              <a:rPr lang="en-GB" dirty="0">
                <a:solidFill>
                  <a:schemeClr val="tx2"/>
                </a:solidFill>
                <a:latin typeface="+mj-lt"/>
              </a:rPr>
              <a:t>current significant concerns.</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79</a:t>
            </a:fld>
            <a:endParaRPr lang="en-US" altLang="en-US">
              <a:solidFill>
                <a:srgbClr val="000000"/>
              </a:solidFill>
            </a:endParaRPr>
          </a:p>
        </p:txBody>
      </p:sp>
    </p:spTree>
    <p:extLst>
      <p:ext uri="{BB962C8B-B14F-4D97-AF65-F5344CB8AC3E}">
        <p14:creationId xmlns:p14="http://schemas.microsoft.com/office/powerpoint/2010/main" val="1769758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92829" cy="5262979"/>
          </a:xfrm>
          <a:prstGeom prst="rect">
            <a:avLst/>
          </a:prstGeom>
        </p:spPr>
        <p:txBody>
          <a:bodyPr wrap="square">
            <a:spAutoFit/>
          </a:bodyPr>
          <a:lstStyle/>
          <a:p>
            <a:pPr algn="ctr"/>
            <a:r>
              <a:rPr lang="en-IE" sz="4000" b="1" dirty="0" smtClean="0"/>
              <a:t>HSCT Responsibility</a:t>
            </a:r>
          </a:p>
          <a:p>
            <a:pPr algn="ctr"/>
            <a:endParaRPr lang="en-IE" sz="4000" b="1" dirty="0" smtClean="0"/>
          </a:p>
          <a:p>
            <a:endParaRPr lang="en-IE" sz="3200" dirty="0" smtClean="0"/>
          </a:p>
          <a:p>
            <a:endParaRPr lang="en-IE" sz="3200" dirty="0"/>
          </a:p>
          <a:p>
            <a:r>
              <a:rPr lang="en-IE" sz="3200" dirty="0" smtClean="0"/>
              <a:t>Children </a:t>
            </a:r>
            <a:r>
              <a:rPr lang="en-IE" sz="3200" dirty="0"/>
              <a:t>(NI) Order 1995 Article 66 (1) (b</a:t>
            </a:r>
            <a:r>
              <a:rPr lang="en-IE" sz="3200" dirty="0" smtClean="0"/>
              <a:t>). </a:t>
            </a:r>
          </a:p>
          <a:p>
            <a:endParaRPr lang="en-IE" sz="3200" dirty="0"/>
          </a:p>
          <a:p>
            <a:r>
              <a:rPr lang="en-IE" sz="3200" dirty="0" smtClean="0"/>
              <a:t>Investigation </a:t>
            </a:r>
            <a:r>
              <a:rPr lang="en-IE" sz="3200" dirty="0"/>
              <a:t>will include conducting an initial assessment, liaising with the family and other key professionals, to assess the child’s needs for support and protection </a:t>
            </a:r>
          </a:p>
        </p:txBody>
      </p:sp>
    </p:spTree>
    <p:extLst>
      <p:ext uri="{BB962C8B-B14F-4D97-AF65-F5344CB8AC3E}">
        <p14:creationId xmlns:p14="http://schemas.microsoft.com/office/powerpoint/2010/main" val="369169098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619328"/>
          </a:xfrm>
        </p:spPr>
        <p:txBody>
          <a:bodyPr/>
          <a:lstStyle/>
          <a:p>
            <a:pPr marL="0" indent="0" algn="ctr">
              <a:buNone/>
            </a:pPr>
            <a:endParaRPr lang="en-GB" sz="5400" dirty="0" smtClean="0">
              <a:solidFill>
                <a:schemeClr val="tx2"/>
              </a:solidFill>
              <a:latin typeface="+mj-lt"/>
            </a:endParaRPr>
          </a:p>
          <a:p>
            <a:pPr marL="0" indent="0" algn="ctr">
              <a:buNone/>
            </a:pPr>
            <a:r>
              <a:rPr lang="en-GB" sz="5400" dirty="0" smtClean="0">
                <a:solidFill>
                  <a:schemeClr val="tx2"/>
                </a:solidFill>
                <a:latin typeface="+mj-lt"/>
              </a:rPr>
              <a:t>D</a:t>
            </a:r>
            <a:endParaRPr lang="en-GB" dirty="0">
              <a:solidFill>
                <a:schemeClr val="tx2"/>
              </a:solidFill>
              <a:latin typeface="+mj-lt"/>
            </a:endParaRPr>
          </a:p>
          <a:p>
            <a:pPr marL="0" indent="0" algn="just">
              <a:buNone/>
            </a:pPr>
            <a:r>
              <a:rPr lang="en-GB" dirty="0">
                <a:solidFill>
                  <a:schemeClr val="tx2"/>
                </a:solidFill>
                <a:latin typeface="+mj-lt"/>
              </a:rPr>
              <a:t>Persons who from 1.9.2011 have been </a:t>
            </a:r>
            <a:r>
              <a:rPr lang="en-GB" dirty="0" smtClean="0">
                <a:solidFill>
                  <a:schemeClr val="tx2"/>
                </a:solidFill>
                <a:latin typeface="+mj-lt"/>
              </a:rPr>
              <a:t>convicted of </a:t>
            </a:r>
            <a:r>
              <a:rPr lang="en-GB" dirty="0">
                <a:solidFill>
                  <a:schemeClr val="tx2"/>
                </a:solidFill>
                <a:latin typeface="+mj-lt"/>
              </a:rPr>
              <a:t>a violent offence (including homicide) where </a:t>
            </a:r>
            <a:r>
              <a:rPr lang="en-GB" dirty="0" smtClean="0">
                <a:solidFill>
                  <a:schemeClr val="tx2"/>
                </a:solidFill>
                <a:latin typeface="+mj-lt"/>
              </a:rPr>
              <a:t>the offence </a:t>
            </a:r>
            <a:r>
              <a:rPr lang="en-GB" dirty="0">
                <a:solidFill>
                  <a:schemeClr val="tx2"/>
                </a:solidFill>
                <a:latin typeface="+mj-lt"/>
              </a:rPr>
              <a:t>has been aggravated by hostility and for which the person received </a:t>
            </a:r>
            <a:r>
              <a:rPr lang="en-GB" b="1" dirty="0">
                <a:solidFill>
                  <a:schemeClr val="tx2"/>
                </a:solidFill>
                <a:latin typeface="+mj-lt"/>
              </a:rPr>
              <a:t>an enhanced sentence</a:t>
            </a:r>
            <a:r>
              <a:rPr lang="en-GB" dirty="0">
                <a:solidFill>
                  <a:schemeClr val="tx2"/>
                </a:solidFill>
                <a:latin typeface="+mj-lt"/>
              </a:rPr>
              <a:t>.</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80</a:t>
            </a:fld>
            <a:endParaRPr lang="en-US" altLang="en-US">
              <a:solidFill>
                <a:srgbClr val="000000"/>
              </a:solidFill>
            </a:endParaRPr>
          </a:p>
        </p:txBody>
      </p:sp>
    </p:spTree>
    <p:extLst>
      <p:ext uri="{BB962C8B-B14F-4D97-AF65-F5344CB8AC3E}">
        <p14:creationId xmlns:p14="http://schemas.microsoft.com/office/powerpoint/2010/main" val="334816500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124744"/>
            <a:ext cx="7772400" cy="4971256"/>
          </a:xfrm>
        </p:spPr>
        <p:txBody>
          <a:bodyPr/>
          <a:lstStyle/>
          <a:p>
            <a:endParaRPr lang="en-GB" dirty="0" smtClean="0"/>
          </a:p>
          <a:p>
            <a:pPr marL="0" indent="0" algn="ctr">
              <a:buNone/>
            </a:pPr>
            <a:r>
              <a:rPr lang="en-GB" sz="5400" dirty="0">
                <a:solidFill>
                  <a:schemeClr val="tx2"/>
                </a:solidFill>
                <a:latin typeface="+mj-lt"/>
              </a:rPr>
              <a:t>E</a:t>
            </a:r>
            <a:endParaRPr lang="en-GB" dirty="0">
              <a:solidFill>
                <a:schemeClr val="tx2"/>
              </a:solidFill>
              <a:latin typeface="+mj-lt"/>
            </a:endParaRPr>
          </a:p>
          <a:p>
            <a:pPr marL="0" indent="0" algn="just">
              <a:buNone/>
            </a:pPr>
            <a:r>
              <a:rPr lang="en-GB" dirty="0">
                <a:solidFill>
                  <a:schemeClr val="tx2"/>
                </a:solidFill>
                <a:latin typeface="+mj-lt"/>
              </a:rPr>
              <a:t>Persons subject to a Risk of Sexual Harm </a:t>
            </a:r>
            <a:r>
              <a:rPr lang="en-GB" dirty="0" smtClean="0">
                <a:solidFill>
                  <a:schemeClr val="tx2"/>
                </a:solidFill>
                <a:latin typeface="+mj-lt"/>
              </a:rPr>
              <a:t>Order.</a:t>
            </a:r>
            <a:endParaRPr lang="en-GB" dirty="0">
              <a:solidFill>
                <a:schemeClr val="tx2"/>
              </a:solidFill>
              <a:latin typeface="+mj-lt"/>
            </a:endParaRPr>
          </a:p>
          <a:p>
            <a:pPr algn="just"/>
            <a:endParaRPr lang="en-GB" dirty="0">
              <a:solidFill>
                <a:schemeClr val="tx2"/>
              </a:solidFill>
              <a:latin typeface="+mj-lt"/>
            </a:endParaRPr>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81</a:t>
            </a:fld>
            <a:endParaRPr lang="en-US" altLang="en-US">
              <a:solidFill>
                <a:srgbClr val="000000"/>
              </a:solidFill>
            </a:endParaRPr>
          </a:p>
        </p:txBody>
      </p:sp>
    </p:spTree>
    <p:extLst>
      <p:ext uri="{BB962C8B-B14F-4D97-AF65-F5344CB8AC3E}">
        <p14:creationId xmlns:p14="http://schemas.microsoft.com/office/powerpoint/2010/main" val="3640899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LAPPP</a:t>
            </a:r>
            <a:endParaRPr lang="en-GB" dirty="0"/>
          </a:p>
        </p:txBody>
      </p:sp>
      <p:sp>
        <p:nvSpPr>
          <p:cNvPr id="3" name="Content Placeholder 2"/>
          <p:cNvSpPr>
            <a:spLocks noGrp="1"/>
          </p:cNvSpPr>
          <p:nvPr>
            <p:ph idx="1"/>
          </p:nvPr>
        </p:nvSpPr>
        <p:spPr>
          <a:xfrm>
            <a:off x="685800" y="1700808"/>
            <a:ext cx="7772400" cy="4395192"/>
          </a:xfrm>
        </p:spPr>
        <p:txBody>
          <a:bodyPr/>
          <a:lstStyle/>
          <a:p>
            <a:pPr marL="0" indent="0" algn="just">
              <a:buNone/>
            </a:pPr>
            <a:r>
              <a:rPr lang="en-GB" dirty="0">
                <a:latin typeface="+mj-lt"/>
              </a:rPr>
              <a:t>The operation body tasked with two duties</a:t>
            </a:r>
            <a:r>
              <a:rPr lang="en-GB" dirty="0" smtClean="0">
                <a:latin typeface="+mj-lt"/>
              </a:rPr>
              <a:t>:</a:t>
            </a:r>
          </a:p>
          <a:p>
            <a:pPr marL="0" indent="0" algn="just">
              <a:buNone/>
            </a:pPr>
            <a:endParaRPr lang="en-GB" dirty="0">
              <a:latin typeface="+mj-lt"/>
            </a:endParaRPr>
          </a:p>
          <a:p>
            <a:pPr marL="514350" indent="-514350" algn="just">
              <a:buFont typeface="+mj-lt"/>
              <a:buAutoNum type="arabicPeriod"/>
            </a:pPr>
            <a:r>
              <a:rPr lang="en-GB" dirty="0" smtClean="0">
                <a:latin typeface="+mj-lt"/>
              </a:rPr>
              <a:t>Multi-Agency </a:t>
            </a:r>
            <a:r>
              <a:rPr lang="en-GB" dirty="0">
                <a:latin typeface="+mj-lt"/>
              </a:rPr>
              <a:t>Assessment of all relevant </a:t>
            </a:r>
            <a:r>
              <a:rPr lang="en-GB" dirty="0" smtClean="0">
                <a:latin typeface="+mj-lt"/>
              </a:rPr>
              <a:t>Offenders. </a:t>
            </a:r>
            <a:endParaRPr lang="en-GB" dirty="0">
              <a:latin typeface="+mj-lt"/>
            </a:endParaRPr>
          </a:p>
          <a:p>
            <a:pPr marL="514350" indent="-514350" algn="just">
              <a:buFont typeface="+mj-lt"/>
              <a:buAutoNum type="arabicPeriod"/>
            </a:pPr>
            <a:r>
              <a:rPr lang="en-GB" dirty="0" smtClean="0">
                <a:latin typeface="+mj-lt"/>
              </a:rPr>
              <a:t>Development </a:t>
            </a:r>
            <a:r>
              <a:rPr lang="en-GB" dirty="0">
                <a:latin typeface="+mj-lt"/>
              </a:rPr>
              <a:t>of appropriate risk </a:t>
            </a:r>
            <a:r>
              <a:rPr lang="en-GB" dirty="0" smtClean="0">
                <a:latin typeface="+mj-lt"/>
              </a:rPr>
              <a:t>management plans </a:t>
            </a:r>
            <a:r>
              <a:rPr lang="en-GB" dirty="0">
                <a:latin typeface="+mj-lt"/>
              </a:rPr>
              <a:t>for those assessed as </a:t>
            </a:r>
            <a:r>
              <a:rPr lang="en-GB" dirty="0" smtClean="0">
                <a:latin typeface="+mj-lt"/>
              </a:rPr>
              <a:t>Category </a:t>
            </a:r>
            <a:r>
              <a:rPr lang="en-GB" dirty="0">
                <a:latin typeface="+mj-lt"/>
              </a:rPr>
              <a:t>2 or 3 risk of serious </a:t>
            </a:r>
            <a:r>
              <a:rPr lang="en-GB" dirty="0" smtClean="0">
                <a:latin typeface="+mj-lt"/>
              </a:rPr>
              <a:t>harm.</a:t>
            </a:r>
            <a:endParaRPr lang="en-GB" dirty="0">
              <a:latin typeface="+mj-lt"/>
            </a:endParaRPr>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82</a:t>
            </a:fld>
            <a:endParaRPr lang="en-US" altLang="en-US" dirty="0">
              <a:solidFill>
                <a:srgbClr val="000000"/>
              </a:solidFill>
            </a:endParaRPr>
          </a:p>
        </p:txBody>
      </p:sp>
    </p:spTree>
    <p:extLst>
      <p:ext uri="{BB962C8B-B14F-4D97-AF65-F5344CB8AC3E}">
        <p14:creationId xmlns:p14="http://schemas.microsoft.com/office/powerpoint/2010/main" val="37009020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marL="0" indent="0" algn="just">
              <a:buNone/>
            </a:pPr>
            <a:r>
              <a:rPr lang="en-GB" dirty="0" smtClean="0">
                <a:latin typeface="+mj-lt"/>
                <a:ea typeface="Tahoma" pitchFamily="34" charset="0"/>
                <a:cs typeface="Tahoma" pitchFamily="34" charset="0"/>
              </a:rPr>
              <a:t>LAPPP Meetings</a:t>
            </a:r>
          </a:p>
          <a:p>
            <a:pPr marL="0" indent="0" algn="just">
              <a:buNone/>
            </a:pPr>
            <a:endParaRPr lang="en-GB" dirty="0" smtClean="0">
              <a:latin typeface="+mj-lt"/>
              <a:ea typeface="Tahoma" pitchFamily="34" charset="0"/>
              <a:cs typeface="Tahoma" pitchFamily="34" charset="0"/>
            </a:endParaRPr>
          </a:p>
          <a:p>
            <a:pPr algn="just"/>
            <a:r>
              <a:rPr lang="en-GB" dirty="0" smtClean="0">
                <a:latin typeface="+mj-lt"/>
                <a:ea typeface="Tahoma" pitchFamily="34" charset="0"/>
                <a:cs typeface="Tahoma" pitchFamily="34" charset="0"/>
              </a:rPr>
              <a:t>Chaired </a:t>
            </a:r>
            <a:r>
              <a:rPr lang="en-GB" dirty="0">
                <a:latin typeface="+mj-lt"/>
                <a:ea typeface="Tahoma" pitchFamily="34" charset="0"/>
                <a:cs typeface="Tahoma" pitchFamily="34" charset="0"/>
              </a:rPr>
              <a:t>by </a:t>
            </a:r>
            <a:r>
              <a:rPr lang="en-GB" dirty="0" smtClean="0">
                <a:latin typeface="+mj-lt"/>
                <a:ea typeface="Tahoma" pitchFamily="34" charset="0"/>
                <a:cs typeface="Tahoma" pitchFamily="34" charset="0"/>
              </a:rPr>
              <a:t>PBNI.</a:t>
            </a:r>
            <a:endParaRPr lang="en-GB" dirty="0">
              <a:latin typeface="+mj-lt"/>
              <a:ea typeface="Tahoma" pitchFamily="34" charset="0"/>
              <a:cs typeface="Tahoma" pitchFamily="34" charset="0"/>
            </a:endParaRPr>
          </a:p>
          <a:p>
            <a:pPr algn="just">
              <a:lnSpc>
                <a:spcPct val="150000"/>
              </a:lnSpc>
              <a:buFont typeface="Arial" pitchFamily="34" charset="0"/>
              <a:buChar char="•"/>
            </a:pPr>
            <a:r>
              <a:rPr lang="en-GB" dirty="0">
                <a:latin typeface="+mj-lt"/>
                <a:ea typeface="Tahoma" pitchFamily="34" charset="0"/>
                <a:cs typeface="Tahoma" pitchFamily="34" charset="0"/>
              </a:rPr>
              <a:t> Administered by </a:t>
            </a:r>
            <a:r>
              <a:rPr lang="en-GB" dirty="0" smtClean="0">
                <a:latin typeface="+mj-lt"/>
                <a:ea typeface="Tahoma" pitchFamily="34" charset="0"/>
                <a:cs typeface="Tahoma" pitchFamily="34" charset="0"/>
              </a:rPr>
              <a:t>PSNI.</a:t>
            </a:r>
            <a:endParaRPr lang="en-GB" dirty="0">
              <a:latin typeface="+mj-lt"/>
              <a:ea typeface="Tahoma" pitchFamily="34" charset="0"/>
              <a:cs typeface="Tahoma" pitchFamily="34" charset="0"/>
            </a:endParaRPr>
          </a:p>
          <a:p>
            <a:pPr algn="just">
              <a:lnSpc>
                <a:spcPct val="150000"/>
              </a:lnSpc>
              <a:buFont typeface="Arial" pitchFamily="34" charset="0"/>
              <a:buChar char="•"/>
            </a:pPr>
            <a:r>
              <a:rPr lang="en-GB" dirty="0">
                <a:latin typeface="+mj-lt"/>
                <a:ea typeface="Tahoma" pitchFamily="34" charset="0"/>
                <a:cs typeface="Tahoma" pitchFamily="34" charset="0"/>
              </a:rPr>
              <a:t> Held geographically throughout N. </a:t>
            </a:r>
            <a:r>
              <a:rPr lang="en-GB" dirty="0" smtClean="0">
                <a:latin typeface="+mj-lt"/>
                <a:ea typeface="Tahoma" pitchFamily="34" charset="0"/>
                <a:cs typeface="Tahoma" pitchFamily="34" charset="0"/>
              </a:rPr>
              <a:t>Ireland.</a:t>
            </a:r>
            <a:endParaRPr lang="en-GB" dirty="0">
              <a:latin typeface="+mj-lt"/>
              <a:ea typeface="Tahoma" pitchFamily="34" charset="0"/>
              <a:cs typeface="Tahoma" pitchFamily="34" charset="0"/>
            </a:endParaRPr>
          </a:p>
          <a:p>
            <a:pPr algn="just">
              <a:lnSpc>
                <a:spcPct val="150000"/>
              </a:lnSpc>
              <a:buFont typeface="Arial" pitchFamily="34" charset="0"/>
              <a:buChar char="•"/>
            </a:pPr>
            <a:r>
              <a:rPr lang="en-GB" dirty="0">
                <a:latin typeface="+mj-lt"/>
                <a:ea typeface="Tahoma" pitchFamily="34" charset="0"/>
                <a:cs typeface="Tahoma" pitchFamily="34" charset="0"/>
              </a:rPr>
              <a:t> Core agencies involved are PBNI, </a:t>
            </a:r>
            <a:r>
              <a:rPr lang="en-GB" dirty="0" smtClean="0">
                <a:latin typeface="+mj-lt"/>
                <a:ea typeface="Tahoma" pitchFamily="34" charset="0"/>
                <a:cs typeface="Tahoma" pitchFamily="34" charset="0"/>
              </a:rPr>
              <a:t>PSNI,  Principal Officer from </a:t>
            </a:r>
            <a:r>
              <a:rPr lang="en-GB" dirty="0">
                <a:latin typeface="+mj-lt"/>
                <a:ea typeface="Tahoma" pitchFamily="34" charset="0"/>
                <a:cs typeface="Tahoma" pitchFamily="34" charset="0"/>
              </a:rPr>
              <a:t>relevant </a:t>
            </a:r>
            <a:r>
              <a:rPr lang="en-GB" dirty="0" smtClean="0">
                <a:latin typeface="+mj-lt"/>
                <a:ea typeface="Tahoma" pitchFamily="34" charset="0"/>
                <a:cs typeface="Tahoma" pitchFamily="34" charset="0"/>
              </a:rPr>
              <a:t>Trust.</a:t>
            </a:r>
            <a:endParaRPr lang="en-GB" dirty="0">
              <a:latin typeface="+mj-lt"/>
              <a:ea typeface="Tahoma" pitchFamily="34" charset="0"/>
              <a:cs typeface="Tahoma" pitchFamily="34" charset="0"/>
            </a:endParaRPr>
          </a:p>
          <a:p>
            <a:pPr>
              <a:lnSpc>
                <a:spcPct val="150000"/>
              </a:lnSpc>
              <a:buFont typeface="Arial" pitchFamily="34" charset="0"/>
              <a:buChar char="•"/>
            </a:pP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83</a:t>
            </a:fld>
            <a:endParaRPr lang="en-US" altLang="en-US">
              <a:solidFill>
                <a:srgbClr val="000000"/>
              </a:solidFill>
            </a:endParaRPr>
          </a:p>
        </p:txBody>
      </p:sp>
    </p:spTree>
    <p:extLst>
      <p:ext uri="{BB962C8B-B14F-4D97-AF65-F5344CB8AC3E}">
        <p14:creationId xmlns:p14="http://schemas.microsoft.com/office/powerpoint/2010/main" val="21713586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algn="just">
              <a:lnSpc>
                <a:spcPct val="150000"/>
              </a:lnSpc>
              <a:buFont typeface="Arial" pitchFamily="34" charset="0"/>
              <a:buChar char="•"/>
            </a:pPr>
            <a:endParaRPr lang="en-GB" dirty="0" smtClean="0">
              <a:ea typeface="Tahoma" pitchFamily="34" charset="0"/>
              <a:cs typeface="Tahoma" pitchFamily="34" charset="0"/>
            </a:endParaRPr>
          </a:p>
          <a:p>
            <a:pPr algn="just">
              <a:lnSpc>
                <a:spcPct val="150000"/>
              </a:lnSpc>
              <a:buFont typeface="Arial" pitchFamily="34" charset="0"/>
              <a:buChar char="•"/>
            </a:pPr>
            <a:r>
              <a:rPr lang="en-GB" dirty="0" smtClean="0">
                <a:ea typeface="Tahoma" pitchFamily="34" charset="0"/>
                <a:cs typeface="Tahoma" pitchFamily="34" charset="0"/>
              </a:rPr>
              <a:t>Designated </a:t>
            </a:r>
            <a:r>
              <a:rPr lang="en-GB" dirty="0">
                <a:ea typeface="Tahoma" pitchFamily="34" charset="0"/>
                <a:cs typeface="Tahoma" pitchFamily="34" charset="0"/>
              </a:rPr>
              <a:t>Risk Manager provides a report to </a:t>
            </a:r>
            <a:r>
              <a:rPr lang="en-GB" dirty="0" smtClean="0">
                <a:ea typeface="Tahoma" pitchFamily="34" charset="0"/>
                <a:cs typeface="Tahoma" pitchFamily="34" charset="0"/>
              </a:rPr>
              <a:t>inform the </a:t>
            </a:r>
            <a:r>
              <a:rPr lang="en-GB" dirty="0">
                <a:ea typeface="Tahoma" pitchFamily="34" charset="0"/>
                <a:cs typeface="Tahoma" pitchFamily="34" charset="0"/>
              </a:rPr>
              <a:t>LAPPP on the offender’s risk and management </a:t>
            </a:r>
            <a:r>
              <a:rPr lang="en-GB" dirty="0" smtClean="0">
                <a:ea typeface="Tahoma" pitchFamily="34" charset="0"/>
                <a:cs typeface="Tahoma" pitchFamily="34" charset="0"/>
              </a:rPr>
              <a:t>since the </a:t>
            </a:r>
            <a:r>
              <a:rPr lang="en-GB" dirty="0">
                <a:ea typeface="Tahoma" pitchFamily="34" charset="0"/>
                <a:cs typeface="Tahoma" pitchFamily="34" charset="0"/>
              </a:rPr>
              <a:t>last </a:t>
            </a:r>
            <a:r>
              <a:rPr lang="en-GB" dirty="0" smtClean="0">
                <a:ea typeface="Tahoma" pitchFamily="34" charset="0"/>
                <a:cs typeface="Tahoma" pitchFamily="34" charset="0"/>
              </a:rPr>
              <a:t>LAPPP.</a:t>
            </a:r>
            <a:endParaRPr lang="en-GB" dirty="0">
              <a:ea typeface="Tahoma" pitchFamily="34" charset="0"/>
              <a:cs typeface="Tahoma"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84</a:t>
            </a:fld>
            <a:endParaRPr lang="en-US" altLang="en-US">
              <a:solidFill>
                <a:srgbClr val="000000"/>
              </a:solidFill>
            </a:endParaRPr>
          </a:p>
        </p:txBody>
      </p:sp>
    </p:spTree>
    <p:extLst>
      <p:ext uri="{BB962C8B-B14F-4D97-AF65-F5344CB8AC3E}">
        <p14:creationId xmlns:p14="http://schemas.microsoft.com/office/powerpoint/2010/main" val="42777077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DRM</a:t>
            </a:r>
            <a:endParaRPr lang="en-GB" dirty="0"/>
          </a:p>
        </p:txBody>
      </p:sp>
      <p:sp>
        <p:nvSpPr>
          <p:cNvPr id="3" name="Content Placeholder 2"/>
          <p:cNvSpPr>
            <a:spLocks noGrp="1"/>
          </p:cNvSpPr>
          <p:nvPr>
            <p:ph idx="1"/>
          </p:nvPr>
        </p:nvSpPr>
        <p:spPr>
          <a:xfrm>
            <a:off x="685800" y="1700808"/>
            <a:ext cx="7772400" cy="4395192"/>
          </a:xfrm>
        </p:spPr>
        <p:txBody>
          <a:bodyPr/>
          <a:lstStyle/>
          <a:p>
            <a:pPr algn="just">
              <a:buFont typeface="Arial" pitchFamily="34" charset="0"/>
              <a:buChar char="•"/>
            </a:pPr>
            <a:r>
              <a:rPr lang="en-GB" dirty="0">
                <a:latin typeface="+mj-lt"/>
                <a:ea typeface="Tahoma" pitchFamily="34" charset="0"/>
                <a:cs typeface="Tahoma" pitchFamily="34" charset="0"/>
              </a:rPr>
              <a:t>Generally this is either PSNI or PBNI but can also </a:t>
            </a:r>
            <a:r>
              <a:rPr lang="en-GB" dirty="0" smtClean="0">
                <a:latin typeface="+mj-lt"/>
                <a:ea typeface="Tahoma" pitchFamily="34" charset="0"/>
                <a:cs typeface="Tahoma" pitchFamily="34" charset="0"/>
              </a:rPr>
              <a:t>be professional </a:t>
            </a:r>
            <a:r>
              <a:rPr lang="en-GB" dirty="0">
                <a:latin typeface="+mj-lt"/>
                <a:ea typeface="Tahoma" pitchFamily="34" charset="0"/>
                <a:cs typeface="Tahoma" pitchFamily="34" charset="0"/>
              </a:rPr>
              <a:t>from </a:t>
            </a:r>
            <a:r>
              <a:rPr lang="en-GB" dirty="0" smtClean="0">
                <a:latin typeface="+mj-lt"/>
                <a:ea typeface="Tahoma" pitchFamily="34" charset="0"/>
                <a:cs typeface="Tahoma" pitchFamily="34" charset="0"/>
              </a:rPr>
              <a:t>Community </a:t>
            </a:r>
            <a:r>
              <a:rPr lang="en-GB" dirty="0">
                <a:latin typeface="+mj-lt"/>
                <a:ea typeface="Tahoma" pitchFamily="34" charset="0"/>
                <a:cs typeface="Tahoma" pitchFamily="34" charset="0"/>
              </a:rPr>
              <a:t>Forensic Mental Health </a:t>
            </a:r>
            <a:r>
              <a:rPr lang="en-GB" dirty="0" smtClean="0">
                <a:latin typeface="+mj-lt"/>
                <a:ea typeface="Tahoma" pitchFamily="34" charset="0"/>
                <a:cs typeface="Tahoma" pitchFamily="34" charset="0"/>
              </a:rPr>
              <a:t>and </a:t>
            </a:r>
            <a:r>
              <a:rPr lang="en-GB" dirty="0">
                <a:latin typeface="+mj-lt"/>
                <a:ea typeface="Tahoma" pitchFamily="34" charset="0"/>
                <a:cs typeface="Tahoma" pitchFamily="34" charset="0"/>
              </a:rPr>
              <a:t>Learning Disability </a:t>
            </a:r>
            <a:r>
              <a:rPr lang="en-GB" dirty="0" smtClean="0">
                <a:latin typeface="+mj-lt"/>
                <a:ea typeface="Tahoma" pitchFamily="34" charset="0"/>
                <a:cs typeface="Tahoma" pitchFamily="34" charset="0"/>
              </a:rPr>
              <a:t>Team.</a:t>
            </a:r>
          </a:p>
          <a:p>
            <a:pPr algn="just">
              <a:buFont typeface="Arial" pitchFamily="34" charset="0"/>
              <a:buChar char="•"/>
            </a:pPr>
            <a:r>
              <a:rPr lang="en-GB" dirty="0">
                <a:latin typeface="+mj-lt"/>
                <a:ea typeface="Tahoma" pitchFamily="34" charset="0"/>
                <a:cs typeface="Tahoma" pitchFamily="34" charset="0"/>
              </a:rPr>
              <a:t>DRM has core role in managing the risk posed by an </a:t>
            </a:r>
            <a:r>
              <a:rPr lang="en-GB" dirty="0" smtClean="0">
                <a:latin typeface="+mj-lt"/>
                <a:ea typeface="Tahoma" pitchFamily="34" charset="0"/>
                <a:cs typeface="Tahoma" pitchFamily="34" charset="0"/>
              </a:rPr>
              <a:t>offender </a:t>
            </a:r>
            <a:r>
              <a:rPr lang="en-GB" dirty="0">
                <a:latin typeface="+mj-lt"/>
                <a:ea typeface="Tahoma" pitchFamily="34" charset="0"/>
                <a:cs typeface="Tahoma" pitchFamily="34" charset="0"/>
              </a:rPr>
              <a:t>as well as implementing the Risk Management </a:t>
            </a:r>
            <a:r>
              <a:rPr lang="en-GB" dirty="0" smtClean="0">
                <a:latin typeface="+mj-lt"/>
                <a:ea typeface="Tahoma" pitchFamily="34" charset="0"/>
                <a:cs typeface="Tahoma" pitchFamily="34" charset="0"/>
              </a:rPr>
              <a:t>Plan agreed </a:t>
            </a:r>
            <a:r>
              <a:rPr lang="en-GB" dirty="0">
                <a:latin typeface="+mj-lt"/>
                <a:ea typeface="Tahoma" pitchFamily="34" charset="0"/>
                <a:cs typeface="Tahoma" pitchFamily="34" charset="0"/>
              </a:rPr>
              <a:t>at the </a:t>
            </a:r>
            <a:r>
              <a:rPr lang="en-GB" dirty="0" smtClean="0">
                <a:latin typeface="+mj-lt"/>
                <a:ea typeface="Tahoma" pitchFamily="34" charset="0"/>
                <a:cs typeface="Tahoma" pitchFamily="34" charset="0"/>
              </a:rPr>
              <a:t>LAPPP.</a:t>
            </a:r>
            <a:endParaRPr lang="en-GB" dirty="0">
              <a:latin typeface="+mj-lt"/>
              <a:ea typeface="Tahoma" pitchFamily="34" charset="0"/>
              <a:cs typeface="Tahoma" pitchFamily="34" charset="0"/>
            </a:endParaRPr>
          </a:p>
          <a:p>
            <a:pPr algn="just">
              <a:buFont typeface="Arial" pitchFamily="34" charset="0"/>
              <a:buChar char="•"/>
            </a:pPr>
            <a:endParaRPr lang="en-GB" dirty="0">
              <a:solidFill>
                <a:srgbClr val="002060"/>
              </a:solidFill>
              <a:latin typeface="Tahoma" pitchFamily="34" charset="0"/>
              <a:ea typeface="Tahoma" pitchFamily="34" charset="0"/>
              <a:cs typeface="Tahoma"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85</a:t>
            </a:fld>
            <a:endParaRPr lang="en-US" altLang="en-US">
              <a:solidFill>
                <a:srgbClr val="000000"/>
              </a:solidFill>
            </a:endParaRPr>
          </a:p>
        </p:txBody>
      </p:sp>
    </p:spTree>
    <p:extLst>
      <p:ext uri="{BB962C8B-B14F-4D97-AF65-F5344CB8AC3E}">
        <p14:creationId xmlns:p14="http://schemas.microsoft.com/office/powerpoint/2010/main" val="1488237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a:buFont typeface="Arial" pitchFamily="34" charset="0"/>
              <a:buChar char="•"/>
            </a:pPr>
            <a:endParaRPr lang="en-GB" dirty="0" smtClean="0">
              <a:latin typeface="+mj-lt"/>
              <a:ea typeface="Tahoma" pitchFamily="34" charset="0"/>
              <a:cs typeface="Tahoma" pitchFamily="34" charset="0"/>
            </a:endParaRPr>
          </a:p>
          <a:p>
            <a:pPr algn="just">
              <a:buFont typeface="Arial" pitchFamily="34" charset="0"/>
              <a:buChar char="•"/>
            </a:pPr>
            <a:r>
              <a:rPr lang="en-GB" dirty="0" smtClean="0">
                <a:latin typeface="+mj-lt"/>
                <a:ea typeface="Tahoma" pitchFamily="34" charset="0"/>
                <a:cs typeface="Tahoma" pitchFamily="34" charset="0"/>
              </a:rPr>
              <a:t>DRM </a:t>
            </a:r>
            <a:r>
              <a:rPr lang="en-GB" dirty="0">
                <a:latin typeface="+mj-lt"/>
                <a:ea typeface="Tahoma" pitchFamily="34" charset="0"/>
                <a:cs typeface="Tahoma" pitchFamily="34" charset="0"/>
              </a:rPr>
              <a:t>also undertakes every 12 months a Stable </a:t>
            </a:r>
            <a:r>
              <a:rPr lang="en-GB" dirty="0" smtClean="0">
                <a:latin typeface="+mj-lt"/>
                <a:ea typeface="Tahoma" pitchFamily="34" charset="0"/>
                <a:cs typeface="Tahoma" pitchFamily="34" charset="0"/>
              </a:rPr>
              <a:t>assessment and </a:t>
            </a:r>
            <a:r>
              <a:rPr lang="en-GB" dirty="0">
                <a:latin typeface="+mj-lt"/>
                <a:ea typeface="Tahoma" pitchFamily="34" charset="0"/>
                <a:cs typeface="Tahoma" pitchFamily="34" charset="0"/>
              </a:rPr>
              <a:t>on every visit an acute </a:t>
            </a:r>
            <a:r>
              <a:rPr lang="en-GB" dirty="0" smtClean="0">
                <a:latin typeface="+mj-lt"/>
                <a:ea typeface="Tahoma" pitchFamily="34" charset="0"/>
                <a:cs typeface="Tahoma" pitchFamily="34" charset="0"/>
              </a:rPr>
              <a:t>assessment.</a:t>
            </a:r>
          </a:p>
          <a:p>
            <a:pPr algn="just">
              <a:buFont typeface="Arial" pitchFamily="34" charset="0"/>
              <a:buChar char="•"/>
            </a:pPr>
            <a:r>
              <a:rPr lang="en-GB" dirty="0">
                <a:latin typeface="+mj-lt"/>
                <a:ea typeface="Tahoma" pitchFamily="34" charset="0"/>
                <a:cs typeface="Tahoma" pitchFamily="34" charset="0"/>
              </a:rPr>
              <a:t>DRM should be linking with any known professional who has a </a:t>
            </a:r>
            <a:r>
              <a:rPr lang="en-GB" dirty="0" smtClean="0">
                <a:latin typeface="+mj-lt"/>
                <a:ea typeface="Tahoma" pitchFamily="34" charset="0"/>
                <a:cs typeface="Tahoma" pitchFamily="34" charset="0"/>
              </a:rPr>
              <a:t>role </a:t>
            </a:r>
            <a:r>
              <a:rPr lang="en-GB" dirty="0">
                <a:latin typeface="+mj-lt"/>
                <a:ea typeface="Tahoma" pitchFamily="34" charset="0"/>
                <a:cs typeface="Tahoma" pitchFamily="34" charset="0"/>
              </a:rPr>
              <a:t>with the offender and vice </a:t>
            </a:r>
            <a:r>
              <a:rPr lang="en-GB" dirty="0" smtClean="0">
                <a:latin typeface="+mj-lt"/>
                <a:ea typeface="Tahoma" pitchFamily="34" charset="0"/>
                <a:cs typeface="Tahoma" pitchFamily="34" charset="0"/>
              </a:rPr>
              <a:t>versa.</a:t>
            </a:r>
            <a:endParaRPr lang="en-GB" dirty="0">
              <a:latin typeface="+mj-lt"/>
              <a:ea typeface="Tahoma" pitchFamily="34" charset="0"/>
              <a:cs typeface="Tahoma" pitchFamily="34" charset="0"/>
            </a:endParaRPr>
          </a:p>
          <a:p>
            <a:pPr>
              <a:buFont typeface="Arial" pitchFamily="34" charset="0"/>
              <a:buChar char="•"/>
            </a:pPr>
            <a:endParaRPr lang="en-GB" dirty="0">
              <a:solidFill>
                <a:srgbClr val="002060"/>
              </a:solidFill>
              <a:latin typeface="Tahoma" pitchFamily="34" charset="0"/>
              <a:ea typeface="Tahoma" pitchFamily="34" charset="0"/>
              <a:cs typeface="Tahoma"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86</a:t>
            </a:fld>
            <a:endParaRPr lang="en-US" altLang="en-US">
              <a:solidFill>
                <a:srgbClr val="000000"/>
              </a:solidFill>
            </a:endParaRPr>
          </a:p>
        </p:txBody>
      </p:sp>
    </p:spTree>
    <p:extLst>
      <p:ext uri="{BB962C8B-B14F-4D97-AF65-F5344CB8AC3E}">
        <p14:creationId xmlns:p14="http://schemas.microsoft.com/office/powerpoint/2010/main" val="29795874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Categories of Risk</a:t>
            </a:r>
            <a:endParaRPr lang="en-GB" dirty="0"/>
          </a:p>
        </p:txBody>
      </p:sp>
      <p:sp>
        <p:nvSpPr>
          <p:cNvPr id="3" name="Content Placeholder 2"/>
          <p:cNvSpPr>
            <a:spLocks noGrp="1"/>
          </p:cNvSpPr>
          <p:nvPr>
            <p:ph idx="1"/>
          </p:nvPr>
        </p:nvSpPr>
        <p:spPr/>
        <p:txBody>
          <a:bodyPr/>
          <a:lstStyle/>
          <a:p>
            <a:pPr algn="just">
              <a:tabLst>
                <a:tab pos="900113" algn="l"/>
              </a:tabLst>
            </a:pPr>
            <a:endParaRPr lang="en-US" dirty="0" smtClean="0">
              <a:solidFill>
                <a:srgbClr val="003366"/>
              </a:solidFill>
              <a:latin typeface="Tahoma" pitchFamily="34" charset="0"/>
              <a:cs typeface="Times New Roman" pitchFamily="18" charset="0"/>
            </a:endParaRPr>
          </a:p>
          <a:p>
            <a:pPr algn="just">
              <a:tabLst>
                <a:tab pos="900113" algn="l"/>
              </a:tabLst>
            </a:pPr>
            <a:r>
              <a:rPr lang="en-US" dirty="0" smtClean="0">
                <a:latin typeface="+mj-lt"/>
                <a:cs typeface="Times New Roman" pitchFamily="18" charset="0"/>
              </a:rPr>
              <a:t>This </a:t>
            </a:r>
            <a:r>
              <a:rPr lang="en-US" dirty="0">
                <a:latin typeface="+mj-lt"/>
                <a:cs typeface="Times New Roman" pitchFamily="18" charset="0"/>
              </a:rPr>
              <a:t>process will result in the </a:t>
            </a:r>
            <a:r>
              <a:rPr lang="en-US" dirty="0" smtClean="0">
                <a:latin typeface="+mj-lt"/>
                <a:cs typeface="Times New Roman" pitchFamily="18" charset="0"/>
              </a:rPr>
              <a:t>individual being </a:t>
            </a:r>
            <a:r>
              <a:rPr lang="en-US" dirty="0">
                <a:latin typeface="+mj-lt"/>
                <a:cs typeface="Times New Roman" pitchFamily="18" charset="0"/>
              </a:rPr>
              <a:t>placed into one of </a:t>
            </a:r>
            <a:r>
              <a:rPr lang="en-US" dirty="0" smtClean="0">
                <a:latin typeface="+mj-lt"/>
                <a:cs typeface="Times New Roman" pitchFamily="18" charset="0"/>
              </a:rPr>
              <a:t>three clearly </a:t>
            </a:r>
            <a:r>
              <a:rPr lang="en-US" dirty="0">
                <a:latin typeface="+mj-lt"/>
                <a:cs typeface="Times New Roman" pitchFamily="18" charset="0"/>
              </a:rPr>
              <a:t>defined </a:t>
            </a:r>
            <a:r>
              <a:rPr lang="en-US" dirty="0" smtClean="0">
                <a:latin typeface="+mj-lt"/>
                <a:cs typeface="Times New Roman" pitchFamily="18" charset="0"/>
              </a:rPr>
              <a:t>categories.</a:t>
            </a:r>
            <a:r>
              <a:rPr lang="en-US" b="1" dirty="0" smtClean="0">
                <a:latin typeface="+mj-lt"/>
                <a:cs typeface="Times New Roman" pitchFamily="18" charset="0"/>
              </a:rPr>
              <a:t>    </a:t>
            </a:r>
            <a:endParaRPr lang="en-US" dirty="0">
              <a:latin typeface="+mj-lt"/>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87</a:t>
            </a:fld>
            <a:endParaRPr lang="en-US" altLang="en-US">
              <a:solidFill>
                <a:srgbClr val="000000"/>
              </a:solidFill>
            </a:endParaRPr>
          </a:p>
        </p:txBody>
      </p:sp>
    </p:spTree>
    <p:extLst>
      <p:ext uri="{BB962C8B-B14F-4D97-AF65-F5344CB8AC3E}">
        <p14:creationId xmlns:p14="http://schemas.microsoft.com/office/powerpoint/2010/main" val="40694718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08720"/>
            <a:ext cx="7772400" cy="5187280"/>
          </a:xfrm>
        </p:spPr>
        <p:txBody>
          <a:bodyPr/>
          <a:lstStyle/>
          <a:p>
            <a:pPr marL="0" indent="0">
              <a:buNone/>
              <a:tabLst>
                <a:tab pos="900113" algn="l"/>
              </a:tabLst>
            </a:pPr>
            <a:r>
              <a:rPr lang="en-US" b="1" dirty="0">
                <a:latin typeface="+mj-lt"/>
              </a:rPr>
              <a:t>Category 1 </a:t>
            </a:r>
          </a:p>
          <a:p>
            <a:pPr indent="-539750">
              <a:tabLst>
                <a:tab pos="900113" algn="l"/>
              </a:tabLst>
            </a:pPr>
            <a:endParaRPr lang="en-US" b="1" dirty="0">
              <a:latin typeface="+mj-lt"/>
            </a:endParaRPr>
          </a:p>
          <a:p>
            <a:pPr indent="-539750" algn="just">
              <a:tabLst>
                <a:tab pos="900113" algn="l"/>
              </a:tabLst>
            </a:pPr>
            <a:r>
              <a:rPr lang="en-US" dirty="0">
                <a:latin typeface="+mj-lt"/>
              </a:rPr>
              <a:t>“Someone whose previous offending and/or current </a:t>
            </a:r>
            <a:r>
              <a:rPr lang="en-US" dirty="0" err="1">
                <a:latin typeface="+mj-lt"/>
              </a:rPr>
              <a:t>behaviour</a:t>
            </a:r>
            <a:r>
              <a:rPr lang="en-US" dirty="0">
                <a:latin typeface="+mj-lt"/>
              </a:rPr>
              <a:t> and/or current circumstances present little evidence that they </a:t>
            </a:r>
            <a:r>
              <a:rPr lang="en-US" dirty="0" smtClean="0">
                <a:latin typeface="+mj-lt"/>
              </a:rPr>
              <a:t>could </a:t>
            </a:r>
            <a:r>
              <a:rPr lang="en-US" dirty="0">
                <a:latin typeface="+mj-lt"/>
              </a:rPr>
              <a:t>cause serious </a:t>
            </a:r>
            <a:r>
              <a:rPr lang="en-US" dirty="0" smtClean="0">
                <a:latin typeface="+mj-lt"/>
              </a:rPr>
              <a:t>harm through carrying out a contact sexual or violent offence.”</a:t>
            </a:r>
            <a:endParaRPr lang="en-US" dirty="0">
              <a:latin typeface="+mj-lt"/>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88</a:t>
            </a:fld>
            <a:endParaRPr lang="en-US" altLang="en-US">
              <a:solidFill>
                <a:srgbClr val="000000"/>
              </a:solidFill>
            </a:endParaRPr>
          </a:p>
        </p:txBody>
      </p:sp>
    </p:spTree>
    <p:extLst>
      <p:ext uri="{BB962C8B-B14F-4D97-AF65-F5344CB8AC3E}">
        <p14:creationId xmlns:p14="http://schemas.microsoft.com/office/powerpoint/2010/main" val="31430501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pPr marL="0" indent="0">
              <a:buNone/>
              <a:tabLst>
                <a:tab pos="900113" algn="l"/>
              </a:tabLst>
            </a:pPr>
            <a:r>
              <a:rPr lang="en-US" b="1" dirty="0">
                <a:latin typeface="+mj-lt"/>
              </a:rPr>
              <a:t>Category 2 </a:t>
            </a:r>
          </a:p>
          <a:p>
            <a:pPr indent="-539750">
              <a:tabLst>
                <a:tab pos="900113" algn="l"/>
              </a:tabLst>
            </a:pPr>
            <a:endParaRPr lang="en-US" b="1" dirty="0">
              <a:latin typeface="+mj-lt"/>
            </a:endParaRPr>
          </a:p>
          <a:p>
            <a:pPr indent="-539750" algn="just">
              <a:tabLst>
                <a:tab pos="900113" algn="l"/>
              </a:tabLst>
            </a:pPr>
            <a:r>
              <a:rPr lang="en-US" dirty="0">
                <a:latin typeface="+mj-lt"/>
              </a:rPr>
              <a:t>“Someone whose previous </a:t>
            </a:r>
            <a:r>
              <a:rPr lang="en-US" dirty="0" smtClean="0">
                <a:latin typeface="+mj-lt"/>
              </a:rPr>
              <a:t>offending, and/or </a:t>
            </a:r>
            <a:r>
              <a:rPr lang="en-US" dirty="0">
                <a:latin typeface="+mj-lt"/>
              </a:rPr>
              <a:t>current </a:t>
            </a:r>
            <a:r>
              <a:rPr lang="en-US" dirty="0" err="1">
                <a:latin typeface="+mj-lt"/>
              </a:rPr>
              <a:t>behaviour</a:t>
            </a:r>
            <a:r>
              <a:rPr lang="en-US" dirty="0">
                <a:latin typeface="+mj-lt"/>
              </a:rPr>
              <a:t> </a:t>
            </a:r>
            <a:r>
              <a:rPr lang="en-US" dirty="0" smtClean="0">
                <a:latin typeface="+mj-lt"/>
              </a:rPr>
              <a:t>and/or </a:t>
            </a:r>
            <a:r>
              <a:rPr lang="en-US" dirty="0">
                <a:latin typeface="+mj-lt"/>
              </a:rPr>
              <a:t>current circumstances present </a:t>
            </a:r>
            <a:r>
              <a:rPr lang="en-US" dirty="0" smtClean="0">
                <a:latin typeface="+mj-lt"/>
              </a:rPr>
              <a:t>clear </a:t>
            </a:r>
            <a:r>
              <a:rPr lang="en-US" dirty="0">
                <a:latin typeface="+mj-lt"/>
              </a:rPr>
              <a:t>and identifiable evidence that they </a:t>
            </a:r>
            <a:r>
              <a:rPr lang="en-US" dirty="0" smtClean="0">
                <a:latin typeface="+mj-lt"/>
              </a:rPr>
              <a:t>could </a:t>
            </a:r>
            <a:r>
              <a:rPr lang="en-US" dirty="0">
                <a:latin typeface="+mj-lt"/>
              </a:rPr>
              <a:t>cause serious harm through carrying </a:t>
            </a:r>
            <a:r>
              <a:rPr lang="en-US" dirty="0" smtClean="0">
                <a:latin typeface="+mj-lt"/>
              </a:rPr>
              <a:t>out </a:t>
            </a:r>
            <a:r>
              <a:rPr lang="en-US" dirty="0">
                <a:latin typeface="+mj-lt"/>
              </a:rPr>
              <a:t>a contact sexual or violent offence.”</a:t>
            </a:r>
            <a:r>
              <a:rPr lang="en-US" b="1" dirty="0">
                <a:latin typeface="+mj-lt"/>
              </a:rPr>
              <a:t>   </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89</a:t>
            </a:fld>
            <a:endParaRPr lang="en-US" altLang="en-US">
              <a:solidFill>
                <a:srgbClr val="000000"/>
              </a:solidFill>
            </a:endParaRPr>
          </a:p>
        </p:txBody>
      </p:sp>
    </p:spTree>
    <p:extLst>
      <p:ext uri="{BB962C8B-B14F-4D97-AF65-F5344CB8AC3E}">
        <p14:creationId xmlns:p14="http://schemas.microsoft.com/office/powerpoint/2010/main" val="1765783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15416"/>
            <a:ext cx="8071048" cy="9325630"/>
          </a:xfrm>
          <a:prstGeom prst="rect">
            <a:avLst/>
          </a:prstGeom>
          <a:noFill/>
        </p:spPr>
        <p:txBody>
          <a:bodyPr wrap="square" rtlCol="0">
            <a:spAutoFit/>
          </a:bodyPr>
          <a:lstStyle/>
          <a:p>
            <a:pPr algn="ctr"/>
            <a:endParaRPr lang="en-IE" sz="4000" b="1" dirty="0" smtClean="0"/>
          </a:p>
          <a:p>
            <a:pPr algn="ctr"/>
            <a:r>
              <a:rPr lang="en-IE" sz="4000" b="1" dirty="0" smtClean="0"/>
              <a:t>Police Responsibility</a:t>
            </a:r>
          </a:p>
          <a:p>
            <a:pPr algn="ctr"/>
            <a:endParaRPr lang="en-IE" sz="4000" b="1" dirty="0"/>
          </a:p>
          <a:p>
            <a:endParaRPr lang="en-IE" sz="4000" dirty="0" smtClean="0"/>
          </a:p>
          <a:p>
            <a:endParaRPr lang="en-IE" sz="4000" dirty="0"/>
          </a:p>
          <a:p>
            <a:r>
              <a:rPr lang="en-IE" sz="4000" dirty="0" smtClean="0"/>
              <a:t>Assess if a crime has been committed</a:t>
            </a:r>
          </a:p>
          <a:p>
            <a:pPr algn="ctr"/>
            <a:endParaRPr lang="en-IE" sz="4000" b="1" dirty="0" smtClean="0"/>
          </a:p>
          <a:p>
            <a:pPr algn="ctr"/>
            <a:endParaRPr lang="en-IE" sz="4000" b="1" dirty="0"/>
          </a:p>
          <a:p>
            <a:pPr algn="ctr"/>
            <a:endParaRPr lang="en-IE" sz="4000" b="1" dirty="0" smtClean="0"/>
          </a:p>
          <a:p>
            <a:pPr algn="ctr"/>
            <a:endParaRPr lang="en-IE" sz="4000" b="1" dirty="0" smtClean="0"/>
          </a:p>
          <a:p>
            <a:pPr algn="ctr"/>
            <a:endParaRPr lang="en-IE" sz="4000" b="1" dirty="0"/>
          </a:p>
          <a:p>
            <a:pPr algn="r"/>
            <a:endParaRPr lang="en-IE" sz="4000" b="1" dirty="0" smtClean="0"/>
          </a:p>
          <a:p>
            <a:pPr algn="ctr"/>
            <a:endParaRPr lang="en-IE" sz="4000" b="1" dirty="0" smtClean="0"/>
          </a:p>
          <a:p>
            <a:pPr algn="ctr"/>
            <a:endParaRPr lang="en-IE" sz="4000" b="1" dirty="0"/>
          </a:p>
          <a:p>
            <a:pPr algn="ctr"/>
            <a:endParaRPr lang="en-IE" sz="4000" b="1" dirty="0" smtClean="0"/>
          </a:p>
        </p:txBody>
      </p:sp>
    </p:spTree>
    <p:extLst>
      <p:ext uri="{BB962C8B-B14F-4D97-AF65-F5344CB8AC3E}">
        <p14:creationId xmlns:p14="http://schemas.microsoft.com/office/powerpoint/2010/main" val="35947912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marL="0" indent="0">
              <a:buNone/>
              <a:tabLst>
                <a:tab pos="900113" algn="l"/>
              </a:tabLst>
            </a:pPr>
            <a:r>
              <a:rPr lang="en-US" b="1" dirty="0">
                <a:latin typeface="+mj-lt"/>
              </a:rPr>
              <a:t>Category 3</a:t>
            </a:r>
            <a:r>
              <a:rPr lang="en-US" dirty="0">
                <a:latin typeface="+mj-lt"/>
              </a:rPr>
              <a:t> </a:t>
            </a:r>
          </a:p>
          <a:p>
            <a:pPr indent="-539750">
              <a:tabLst>
                <a:tab pos="900113" algn="l"/>
              </a:tabLst>
            </a:pPr>
            <a:endParaRPr lang="en-US" dirty="0">
              <a:latin typeface="+mj-lt"/>
            </a:endParaRPr>
          </a:p>
          <a:p>
            <a:pPr indent="-539750" algn="just">
              <a:tabLst>
                <a:tab pos="900113" algn="l"/>
              </a:tabLst>
            </a:pPr>
            <a:r>
              <a:rPr lang="en-US" dirty="0">
                <a:latin typeface="+mj-lt"/>
              </a:rPr>
              <a:t>“Someone whose previous offending, </a:t>
            </a:r>
            <a:r>
              <a:rPr lang="en-US" dirty="0" smtClean="0">
                <a:latin typeface="+mj-lt"/>
              </a:rPr>
              <a:t>and/or </a:t>
            </a:r>
            <a:r>
              <a:rPr lang="en-US" dirty="0">
                <a:latin typeface="+mj-lt"/>
              </a:rPr>
              <a:t>current </a:t>
            </a:r>
            <a:r>
              <a:rPr lang="en-US" dirty="0" err="1">
                <a:latin typeface="+mj-lt"/>
              </a:rPr>
              <a:t>behaviour</a:t>
            </a:r>
            <a:r>
              <a:rPr lang="en-US" dirty="0">
                <a:latin typeface="+mj-lt"/>
              </a:rPr>
              <a:t> </a:t>
            </a:r>
            <a:r>
              <a:rPr lang="en-US" dirty="0" smtClean="0">
                <a:latin typeface="+mj-lt"/>
              </a:rPr>
              <a:t>and/or </a:t>
            </a:r>
            <a:r>
              <a:rPr lang="en-US" dirty="0">
                <a:latin typeface="+mj-lt"/>
              </a:rPr>
              <a:t>current circumstances present </a:t>
            </a:r>
            <a:r>
              <a:rPr lang="en-US" dirty="0" smtClean="0">
                <a:latin typeface="+mj-lt"/>
              </a:rPr>
              <a:t>clear and identifiable evidence </a:t>
            </a:r>
            <a:r>
              <a:rPr lang="en-US" dirty="0">
                <a:latin typeface="+mj-lt"/>
              </a:rPr>
              <a:t>that </a:t>
            </a:r>
            <a:r>
              <a:rPr lang="en-US" dirty="0" smtClean="0">
                <a:latin typeface="+mj-lt"/>
              </a:rPr>
              <a:t>they are </a:t>
            </a:r>
            <a:r>
              <a:rPr lang="en-US" dirty="0">
                <a:latin typeface="+mj-lt"/>
              </a:rPr>
              <a:t>highly likely to cause serious harm through </a:t>
            </a:r>
            <a:r>
              <a:rPr lang="en-US" dirty="0" smtClean="0">
                <a:latin typeface="+mj-lt"/>
              </a:rPr>
              <a:t>carrying </a:t>
            </a:r>
            <a:r>
              <a:rPr lang="en-US" dirty="0">
                <a:latin typeface="+mj-lt"/>
              </a:rPr>
              <a:t>out a contact sexual or violent offence.”</a:t>
            </a:r>
            <a:endParaRPr lang="en-US" b="1" dirty="0">
              <a:latin typeface="+mj-lt"/>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90</a:t>
            </a:fld>
            <a:endParaRPr lang="en-US" altLang="en-US">
              <a:solidFill>
                <a:srgbClr val="000000"/>
              </a:solidFill>
            </a:endParaRPr>
          </a:p>
        </p:txBody>
      </p:sp>
    </p:spTree>
    <p:extLst>
      <p:ext uri="{BB962C8B-B14F-4D97-AF65-F5344CB8AC3E}">
        <p14:creationId xmlns:p14="http://schemas.microsoft.com/office/powerpoint/2010/main" val="48890888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4704"/>
            <a:ext cx="7772400" cy="5331296"/>
          </a:xfrm>
        </p:spPr>
        <p:txBody>
          <a:bodyPr/>
          <a:lstStyle/>
          <a:p>
            <a:pPr>
              <a:tabLst>
                <a:tab pos="900113" algn="l"/>
              </a:tabLst>
            </a:pPr>
            <a:endParaRPr lang="en-US" dirty="0" smtClean="0">
              <a:latin typeface="+mj-lt"/>
            </a:endParaRPr>
          </a:p>
          <a:p>
            <a:pPr>
              <a:tabLst>
                <a:tab pos="900113" algn="l"/>
              </a:tabLst>
            </a:pPr>
            <a:r>
              <a:rPr lang="en-US" dirty="0" smtClean="0">
                <a:latin typeface="+mj-lt"/>
              </a:rPr>
              <a:t>Those </a:t>
            </a:r>
            <a:r>
              <a:rPr lang="en-US" dirty="0">
                <a:latin typeface="+mj-lt"/>
              </a:rPr>
              <a:t>assessed as fitting the definition </a:t>
            </a:r>
            <a:r>
              <a:rPr lang="en-US" dirty="0" smtClean="0">
                <a:latin typeface="+mj-lt"/>
              </a:rPr>
              <a:t>of </a:t>
            </a:r>
            <a:r>
              <a:rPr lang="en-US" dirty="0">
                <a:latin typeface="+mj-lt"/>
              </a:rPr>
              <a:t>Category 3 will be subject to </a:t>
            </a:r>
            <a:r>
              <a:rPr lang="en-US" dirty="0" smtClean="0">
                <a:latin typeface="+mj-lt"/>
              </a:rPr>
              <a:t>a </a:t>
            </a:r>
            <a:r>
              <a:rPr lang="en-US" dirty="0">
                <a:latin typeface="+mj-lt"/>
              </a:rPr>
              <a:t>risk management </a:t>
            </a:r>
            <a:r>
              <a:rPr lang="en-US" dirty="0" smtClean="0">
                <a:latin typeface="+mj-lt"/>
              </a:rPr>
              <a:t>plan delivered </a:t>
            </a:r>
            <a:r>
              <a:rPr lang="en-US" dirty="0">
                <a:latin typeface="+mj-lt"/>
              </a:rPr>
              <a:t>by </a:t>
            </a:r>
            <a:r>
              <a:rPr lang="en-US" dirty="0" smtClean="0">
                <a:latin typeface="+mj-lt"/>
              </a:rPr>
              <a:t>the Co-located </a:t>
            </a:r>
            <a:r>
              <a:rPr lang="en-US" dirty="0">
                <a:latin typeface="+mj-lt"/>
              </a:rPr>
              <a:t>Public Protection Team (PPT</a:t>
            </a:r>
            <a:r>
              <a:rPr lang="en-US" dirty="0" smtClean="0">
                <a:latin typeface="+mj-lt"/>
              </a:rPr>
              <a:t>).</a:t>
            </a:r>
            <a:endParaRPr lang="en-US" dirty="0">
              <a:latin typeface="+mj-lt"/>
            </a:endParaRPr>
          </a:p>
          <a:p>
            <a:pPr>
              <a:tabLst>
                <a:tab pos="900113" algn="l"/>
              </a:tabLst>
            </a:pPr>
            <a:endParaRPr lang="en-US" b="1" dirty="0">
              <a:latin typeface="+mj-lt"/>
            </a:endParaRPr>
          </a:p>
          <a:p>
            <a:pPr>
              <a:tabLst>
                <a:tab pos="900113" algn="l"/>
              </a:tabLst>
            </a:pPr>
            <a:r>
              <a:rPr lang="en-US" dirty="0">
                <a:latin typeface="+mj-lt"/>
              </a:rPr>
              <a:t>This team comprises of PSNI, PBNI and </a:t>
            </a:r>
            <a:r>
              <a:rPr lang="en-US" dirty="0" smtClean="0">
                <a:latin typeface="+mj-lt"/>
              </a:rPr>
              <a:t>Social </a:t>
            </a:r>
            <a:r>
              <a:rPr lang="en-US" dirty="0">
                <a:latin typeface="+mj-lt"/>
              </a:rPr>
              <a:t>Services and is based </a:t>
            </a:r>
            <a:r>
              <a:rPr lang="en-US" dirty="0" smtClean="0">
                <a:latin typeface="+mj-lt"/>
              </a:rPr>
              <a:t>at </a:t>
            </a:r>
            <a:r>
              <a:rPr lang="en-US" dirty="0" err="1" smtClean="0">
                <a:latin typeface="+mj-lt"/>
              </a:rPr>
              <a:t>Seapark</a:t>
            </a:r>
            <a:r>
              <a:rPr lang="en-US" dirty="0" smtClean="0">
                <a:latin typeface="+mj-lt"/>
              </a:rPr>
              <a:t>.</a:t>
            </a:r>
            <a:endParaRPr lang="en-US" dirty="0">
              <a:latin typeface="+mj-lt"/>
            </a:endParaRP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91</a:t>
            </a:fld>
            <a:endParaRPr lang="en-US" altLang="en-US">
              <a:solidFill>
                <a:srgbClr val="000000"/>
              </a:solidFill>
            </a:endParaRPr>
          </a:p>
        </p:txBody>
      </p:sp>
    </p:spTree>
    <p:extLst>
      <p:ext uri="{BB962C8B-B14F-4D97-AF65-F5344CB8AC3E}">
        <p14:creationId xmlns:p14="http://schemas.microsoft.com/office/powerpoint/2010/main" val="15616427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547320"/>
          </a:xfrm>
        </p:spPr>
        <p:txBody>
          <a:bodyPr/>
          <a:lstStyle/>
          <a:p>
            <a:pPr marL="0" indent="0" algn="just">
              <a:buNone/>
            </a:pPr>
            <a:r>
              <a:rPr lang="en-GB" dirty="0" smtClean="0"/>
              <a:t>New Developments:</a:t>
            </a:r>
          </a:p>
          <a:p>
            <a:pPr marL="0" indent="0" algn="just">
              <a:buNone/>
            </a:pPr>
            <a:r>
              <a:rPr lang="en-GB" u="sng" dirty="0" smtClean="0"/>
              <a:t>Child Protection Disclosure Arrangements</a:t>
            </a:r>
          </a:p>
          <a:p>
            <a:pPr algn="just"/>
            <a:r>
              <a:rPr lang="en-GB" dirty="0" smtClean="0"/>
              <a:t>Megan’s Law in USA.</a:t>
            </a:r>
          </a:p>
          <a:p>
            <a:pPr algn="just"/>
            <a:r>
              <a:rPr lang="en-GB" dirty="0" smtClean="0"/>
              <a:t>Death of Sarah Payne in 2000.</a:t>
            </a:r>
          </a:p>
          <a:p>
            <a:pPr algn="just"/>
            <a:r>
              <a:rPr lang="en-GB" dirty="0" smtClean="0"/>
              <a:t>Scheme commenced in GB in April 2011.</a:t>
            </a:r>
          </a:p>
          <a:p>
            <a:pPr algn="just"/>
            <a:r>
              <a:rPr lang="en-GB" dirty="0" smtClean="0"/>
              <a:t>Introduced in N.I. on 14.03.16, and contained in 2015 Justice Act, building upon the existing disclosure arrangements incorporated into PPANI.</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92</a:t>
            </a:fld>
            <a:endParaRPr lang="en-US" altLang="en-US">
              <a:solidFill>
                <a:srgbClr val="000000"/>
              </a:solidFill>
            </a:endParaRPr>
          </a:p>
        </p:txBody>
      </p:sp>
    </p:spTree>
    <p:extLst>
      <p:ext uri="{BB962C8B-B14F-4D97-AF65-F5344CB8AC3E}">
        <p14:creationId xmlns:p14="http://schemas.microsoft.com/office/powerpoint/2010/main" val="310086496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marL="0" indent="0">
              <a:buNone/>
            </a:pPr>
            <a:endParaRPr lang="en-GB" dirty="0" smtClean="0"/>
          </a:p>
          <a:p>
            <a:pPr marL="0" indent="0" algn="just">
              <a:buNone/>
            </a:pPr>
            <a:r>
              <a:rPr lang="en-GB" dirty="0" smtClean="0"/>
              <a:t>Designed to make it easier for anyone who has concerns about someone who may pose a risk to children to find out if that individual has a criminal record for a sexual or violent offence.</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93</a:t>
            </a:fld>
            <a:endParaRPr lang="en-US" altLang="en-US">
              <a:solidFill>
                <a:srgbClr val="000000"/>
              </a:solidFill>
            </a:endParaRPr>
          </a:p>
        </p:txBody>
      </p:sp>
    </p:spTree>
    <p:extLst>
      <p:ext uri="{BB962C8B-B14F-4D97-AF65-F5344CB8AC3E}">
        <p14:creationId xmlns:p14="http://schemas.microsoft.com/office/powerpoint/2010/main" val="393209029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875184"/>
          </a:xfrm>
        </p:spPr>
        <p:txBody>
          <a:bodyPr/>
          <a:lstStyle/>
          <a:p>
            <a:r>
              <a:rPr lang="en-GB" dirty="0" smtClean="0"/>
              <a:t>How does it work?</a:t>
            </a:r>
            <a:endParaRPr lang="en-GB" dirty="0"/>
          </a:p>
        </p:txBody>
      </p:sp>
      <p:sp>
        <p:nvSpPr>
          <p:cNvPr id="3" name="Content Placeholder 2"/>
          <p:cNvSpPr>
            <a:spLocks noGrp="1"/>
          </p:cNvSpPr>
          <p:nvPr>
            <p:ph idx="1"/>
          </p:nvPr>
        </p:nvSpPr>
        <p:spPr>
          <a:xfrm>
            <a:off x="685800" y="1484784"/>
            <a:ext cx="7772400" cy="4824536"/>
          </a:xfrm>
        </p:spPr>
        <p:txBody>
          <a:bodyPr/>
          <a:lstStyle/>
          <a:p>
            <a:pPr algn="just"/>
            <a:r>
              <a:rPr lang="en-GB" dirty="0" smtClean="0"/>
              <a:t>Applicant presents in person at a Police station.</a:t>
            </a:r>
          </a:p>
          <a:p>
            <a:pPr algn="just"/>
            <a:r>
              <a:rPr lang="en-GB" dirty="0" smtClean="0"/>
              <a:t>Application is checked and ID verified.</a:t>
            </a:r>
          </a:p>
          <a:p>
            <a:pPr algn="just"/>
            <a:r>
              <a:rPr lang="en-GB" dirty="0" smtClean="0"/>
              <a:t>Police and Partner information is checked and a decision on disclosure made by PSNI.</a:t>
            </a:r>
          </a:p>
          <a:p>
            <a:pPr algn="just"/>
            <a:r>
              <a:rPr lang="en-GB" dirty="0" smtClean="0"/>
              <a:t>If a decision to disclose is made, the offender is informed and disclosure is made to the appropriate person.</a:t>
            </a:r>
          </a:p>
          <a:p>
            <a:pPr marL="0" indent="0" algn="just">
              <a:buNone/>
            </a:pPr>
            <a:r>
              <a:rPr lang="en-GB" dirty="0"/>
              <a:t>	</a:t>
            </a:r>
            <a:r>
              <a:rPr lang="en-GB" dirty="0" smtClean="0"/>
              <a:t>	</a:t>
            </a:r>
            <a:r>
              <a:rPr lang="en-GB" sz="2800" dirty="0" smtClean="0"/>
              <a:t>www.puplicprotectionni.com</a:t>
            </a:r>
            <a:endParaRPr lang="en-GB" sz="2800"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94</a:t>
            </a:fld>
            <a:endParaRPr lang="en-US" altLang="en-US">
              <a:solidFill>
                <a:srgbClr val="000000"/>
              </a:solidFill>
            </a:endParaRPr>
          </a:p>
        </p:txBody>
      </p:sp>
    </p:spTree>
    <p:extLst>
      <p:ext uri="{BB962C8B-B14F-4D97-AF65-F5344CB8AC3E}">
        <p14:creationId xmlns:p14="http://schemas.microsoft.com/office/powerpoint/2010/main" val="185906922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92696"/>
            <a:ext cx="7772400" cy="5403304"/>
          </a:xfrm>
        </p:spPr>
        <p:txBody>
          <a:bodyPr/>
          <a:lstStyle/>
          <a:p>
            <a:pPr marL="0" indent="0">
              <a:buNone/>
            </a:pPr>
            <a:endParaRPr lang="en-GB" dirty="0" smtClean="0"/>
          </a:p>
          <a:p>
            <a:pPr marL="0" indent="0">
              <a:buNone/>
            </a:pPr>
            <a:endParaRPr lang="en-GB" dirty="0"/>
          </a:p>
          <a:p>
            <a:pPr marL="0" indent="0">
              <a:buNone/>
            </a:pPr>
            <a:endParaRPr lang="en-GB" dirty="0" smtClean="0"/>
          </a:p>
          <a:p>
            <a:pPr marL="0" indent="0" algn="ctr">
              <a:buNone/>
            </a:pPr>
            <a:r>
              <a:rPr lang="en-GB" u="sng" dirty="0" smtClean="0"/>
              <a:t>Violent Offender Prevention Orders</a:t>
            </a:r>
          </a:p>
          <a:p>
            <a:pPr marL="0" indent="0" algn="ctr">
              <a:buNone/>
            </a:pPr>
            <a:r>
              <a:rPr lang="en-GB" dirty="0" smtClean="0"/>
              <a:t>			(VOPO’s)</a:t>
            </a:r>
            <a:endParaRPr lang="en-GB" dirty="0"/>
          </a:p>
        </p:txBody>
      </p:sp>
      <p:sp>
        <p:nvSpPr>
          <p:cNvPr id="2" name="Slide Number Placeholder 1"/>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95</a:t>
            </a:fld>
            <a:endParaRPr lang="en-US" altLang="en-US">
              <a:solidFill>
                <a:srgbClr val="000000"/>
              </a:solidFill>
            </a:endParaRPr>
          </a:p>
        </p:txBody>
      </p:sp>
    </p:spTree>
    <p:extLst>
      <p:ext uri="{BB962C8B-B14F-4D97-AF65-F5344CB8AC3E}">
        <p14:creationId xmlns:p14="http://schemas.microsoft.com/office/powerpoint/2010/main" val="18488388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47192"/>
          </a:xfrm>
        </p:spPr>
        <p:txBody>
          <a:bodyPr/>
          <a:lstStyle/>
          <a:p>
            <a:r>
              <a:rPr lang="en-GB" sz="4000" dirty="0" smtClean="0"/>
              <a:t>Violent Offender Prevention Orders (VOPO’s)</a:t>
            </a:r>
            <a:endParaRPr lang="en-GB" sz="4000" dirty="0"/>
          </a:p>
        </p:txBody>
      </p:sp>
      <p:sp>
        <p:nvSpPr>
          <p:cNvPr id="3" name="Content Placeholder 2"/>
          <p:cNvSpPr>
            <a:spLocks noGrp="1"/>
          </p:cNvSpPr>
          <p:nvPr>
            <p:ph idx="1"/>
          </p:nvPr>
        </p:nvSpPr>
        <p:spPr>
          <a:xfrm>
            <a:off x="685800" y="1700808"/>
            <a:ext cx="7772400" cy="4395192"/>
          </a:xfrm>
        </p:spPr>
        <p:txBody>
          <a:bodyPr/>
          <a:lstStyle/>
          <a:p>
            <a:pPr algn="just"/>
            <a:r>
              <a:rPr lang="en-GB" sz="3000" dirty="0" smtClean="0"/>
              <a:t>Justice Act (NI) Order 2015 – Part 8 Sections 55-76.</a:t>
            </a:r>
          </a:p>
          <a:p>
            <a:pPr algn="just"/>
            <a:r>
              <a:rPr lang="en-GB" sz="3000" dirty="0" smtClean="0"/>
              <a:t>Civil Order aimed at managing risk of violent reoffending.</a:t>
            </a:r>
          </a:p>
          <a:p>
            <a:pPr algn="just"/>
            <a:r>
              <a:rPr lang="en-GB" sz="3000" dirty="0" smtClean="0"/>
              <a:t>Allows the court to place prohibitions / requirements on the activities and behaviour of a violent offender.</a:t>
            </a:r>
          </a:p>
          <a:p>
            <a:pPr algn="just"/>
            <a:r>
              <a:rPr lang="en-GB" sz="3000" dirty="0" smtClean="0"/>
              <a:t>Offender automatically subject to notification requirements.</a:t>
            </a:r>
          </a:p>
          <a:p>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96</a:t>
            </a:fld>
            <a:endParaRPr lang="en-US" altLang="en-US">
              <a:solidFill>
                <a:srgbClr val="000000"/>
              </a:solidFill>
            </a:endParaRPr>
          </a:p>
        </p:txBody>
      </p:sp>
    </p:spTree>
    <p:extLst>
      <p:ext uri="{BB962C8B-B14F-4D97-AF65-F5344CB8AC3E}">
        <p14:creationId xmlns:p14="http://schemas.microsoft.com/office/powerpoint/2010/main" val="272204511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32656"/>
            <a:ext cx="7772400" cy="5763344"/>
          </a:xfrm>
        </p:spPr>
        <p:txBody>
          <a:bodyPr/>
          <a:lstStyle/>
          <a:p>
            <a:pPr algn="just"/>
            <a:r>
              <a:rPr lang="en-GB" dirty="0" smtClean="0"/>
              <a:t>A VOPO is not automatically applied to all offenders.</a:t>
            </a:r>
          </a:p>
          <a:p>
            <a:pPr algn="just"/>
            <a:r>
              <a:rPr lang="en-GB" dirty="0" smtClean="0"/>
              <a:t>Breach of a VOPO is a criminal offence.</a:t>
            </a:r>
          </a:p>
          <a:p>
            <a:pPr marL="0" indent="0" algn="just">
              <a:buNone/>
            </a:pPr>
            <a:r>
              <a:rPr lang="en-GB" dirty="0" smtClean="0"/>
              <a:t>Sanctions can range from a fine up to five years in prison.</a:t>
            </a:r>
          </a:p>
          <a:p>
            <a:pPr algn="just"/>
            <a:r>
              <a:rPr lang="en-GB" dirty="0" smtClean="0"/>
              <a:t>A VOPO can be applied to offenders under the age of 18 years, where it is relevant and appropriate.  Parent or guardian’s att</a:t>
            </a:r>
            <a:r>
              <a:rPr lang="en-GB" dirty="0"/>
              <a:t>e</a:t>
            </a:r>
            <a:r>
              <a:rPr lang="en-GB" dirty="0" smtClean="0"/>
              <a:t>ndance is required.</a:t>
            </a:r>
          </a:p>
          <a:p>
            <a:pPr algn="just"/>
            <a:r>
              <a:rPr lang="en-GB" dirty="0" smtClean="0"/>
              <a:t>A VOPO has effect for a period of no less that two years and no more than five years.</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97</a:t>
            </a:fld>
            <a:endParaRPr lang="en-US" altLang="en-US">
              <a:solidFill>
                <a:srgbClr val="000000"/>
              </a:solidFill>
            </a:endParaRPr>
          </a:p>
        </p:txBody>
      </p:sp>
    </p:spTree>
    <p:extLst>
      <p:ext uri="{BB962C8B-B14F-4D97-AF65-F5344CB8AC3E}">
        <p14:creationId xmlns:p14="http://schemas.microsoft.com/office/powerpoint/2010/main" val="271859754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6672"/>
            <a:ext cx="7772400" cy="5619328"/>
          </a:xfrm>
        </p:spPr>
        <p:txBody>
          <a:bodyPr/>
          <a:lstStyle/>
          <a:p>
            <a:pPr algn="just"/>
            <a:r>
              <a:rPr lang="en-GB" sz="3100" dirty="0" smtClean="0"/>
              <a:t>A VOPO can be made by the court in two ways:</a:t>
            </a:r>
          </a:p>
          <a:p>
            <a:pPr algn="just">
              <a:buFontTx/>
              <a:buChar char="-"/>
            </a:pPr>
            <a:r>
              <a:rPr lang="en-GB" sz="3100" dirty="0" smtClean="0"/>
              <a:t>VOPO on conviction:</a:t>
            </a:r>
          </a:p>
          <a:p>
            <a:pPr marL="0" indent="0" algn="just">
              <a:buNone/>
            </a:pPr>
            <a:r>
              <a:rPr lang="en-GB" sz="3100" dirty="0" smtClean="0"/>
              <a:t>When the court deals with an offender for a </a:t>
            </a:r>
            <a:r>
              <a:rPr lang="en-GB" sz="3100" b="1" dirty="0" smtClean="0"/>
              <a:t>specified offence</a:t>
            </a:r>
            <a:r>
              <a:rPr lang="en-GB" sz="3100" dirty="0" smtClean="0"/>
              <a:t> OR a finding by the court that an offender has done an act but is not guilty by reason of insanity or not fit to plead.</a:t>
            </a:r>
          </a:p>
          <a:p>
            <a:pPr algn="just">
              <a:buFontTx/>
              <a:buChar char="-"/>
            </a:pPr>
            <a:r>
              <a:rPr lang="en-GB" sz="3100" dirty="0" smtClean="0"/>
              <a:t>VOPO on application:</a:t>
            </a:r>
          </a:p>
          <a:p>
            <a:pPr marL="0" indent="0" algn="just">
              <a:buNone/>
            </a:pPr>
            <a:r>
              <a:rPr lang="en-GB" sz="3100" dirty="0" smtClean="0"/>
              <a:t>An application to the court by the Chief Constable in respect of a qualifying offender at a later stage. </a:t>
            </a:r>
            <a:endParaRPr lang="en-GB" sz="3100"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98</a:t>
            </a:fld>
            <a:endParaRPr lang="en-US" altLang="en-US">
              <a:solidFill>
                <a:srgbClr val="000000"/>
              </a:solidFill>
            </a:endParaRPr>
          </a:p>
        </p:txBody>
      </p:sp>
    </p:spTree>
    <p:extLst>
      <p:ext uri="{BB962C8B-B14F-4D97-AF65-F5344CB8AC3E}">
        <p14:creationId xmlns:p14="http://schemas.microsoft.com/office/powerpoint/2010/main" val="33490263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20688"/>
            <a:ext cx="7772400" cy="5475312"/>
          </a:xfrm>
        </p:spPr>
        <p:txBody>
          <a:bodyPr/>
          <a:lstStyle/>
          <a:p>
            <a:endParaRPr lang="en-GB" dirty="0" smtClean="0"/>
          </a:p>
          <a:p>
            <a:pPr algn="just"/>
            <a:r>
              <a:rPr lang="en-GB" dirty="0" smtClean="0"/>
              <a:t>The Order comes into force at the point its made.</a:t>
            </a:r>
          </a:p>
          <a:p>
            <a:pPr algn="just"/>
            <a:r>
              <a:rPr lang="en-GB" dirty="0" smtClean="0"/>
              <a:t>Police are responsible for monitoring the VOPO and investigating breaches.</a:t>
            </a:r>
          </a:p>
          <a:p>
            <a:pPr algn="just"/>
            <a:r>
              <a:rPr lang="en-GB" dirty="0" smtClean="0"/>
              <a:t>Police have Power of entry and search of an offenders home for the purpose of risk assessment, but the court must be satisfied that specified requirements are met.</a:t>
            </a:r>
            <a:endParaRPr lang="en-GB" dirty="0"/>
          </a:p>
        </p:txBody>
      </p:sp>
      <p:sp>
        <p:nvSpPr>
          <p:cNvPr id="4" name="Slide Number Placeholder 3"/>
          <p:cNvSpPr>
            <a:spLocks noGrp="1"/>
          </p:cNvSpPr>
          <p:nvPr>
            <p:ph type="sldNum" sz="quarter" idx="12"/>
          </p:nvPr>
        </p:nvSpPr>
        <p:spPr/>
        <p:txBody>
          <a:bodyPr/>
          <a:lstStyle/>
          <a:p>
            <a:pPr>
              <a:defRPr/>
            </a:pPr>
            <a:fld id="{091B202F-1687-4B35-924A-947F6B69D302}" type="slidenum">
              <a:rPr lang="en-US" altLang="en-US" smtClean="0">
                <a:solidFill>
                  <a:srgbClr val="000000"/>
                </a:solidFill>
              </a:rPr>
              <a:pPr>
                <a:defRPr/>
              </a:pPr>
              <a:t>99</a:t>
            </a:fld>
            <a:endParaRPr lang="en-US" altLang="en-US">
              <a:solidFill>
                <a:srgbClr val="000000"/>
              </a:solidFill>
            </a:endParaRPr>
          </a:p>
        </p:txBody>
      </p:sp>
    </p:spTree>
    <p:extLst>
      <p:ext uri="{BB962C8B-B14F-4D97-AF65-F5344CB8AC3E}">
        <p14:creationId xmlns:p14="http://schemas.microsoft.com/office/powerpoint/2010/main" val="2335697529"/>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ヒラギノ角ゴ Pro W3"/>
        <a:cs typeface=""/>
      </a:majorFont>
      <a:minorFont>
        <a:latin typeface="Times"/>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Flow">
  <a:themeElements>
    <a:clrScheme name="Custom 4">
      <a:dk1>
        <a:sysClr val="windowText" lastClr="000000"/>
      </a:dk1>
      <a:lt1>
        <a:sysClr val="window" lastClr="FFFFFF"/>
      </a:lt1>
      <a:dk2>
        <a:srgbClr val="04617B"/>
      </a:dk2>
      <a:lt2>
        <a:srgbClr val="DBF5F9"/>
      </a:lt2>
      <a:accent1>
        <a:srgbClr val="7030A0"/>
      </a:accent1>
      <a:accent2>
        <a:srgbClr val="7030A0"/>
      </a:accent2>
      <a:accent3>
        <a:srgbClr val="7030A0"/>
      </a:accent3>
      <a:accent4>
        <a:srgbClr val="7030A0"/>
      </a:accent4>
      <a:accent5>
        <a:srgbClr val="7030A0"/>
      </a:accent5>
      <a:accent6>
        <a:srgbClr val="7030A0"/>
      </a:accent6>
      <a:hlink>
        <a:srgbClr val="7030A0"/>
      </a:hlink>
      <a:folHlink>
        <a:srgbClr val="7030A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4">
    <a:dk1>
      <a:sysClr val="windowText" lastClr="000000"/>
    </a:dk1>
    <a:lt1>
      <a:sysClr val="window" lastClr="FFFFFF"/>
    </a:lt1>
    <a:dk2>
      <a:srgbClr val="04617B"/>
    </a:dk2>
    <a:lt2>
      <a:srgbClr val="DBF5F9"/>
    </a:lt2>
    <a:accent1>
      <a:srgbClr val="7030A0"/>
    </a:accent1>
    <a:accent2>
      <a:srgbClr val="7030A0"/>
    </a:accent2>
    <a:accent3>
      <a:srgbClr val="7030A0"/>
    </a:accent3>
    <a:accent4>
      <a:srgbClr val="7030A0"/>
    </a:accent4>
    <a:accent5>
      <a:srgbClr val="7030A0"/>
    </a:accent5>
    <a:accent6>
      <a:srgbClr val="7030A0"/>
    </a:accent6>
    <a:hlink>
      <a:srgbClr val="7030A0"/>
    </a:hlink>
    <a:folHlink>
      <a:srgbClr val="7030A0"/>
    </a:folHlink>
  </a:clrScheme>
</a:themeOverride>
</file>

<file path=ppt/theme/themeOverride2.xml><?xml version="1.0" encoding="utf-8"?>
<a:themeOverride xmlns:a="http://schemas.openxmlformats.org/drawingml/2006/main">
  <a:clrScheme name="Custom 4">
    <a:dk1>
      <a:sysClr val="windowText" lastClr="000000"/>
    </a:dk1>
    <a:lt1>
      <a:sysClr val="window" lastClr="FFFFFF"/>
    </a:lt1>
    <a:dk2>
      <a:srgbClr val="04617B"/>
    </a:dk2>
    <a:lt2>
      <a:srgbClr val="DBF5F9"/>
    </a:lt2>
    <a:accent1>
      <a:srgbClr val="7030A0"/>
    </a:accent1>
    <a:accent2>
      <a:srgbClr val="7030A0"/>
    </a:accent2>
    <a:accent3>
      <a:srgbClr val="7030A0"/>
    </a:accent3>
    <a:accent4>
      <a:srgbClr val="7030A0"/>
    </a:accent4>
    <a:accent5>
      <a:srgbClr val="7030A0"/>
    </a:accent5>
    <a:accent6>
      <a:srgbClr val="7030A0"/>
    </a:accent6>
    <a:hlink>
      <a:srgbClr val="7030A0"/>
    </a:hlink>
    <a:folHlink>
      <a:srgbClr val="7030A0"/>
    </a:folHlink>
  </a:clrScheme>
</a:themeOverride>
</file>

<file path=docProps/app.xml><?xml version="1.0" encoding="utf-8"?>
<Properties xmlns="http://schemas.openxmlformats.org/officeDocument/2006/extended-properties" xmlns:vt="http://schemas.openxmlformats.org/officeDocument/2006/docPropsVTypes">
  <Template/>
  <TotalTime>836</TotalTime>
  <Words>4402</Words>
  <Application>Microsoft Office PowerPoint</Application>
  <PresentationFormat>On-screen Show (4:3)</PresentationFormat>
  <Paragraphs>672</Paragraphs>
  <Slides>107</Slides>
  <Notes>40</Notes>
  <HiddenSlides>0</HiddenSlides>
  <MMClips>0</MMClips>
  <ScaleCrop>false</ScaleCrop>
  <HeadingPairs>
    <vt:vector size="4" baseType="variant">
      <vt:variant>
        <vt:lpstr>Theme</vt:lpstr>
      </vt:variant>
      <vt:variant>
        <vt:i4>4</vt:i4>
      </vt:variant>
      <vt:variant>
        <vt:lpstr>Slide Titles</vt:lpstr>
      </vt:variant>
      <vt:variant>
        <vt:i4>107</vt:i4>
      </vt:variant>
    </vt:vector>
  </HeadingPairs>
  <TitlesOfParts>
    <vt:vector size="111" baseType="lpstr">
      <vt:lpstr>Custom Design</vt:lpstr>
      <vt:lpstr>Office Theme</vt:lpstr>
      <vt:lpstr>Blank Presentation</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Historical Child Sexual Abuse</vt:lpstr>
      <vt:lpstr>PowerPoint Presentation</vt:lpstr>
      <vt:lpstr>What research tells us about CSA in Ireland</vt:lpstr>
      <vt:lpstr>Mental Health and CSA</vt:lpstr>
      <vt:lpstr>PowerPoint Presentation</vt:lpstr>
      <vt:lpstr>Historical Allegations  of Child Sexual Abuse</vt:lpstr>
      <vt:lpstr>Legislative Context</vt:lpstr>
      <vt:lpstr>Policy Context for practice: ‘RETROSPECTIVE DISCLOSURES’</vt:lpstr>
      <vt:lpstr>Children First (2017)</vt:lpstr>
      <vt:lpstr>Impact of ‘Section 3 Policy’ Under Review Currently</vt:lpstr>
      <vt:lpstr>PowerPoint Presentation</vt:lpstr>
      <vt:lpstr>Current Process</vt:lpstr>
      <vt:lpstr>Our Mission </vt:lpstr>
      <vt:lpstr>Principles </vt:lpstr>
      <vt:lpstr>Specialist Inquiry Team, Cork</vt:lpstr>
      <vt:lpstr>PowerPoint Presentation</vt:lpstr>
      <vt:lpstr>PowerPoint Presentation</vt:lpstr>
      <vt:lpstr>PowerPoint Presentation</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Persons Subject to PPANI </vt:lpstr>
      <vt:lpstr>PowerPoint Presentation</vt:lpstr>
      <vt:lpstr>PowerPoint Presentation</vt:lpstr>
      <vt:lpstr>PowerPoint Presentation</vt:lpstr>
      <vt:lpstr>PowerPoint Presentation</vt:lpstr>
      <vt:lpstr>PowerPoint Presentation</vt:lpstr>
      <vt:lpstr>LAPPP</vt:lpstr>
      <vt:lpstr>PowerPoint Presentation</vt:lpstr>
      <vt:lpstr>PowerPoint Presentation</vt:lpstr>
      <vt:lpstr>DRM</vt:lpstr>
      <vt:lpstr>PowerPoint Presentation</vt:lpstr>
      <vt:lpstr>Categories of Risk</vt:lpstr>
      <vt:lpstr>PowerPoint Presentation</vt:lpstr>
      <vt:lpstr>PowerPoint Presentation</vt:lpstr>
      <vt:lpstr>PowerPoint Presentation</vt:lpstr>
      <vt:lpstr>PowerPoint Presentation</vt:lpstr>
      <vt:lpstr>PowerPoint Presentation</vt:lpstr>
      <vt:lpstr>PowerPoint Presentation</vt:lpstr>
      <vt:lpstr>How does it work?</vt:lpstr>
      <vt:lpstr>PowerPoint Presentation</vt:lpstr>
      <vt:lpstr>Violent Offender Prevention Orders (VOPO’s)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219</cp:revision>
  <dcterms:created xsi:type="dcterms:W3CDTF">2011-12-09T20:21:14Z</dcterms:created>
  <dcterms:modified xsi:type="dcterms:W3CDTF">2017-11-06T15:55:31Z</dcterms:modified>
</cp:coreProperties>
</file>