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4"/>
  </p:notesMasterIdLst>
  <p:sldIdLst>
    <p:sldId id="256" r:id="rId2"/>
    <p:sldId id="257" r:id="rId3"/>
    <p:sldId id="272" r:id="rId4"/>
    <p:sldId id="258" r:id="rId5"/>
    <p:sldId id="399" r:id="rId6"/>
    <p:sldId id="403" r:id="rId7"/>
    <p:sldId id="261" r:id="rId8"/>
    <p:sldId id="262" r:id="rId9"/>
    <p:sldId id="400" r:id="rId10"/>
    <p:sldId id="402" r:id="rId11"/>
    <p:sldId id="401"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e, Laura" initials="NL" lastIdx="6" clrIdx="0">
    <p:extLst>
      <p:ext uri="{19B8F6BF-5375-455C-9EA6-DF929625EA0E}">
        <p15:presenceInfo xmlns:p15="http://schemas.microsoft.com/office/powerpoint/2012/main" userId="S-1-5-21-1606838663-2371823751-3550637074-9241" providerId="AD"/>
      </p:ext>
    </p:extLst>
  </p:cmAuthor>
  <p:cmAuthor id="2" name="Jan Perrin" initials="JP" lastIdx="7" clrIdx="1">
    <p:extLst>
      <p:ext uri="{19B8F6BF-5375-455C-9EA6-DF929625EA0E}">
        <p15:presenceInfo xmlns:p15="http://schemas.microsoft.com/office/powerpoint/2012/main" userId="S-1-5-21-631144023-1040123241-1542849698-74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F2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664" autoAdjust="0"/>
  </p:normalViewPr>
  <p:slideViewPr>
    <p:cSldViewPr snapToGrid="0">
      <p:cViewPr varScale="1">
        <p:scale>
          <a:sx n="97" d="100"/>
          <a:sy n="97" d="100"/>
        </p:scale>
        <p:origin x="111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B44BDC-8D7F-439A-A02C-AC2BE684E774}" type="doc">
      <dgm:prSet loTypeId="urn:microsoft.com/office/officeart/2009/3/layout/RandomtoResultProcess" loCatId="process" qsTypeId="urn:microsoft.com/office/officeart/2005/8/quickstyle/simple4" qsCatId="simple" csTypeId="urn:microsoft.com/office/officeart/2005/8/colors/colorful2" csCatId="colorful" phldr="1"/>
      <dgm:spPr/>
      <dgm:t>
        <a:bodyPr/>
        <a:lstStyle/>
        <a:p>
          <a:endParaRPr lang="en-US"/>
        </a:p>
      </dgm:t>
    </dgm:pt>
    <dgm:pt modelId="{627FDBBC-CF55-4C6D-A492-5215F69E77CB}">
      <dgm:prSet phldrT="[Text]"/>
      <dgm:spPr/>
      <dgm:t>
        <a:bodyPr/>
        <a:lstStyle/>
        <a:p>
          <a:r>
            <a:rPr lang="en-US" b="1" dirty="0">
              <a:solidFill>
                <a:srgbClr val="4D4D4F"/>
              </a:solidFill>
            </a:rPr>
            <a:t>Children First Act (2015)</a:t>
          </a:r>
        </a:p>
      </dgm:t>
    </dgm:pt>
    <dgm:pt modelId="{4B3F6549-459E-422F-BBCF-B050B503C3E4}" type="parTrans" cxnId="{ABD46088-2F71-4B6D-9ADC-5E5A623A20BE}">
      <dgm:prSet/>
      <dgm:spPr/>
      <dgm:t>
        <a:bodyPr/>
        <a:lstStyle/>
        <a:p>
          <a:endParaRPr lang="en-US"/>
        </a:p>
      </dgm:t>
    </dgm:pt>
    <dgm:pt modelId="{D0CEF7A8-F510-4DA3-8D88-2A879F612C14}" type="sibTrans" cxnId="{ABD46088-2F71-4B6D-9ADC-5E5A623A20BE}">
      <dgm:prSet/>
      <dgm:spPr/>
      <dgm:t>
        <a:bodyPr/>
        <a:lstStyle/>
        <a:p>
          <a:endParaRPr lang="en-US"/>
        </a:p>
      </dgm:t>
    </dgm:pt>
    <dgm:pt modelId="{1A7BA081-919C-4571-AE3C-4C5EB307CB33}">
      <dgm:prSet phldrT="[Text]"/>
      <dgm:spPr/>
      <dgm:t>
        <a:bodyPr/>
        <a:lstStyle/>
        <a:p>
          <a:r>
            <a:rPr lang="en-US" b="1" dirty="0">
              <a:solidFill>
                <a:srgbClr val="4D4D4F"/>
              </a:solidFill>
            </a:rPr>
            <a:t>Maintaining Register</a:t>
          </a:r>
        </a:p>
      </dgm:t>
    </dgm:pt>
    <dgm:pt modelId="{833B8B6E-54F9-4293-8101-9EAFC51880F5}" type="parTrans" cxnId="{0BE9AD7A-37A9-4D47-9B47-49A8EB21FF9C}">
      <dgm:prSet/>
      <dgm:spPr/>
      <dgm:t>
        <a:bodyPr/>
        <a:lstStyle/>
        <a:p>
          <a:endParaRPr lang="en-US"/>
        </a:p>
      </dgm:t>
    </dgm:pt>
    <dgm:pt modelId="{7922B3F1-B0C7-4A64-A82C-774A1B0DAF0C}" type="sibTrans" cxnId="{0BE9AD7A-37A9-4D47-9B47-49A8EB21FF9C}">
      <dgm:prSet/>
      <dgm:spPr/>
      <dgm:t>
        <a:bodyPr/>
        <a:lstStyle/>
        <a:p>
          <a:endParaRPr lang="en-US"/>
        </a:p>
      </dgm:t>
    </dgm:pt>
    <dgm:pt modelId="{337AC7FF-1738-4E43-99DA-F44A5E468C0E}">
      <dgm:prSet/>
      <dgm:spPr/>
      <dgm:t>
        <a:bodyPr/>
        <a:lstStyle/>
        <a:p>
          <a:r>
            <a:rPr lang="en-US" b="1" dirty="0">
              <a:solidFill>
                <a:srgbClr val="4D4D4F"/>
              </a:solidFill>
            </a:rPr>
            <a:t>Unit Established March 2018</a:t>
          </a:r>
        </a:p>
      </dgm:t>
    </dgm:pt>
    <dgm:pt modelId="{9B963523-86BA-48C7-AB1B-9C04C213C2E4}" type="parTrans" cxnId="{EFB09A7F-4AC2-43AE-BA84-C78A8A352BD1}">
      <dgm:prSet/>
      <dgm:spPr/>
      <dgm:t>
        <a:bodyPr/>
        <a:lstStyle/>
        <a:p>
          <a:endParaRPr lang="en-US"/>
        </a:p>
      </dgm:t>
    </dgm:pt>
    <dgm:pt modelId="{E03655CF-F5F8-4300-9380-BC20644B972E}" type="sibTrans" cxnId="{EFB09A7F-4AC2-43AE-BA84-C78A8A352BD1}">
      <dgm:prSet/>
      <dgm:spPr/>
      <dgm:t>
        <a:bodyPr/>
        <a:lstStyle/>
        <a:p>
          <a:endParaRPr lang="en-US"/>
        </a:p>
      </dgm:t>
    </dgm:pt>
    <dgm:pt modelId="{778306F5-3C8A-400D-ABE6-4C80DE2F1B00}">
      <dgm:prSet phldrT="[Text]"/>
      <dgm:spPr/>
      <dgm:t>
        <a:bodyPr/>
        <a:lstStyle/>
        <a:p>
          <a:r>
            <a:rPr lang="en-US" b="1" dirty="0"/>
            <a:t>Compliance Support &amp; Enforcement </a:t>
          </a:r>
        </a:p>
      </dgm:t>
    </dgm:pt>
    <dgm:pt modelId="{799E29B6-E520-413E-ABE8-B8B1A748003A}" type="parTrans" cxnId="{28BB5931-F6F7-44F8-9DA0-124B9E6EC613}">
      <dgm:prSet/>
      <dgm:spPr/>
      <dgm:t>
        <a:bodyPr/>
        <a:lstStyle/>
        <a:p>
          <a:endParaRPr lang="en-US"/>
        </a:p>
      </dgm:t>
    </dgm:pt>
    <dgm:pt modelId="{1744AF6D-68D6-4D7A-9259-66AC0D6450AB}" type="sibTrans" cxnId="{28BB5931-F6F7-44F8-9DA0-124B9E6EC613}">
      <dgm:prSet/>
      <dgm:spPr/>
      <dgm:t>
        <a:bodyPr/>
        <a:lstStyle/>
        <a:p>
          <a:endParaRPr lang="en-US"/>
        </a:p>
      </dgm:t>
    </dgm:pt>
    <dgm:pt modelId="{DBA41D12-4C48-4B29-8914-01B1091BDD8F}" type="pres">
      <dgm:prSet presAssocID="{0BB44BDC-8D7F-439A-A02C-AC2BE684E774}" presName="Name0" presStyleCnt="0">
        <dgm:presLayoutVars>
          <dgm:dir/>
          <dgm:animOne val="branch"/>
          <dgm:animLvl val="lvl"/>
        </dgm:presLayoutVars>
      </dgm:prSet>
      <dgm:spPr/>
    </dgm:pt>
    <dgm:pt modelId="{B77F4DCF-E7F3-4852-9A8F-D4F5223624C2}" type="pres">
      <dgm:prSet presAssocID="{627FDBBC-CF55-4C6D-A492-5215F69E77CB}" presName="chaos" presStyleCnt="0"/>
      <dgm:spPr/>
    </dgm:pt>
    <dgm:pt modelId="{4CC13A47-14E0-4A26-8C2F-8017A70B6E01}" type="pres">
      <dgm:prSet presAssocID="{627FDBBC-CF55-4C6D-A492-5215F69E77CB}" presName="parTx1" presStyleLbl="revTx" presStyleIdx="0" presStyleCnt="3"/>
      <dgm:spPr/>
    </dgm:pt>
    <dgm:pt modelId="{1DA4F181-78A5-43C5-8AC1-981553B1E47D}" type="pres">
      <dgm:prSet presAssocID="{627FDBBC-CF55-4C6D-A492-5215F69E77CB}" presName="c1" presStyleLbl="node1" presStyleIdx="0" presStyleCnt="19"/>
      <dgm:spPr/>
    </dgm:pt>
    <dgm:pt modelId="{0A255307-B40D-4489-9B53-BC4C41F86CEC}" type="pres">
      <dgm:prSet presAssocID="{627FDBBC-CF55-4C6D-A492-5215F69E77CB}" presName="c2" presStyleLbl="node1" presStyleIdx="1" presStyleCnt="19"/>
      <dgm:spPr/>
    </dgm:pt>
    <dgm:pt modelId="{040CAD1C-C5F3-4C64-9D9C-FD1EC6A431C4}" type="pres">
      <dgm:prSet presAssocID="{627FDBBC-CF55-4C6D-A492-5215F69E77CB}" presName="c3" presStyleLbl="node1" presStyleIdx="2" presStyleCnt="19"/>
      <dgm:spPr/>
    </dgm:pt>
    <dgm:pt modelId="{3A87005D-2278-4D68-B648-68DEFF3B10EE}" type="pres">
      <dgm:prSet presAssocID="{627FDBBC-CF55-4C6D-A492-5215F69E77CB}" presName="c4" presStyleLbl="node1" presStyleIdx="3" presStyleCnt="19"/>
      <dgm:spPr/>
    </dgm:pt>
    <dgm:pt modelId="{ACF8CEF9-EC93-45E9-9656-578B15C109F0}" type="pres">
      <dgm:prSet presAssocID="{627FDBBC-CF55-4C6D-A492-5215F69E77CB}" presName="c5" presStyleLbl="node1" presStyleIdx="4" presStyleCnt="19"/>
      <dgm:spPr/>
    </dgm:pt>
    <dgm:pt modelId="{A5499598-D137-4618-B06F-11C739E35189}" type="pres">
      <dgm:prSet presAssocID="{627FDBBC-CF55-4C6D-A492-5215F69E77CB}" presName="c6" presStyleLbl="node1" presStyleIdx="5" presStyleCnt="19"/>
      <dgm:spPr/>
    </dgm:pt>
    <dgm:pt modelId="{460627F0-8A21-45A0-B8DE-941C4C2D79CF}" type="pres">
      <dgm:prSet presAssocID="{627FDBBC-CF55-4C6D-A492-5215F69E77CB}" presName="c7" presStyleLbl="node1" presStyleIdx="6" presStyleCnt="19"/>
      <dgm:spPr/>
    </dgm:pt>
    <dgm:pt modelId="{235C6C0B-5816-4A62-B348-736C142FD3F0}" type="pres">
      <dgm:prSet presAssocID="{627FDBBC-CF55-4C6D-A492-5215F69E77CB}" presName="c8" presStyleLbl="node1" presStyleIdx="7" presStyleCnt="19"/>
      <dgm:spPr/>
    </dgm:pt>
    <dgm:pt modelId="{56D87E00-F45D-45EA-A9F8-6E5C170A204C}" type="pres">
      <dgm:prSet presAssocID="{627FDBBC-CF55-4C6D-A492-5215F69E77CB}" presName="c9" presStyleLbl="node1" presStyleIdx="8" presStyleCnt="19"/>
      <dgm:spPr/>
    </dgm:pt>
    <dgm:pt modelId="{0971CC0A-8310-4919-9BD2-8F405A2A3989}" type="pres">
      <dgm:prSet presAssocID="{627FDBBC-CF55-4C6D-A492-5215F69E77CB}" presName="c10" presStyleLbl="node1" presStyleIdx="9" presStyleCnt="19"/>
      <dgm:spPr/>
    </dgm:pt>
    <dgm:pt modelId="{6DF2CC23-52BA-43DA-BAEB-ED74CE735284}" type="pres">
      <dgm:prSet presAssocID="{627FDBBC-CF55-4C6D-A492-5215F69E77CB}" presName="c11" presStyleLbl="node1" presStyleIdx="10" presStyleCnt="19"/>
      <dgm:spPr/>
    </dgm:pt>
    <dgm:pt modelId="{22B8A936-F877-4124-9B88-7F3E26D53E95}" type="pres">
      <dgm:prSet presAssocID="{627FDBBC-CF55-4C6D-A492-5215F69E77CB}" presName="c12" presStyleLbl="node1" presStyleIdx="11" presStyleCnt="19" custLinFactNeighborX="17164" custLinFactNeighborY="-11443"/>
      <dgm:spPr/>
    </dgm:pt>
    <dgm:pt modelId="{D55CA422-10D0-4FCA-B99F-BCDF851E3342}" type="pres">
      <dgm:prSet presAssocID="{627FDBBC-CF55-4C6D-A492-5215F69E77CB}" presName="c13" presStyleLbl="node1" presStyleIdx="12" presStyleCnt="19"/>
      <dgm:spPr/>
    </dgm:pt>
    <dgm:pt modelId="{1A5D27E3-2F93-48A9-AF51-0B8345E943BB}" type="pres">
      <dgm:prSet presAssocID="{627FDBBC-CF55-4C6D-A492-5215F69E77CB}" presName="c14" presStyleLbl="node1" presStyleIdx="13" presStyleCnt="19"/>
      <dgm:spPr/>
    </dgm:pt>
    <dgm:pt modelId="{07C378DE-A84B-4EE0-9989-E6E23A2128C8}" type="pres">
      <dgm:prSet presAssocID="{627FDBBC-CF55-4C6D-A492-5215F69E77CB}" presName="c15" presStyleLbl="node1" presStyleIdx="14" presStyleCnt="19"/>
      <dgm:spPr/>
    </dgm:pt>
    <dgm:pt modelId="{F5C3F40B-D4E6-48BD-9601-8D4737FFADF8}" type="pres">
      <dgm:prSet presAssocID="{627FDBBC-CF55-4C6D-A492-5215F69E77CB}" presName="c16" presStyleLbl="node1" presStyleIdx="15" presStyleCnt="19"/>
      <dgm:spPr/>
    </dgm:pt>
    <dgm:pt modelId="{A155D8BE-0698-43B8-95D2-51E1162B80F0}" type="pres">
      <dgm:prSet presAssocID="{627FDBBC-CF55-4C6D-A492-5215F69E77CB}" presName="c17" presStyleLbl="node1" presStyleIdx="16" presStyleCnt="19"/>
      <dgm:spPr/>
    </dgm:pt>
    <dgm:pt modelId="{9D59D8EA-5D7C-43F7-B76D-4ED1677CEDEB}" type="pres">
      <dgm:prSet presAssocID="{627FDBBC-CF55-4C6D-A492-5215F69E77CB}" presName="c18" presStyleLbl="node1" presStyleIdx="17" presStyleCnt="19"/>
      <dgm:spPr/>
    </dgm:pt>
    <dgm:pt modelId="{1E8B7AC9-E00C-4D6F-97CA-281CA9EFECD9}" type="pres">
      <dgm:prSet presAssocID="{D0CEF7A8-F510-4DA3-8D88-2A879F612C14}" presName="chevronComposite1" presStyleCnt="0"/>
      <dgm:spPr/>
    </dgm:pt>
    <dgm:pt modelId="{B8076F98-B4C5-481C-9E58-3FA28EE65DA3}" type="pres">
      <dgm:prSet presAssocID="{D0CEF7A8-F510-4DA3-8D88-2A879F612C14}" presName="chevron1" presStyleLbl="sibTrans2D1" presStyleIdx="0" presStyleCnt="3"/>
      <dgm:spPr/>
    </dgm:pt>
    <dgm:pt modelId="{6036D799-31AA-4C80-BA0A-7726FA51392F}" type="pres">
      <dgm:prSet presAssocID="{D0CEF7A8-F510-4DA3-8D88-2A879F612C14}" presName="spChevron1" presStyleCnt="0"/>
      <dgm:spPr/>
    </dgm:pt>
    <dgm:pt modelId="{DB71BF31-22FC-4891-9971-671D088FE98E}" type="pres">
      <dgm:prSet presAssocID="{337AC7FF-1738-4E43-99DA-F44A5E468C0E}" presName="middle" presStyleCnt="0"/>
      <dgm:spPr/>
    </dgm:pt>
    <dgm:pt modelId="{864628AB-47A0-48D8-AD65-B91608FA5AB1}" type="pres">
      <dgm:prSet presAssocID="{337AC7FF-1738-4E43-99DA-F44A5E468C0E}" presName="parTxMid" presStyleLbl="revTx" presStyleIdx="1" presStyleCnt="3"/>
      <dgm:spPr/>
    </dgm:pt>
    <dgm:pt modelId="{5FBA5CCD-DD29-4A0A-8F77-D2DAB1A1B771}" type="pres">
      <dgm:prSet presAssocID="{337AC7FF-1738-4E43-99DA-F44A5E468C0E}" presName="spMid" presStyleCnt="0"/>
      <dgm:spPr/>
    </dgm:pt>
    <dgm:pt modelId="{B073A1BC-D1FC-4C58-ABB5-3F9272709943}" type="pres">
      <dgm:prSet presAssocID="{E03655CF-F5F8-4300-9380-BC20644B972E}" presName="chevronComposite1" presStyleCnt="0"/>
      <dgm:spPr/>
    </dgm:pt>
    <dgm:pt modelId="{80DB6BBD-9112-4521-8D3D-291396C88E0A}" type="pres">
      <dgm:prSet presAssocID="{E03655CF-F5F8-4300-9380-BC20644B972E}" presName="chevron1" presStyleLbl="sibTrans2D1" presStyleIdx="1" presStyleCnt="3"/>
      <dgm:spPr/>
    </dgm:pt>
    <dgm:pt modelId="{AA0B15B1-8B9E-4BC9-938C-AFC0F5AB3016}" type="pres">
      <dgm:prSet presAssocID="{E03655CF-F5F8-4300-9380-BC20644B972E}" presName="spChevron1" presStyleCnt="0"/>
      <dgm:spPr/>
    </dgm:pt>
    <dgm:pt modelId="{73B20750-FD5F-45AC-B11D-646F8B2381EC}" type="pres">
      <dgm:prSet presAssocID="{1A7BA081-919C-4571-AE3C-4C5EB307CB33}" presName="middle" presStyleCnt="0"/>
      <dgm:spPr/>
    </dgm:pt>
    <dgm:pt modelId="{ACE5C390-3B04-425A-B608-74C303AD25B8}" type="pres">
      <dgm:prSet presAssocID="{1A7BA081-919C-4571-AE3C-4C5EB307CB33}" presName="parTxMid" presStyleLbl="revTx" presStyleIdx="2" presStyleCnt="3" custLinFactNeighborX="7214" custLinFactNeighborY="-736"/>
      <dgm:spPr/>
    </dgm:pt>
    <dgm:pt modelId="{2F145E23-CA0A-424C-B5A4-E0F09F9E17FC}" type="pres">
      <dgm:prSet presAssocID="{1A7BA081-919C-4571-AE3C-4C5EB307CB33}" presName="spMid" presStyleCnt="0"/>
      <dgm:spPr/>
    </dgm:pt>
    <dgm:pt modelId="{CEC51733-ADC9-4BA5-8AB7-33D042EE36D4}" type="pres">
      <dgm:prSet presAssocID="{7922B3F1-B0C7-4A64-A82C-774A1B0DAF0C}" presName="chevronComposite1" presStyleCnt="0"/>
      <dgm:spPr/>
    </dgm:pt>
    <dgm:pt modelId="{DC505BD7-DC69-4328-9CCA-B77E9DE886C3}" type="pres">
      <dgm:prSet presAssocID="{7922B3F1-B0C7-4A64-A82C-774A1B0DAF0C}" presName="chevron1" presStyleLbl="sibTrans2D1" presStyleIdx="2" presStyleCnt="3"/>
      <dgm:spPr/>
    </dgm:pt>
    <dgm:pt modelId="{24B4C84C-3B32-475E-9A9D-FBA667B4418A}" type="pres">
      <dgm:prSet presAssocID="{7922B3F1-B0C7-4A64-A82C-774A1B0DAF0C}" presName="spChevron1" presStyleCnt="0"/>
      <dgm:spPr/>
    </dgm:pt>
    <dgm:pt modelId="{9BE70DF8-0B3A-4FDE-A124-475B8E64101C}" type="pres">
      <dgm:prSet presAssocID="{778306F5-3C8A-400D-ABE6-4C80DE2F1B00}" presName="last" presStyleCnt="0"/>
      <dgm:spPr/>
    </dgm:pt>
    <dgm:pt modelId="{741810D1-EE11-4351-A41B-0015940395F2}" type="pres">
      <dgm:prSet presAssocID="{778306F5-3C8A-400D-ABE6-4C80DE2F1B00}" presName="circleTx" presStyleLbl="node1" presStyleIdx="18" presStyleCnt="19"/>
      <dgm:spPr/>
    </dgm:pt>
    <dgm:pt modelId="{2252CE17-0C36-48BD-96B5-375DB739DAA3}" type="pres">
      <dgm:prSet presAssocID="{778306F5-3C8A-400D-ABE6-4C80DE2F1B00}" presName="spN" presStyleCnt="0"/>
      <dgm:spPr/>
    </dgm:pt>
  </dgm:ptLst>
  <dgm:cxnLst>
    <dgm:cxn modelId="{28BB5931-F6F7-44F8-9DA0-124B9E6EC613}" srcId="{0BB44BDC-8D7F-439A-A02C-AC2BE684E774}" destId="{778306F5-3C8A-400D-ABE6-4C80DE2F1B00}" srcOrd="3" destOrd="0" parTransId="{799E29B6-E520-413E-ABE8-B8B1A748003A}" sibTransId="{1744AF6D-68D6-4D7A-9259-66AC0D6450AB}"/>
    <dgm:cxn modelId="{857D4F38-E811-42AD-9E72-E179434896C2}" type="presOf" srcId="{778306F5-3C8A-400D-ABE6-4C80DE2F1B00}" destId="{741810D1-EE11-4351-A41B-0015940395F2}" srcOrd="0" destOrd="0" presId="urn:microsoft.com/office/officeart/2009/3/layout/RandomtoResultProcess"/>
    <dgm:cxn modelId="{0BE9AD7A-37A9-4D47-9B47-49A8EB21FF9C}" srcId="{0BB44BDC-8D7F-439A-A02C-AC2BE684E774}" destId="{1A7BA081-919C-4571-AE3C-4C5EB307CB33}" srcOrd="2" destOrd="0" parTransId="{833B8B6E-54F9-4293-8101-9EAFC51880F5}" sibTransId="{7922B3F1-B0C7-4A64-A82C-774A1B0DAF0C}"/>
    <dgm:cxn modelId="{C668147F-CC39-4828-9EDD-85E6B4AF3ADE}" type="presOf" srcId="{627FDBBC-CF55-4C6D-A492-5215F69E77CB}" destId="{4CC13A47-14E0-4A26-8C2F-8017A70B6E01}" srcOrd="0" destOrd="0" presId="urn:microsoft.com/office/officeart/2009/3/layout/RandomtoResultProcess"/>
    <dgm:cxn modelId="{EFB09A7F-4AC2-43AE-BA84-C78A8A352BD1}" srcId="{0BB44BDC-8D7F-439A-A02C-AC2BE684E774}" destId="{337AC7FF-1738-4E43-99DA-F44A5E468C0E}" srcOrd="1" destOrd="0" parTransId="{9B963523-86BA-48C7-AB1B-9C04C213C2E4}" sibTransId="{E03655CF-F5F8-4300-9380-BC20644B972E}"/>
    <dgm:cxn modelId="{ABD46088-2F71-4B6D-9ADC-5E5A623A20BE}" srcId="{0BB44BDC-8D7F-439A-A02C-AC2BE684E774}" destId="{627FDBBC-CF55-4C6D-A492-5215F69E77CB}" srcOrd="0" destOrd="0" parTransId="{4B3F6549-459E-422F-BBCF-B050B503C3E4}" sibTransId="{D0CEF7A8-F510-4DA3-8D88-2A879F612C14}"/>
    <dgm:cxn modelId="{7258DFA6-0101-41BD-BED9-9C9810949E2F}" type="presOf" srcId="{1A7BA081-919C-4571-AE3C-4C5EB307CB33}" destId="{ACE5C390-3B04-425A-B608-74C303AD25B8}" srcOrd="0" destOrd="0" presId="urn:microsoft.com/office/officeart/2009/3/layout/RandomtoResultProcess"/>
    <dgm:cxn modelId="{D1B084AB-C4F7-4A40-A8A5-8140268C797D}" type="presOf" srcId="{0BB44BDC-8D7F-439A-A02C-AC2BE684E774}" destId="{DBA41D12-4C48-4B29-8914-01B1091BDD8F}" srcOrd="0" destOrd="0" presId="urn:microsoft.com/office/officeart/2009/3/layout/RandomtoResultProcess"/>
    <dgm:cxn modelId="{B70270D0-AFD0-4575-9674-397FDD54CCA1}" type="presOf" srcId="{337AC7FF-1738-4E43-99DA-F44A5E468C0E}" destId="{864628AB-47A0-48D8-AD65-B91608FA5AB1}" srcOrd="0" destOrd="0" presId="urn:microsoft.com/office/officeart/2009/3/layout/RandomtoResultProcess"/>
    <dgm:cxn modelId="{C5C54A16-1147-43EA-826B-74C2D8FF40B1}" type="presParOf" srcId="{DBA41D12-4C48-4B29-8914-01B1091BDD8F}" destId="{B77F4DCF-E7F3-4852-9A8F-D4F5223624C2}" srcOrd="0" destOrd="0" presId="urn:microsoft.com/office/officeart/2009/3/layout/RandomtoResultProcess"/>
    <dgm:cxn modelId="{58688E95-9B02-4AB2-B0C3-DF4FB0C18AB0}" type="presParOf" srcId="{B77F4DCF-E7F3-4852-9A8F-D4F5223624C2}" destId="{4CC13A47-14E0-4A26-8C2F-8017A70B6E01}" srcOrd="0" destOrd="0" presId="urn:microsoft.com/office/officeart/2009/3/layout/RandomtoResultProcess"/>
    <dgm:cxn modelId="{CB6FD7B5-78B6-4DA0-82BF-130DCA333947}" type="presParOf" srcId="{B77F4DCF-E7F3-4852-9A8F-D4F5223624C2}" destId="{1DA4F181-78A5-43C5-8AC1-981553B1E47D}" srcOrd="1" destOrd="0" presId="urn:microsoft.com/office/officeart/2009/3/layout/RandomtoResultProcess"/>
    <dgm:cxn modelId="{26B711C8-2062-4A31-AA5E-58792516B4B2}" type="presParOf" srcId="{B77F4DCF-E7F3-4852-9A8F-D4F5223624C2}" destId="{0A255307-B40D-4489-9B53-BC4C41F86CEC}" srcOrd="2" destOrd="0" presId="urn:microsoft.com/office/officeart/2009/3/layout/RandomtoResultProcess"/>
    <dgm:cxn modelId="{092C6C1C-590A-4B59-A079-43A0EF7EA826}" type="presParOf" srcId="{B77F4DCF-E7F3-4852-9A8F-D4F5223624C2}" destId="{040CAD1C-C5F3-4C64-9D9C-FD1EC6A431C4}" srcOrd="3" destOrd="0" presId="urn:microsoft.com/office/officeart/2009/3/layout/RandomtoResultProcess"/>
    <dgm:cxn modelId="{FF013856-2CFF-4C20-BAD2-4D8E2108506F}" type="presParOf" srcId="{B77F4DCF-E7F3-4852-9A8F-D4F5223624C2}" destId="{3A87005D-2278-4D68-B648-68DEFF3B10EE}" srcOrd="4" destOrd="0" presId="urn:microsoft.com/office/officeart/2009/3/layout/RandomtoResultProcess"/>
    <dgm:cxn modelId="{CE24175A-FA0A-419F-82A9-CA9964AB9E1B}" type="presParOf" srcId="{B77F4DCF-E7F3-4852-9A8F-D4F5223624C2}" destId="{ACF8CEF9-EC93-45E9-9656-578B15C109F0}" srcOrd="5" destOrd="0" presId="urn:microsoft.com/office/officeart/2009/3/layout/RandomtoResultProcess"/>
    <dgm:cxn modelId="{DF67F111-6E6E-4192-B660-FA9521A7CD05}" type="presParOf" srcId="{B77F4DCF-E7F3-4852-9A8F-D4F5223624C2}" destId="{A5499598-D137-4618-B06F-11C739E35189}" srcOrd="6" destOrd="0" presId="urn:microsoft.com/office/officeart/2009/3/layout/RandomtoResultProcess"/>
    <dgm:cxn modelId="{1288E331-F3BD-4F49-8DCE-4ED52F0AEEC2}" type="presParOf" srcId="{B77F4DCF-E7F3-4852-9A8F-D4F5223624C2}" destId="{460627F0-8A21-45A0-B8DE-941C4C2D79CF}" srcOrd="7" destOrd="0" presId="urn:microsoft.com/office/officeart/2009/3/layout/RandomtoResultProcess"/>
    <dgm:cxn modelId="{A2BD1417-5D10-490D-AC5A-20AB4B79F4B8}" type="presParOf" srcId="{B77F4DCF-E7F3-4852-9A8F-D4F5223624C2}" destId="{235C6C0B-5816-4A62-B348-736C142FD3F0}" srcOrd="8" destOrd="0" presId="urn:microsoft.com/office/officeart/2009/3/layout/RandomtoResultProcess"/>
    <dgm:cxn modelId="{8D3FF9CE-49AF-4420-A40A-47481BA3A340}" type="presParOf" srcId="{B77F4DCF-E7F3-4852-9A8F-D4F5223624C2}" destId="{56D87E00-F45D-45EA-A9F8-6E5C170A204C}" srcOrd="9" destOrd="0" presId="urn:microsoft.com/office/officeart/2009/3/layout/RandomtoResultProcess"/>
    <dgm:cxn modelId="{A3F14B0E-870B-47E5-A061-8298392387DC}" type="presParOf" srcId="{B77F4DCF-E7F3-4852-9A8F-D4F5223624C2}" destId="{0971CC0A-8310-4919-9BD2-8F405A2A3989}" srcOrd="10" destOrd="0" presId="urn:microsoft.com/office/officeart/2009/3/layout/RandomtoResultProcess"/>
    <dgm:cxn modelId="{D86CE521-A2CE-4360-BD44-8C1F11064523}" type="presParOf" srcId="{B77F4DCF-E7F3-4852-9A8F-D4F5223624C2}" destId="{6DF2CC23-52BA-43DA-BAEB-ED74CE735284}" srcOrd="11" destOrd="0" presId="urn:microsoft.com/office/officeart/2009/3/layout/RandomtoResultProcess"/>
    <dgm:cxn modelId="{61E0E123-EDF6-42DE-B642-A53ECB3B1D6A}" type="presParOf" srcId="{B77F4DCF-E7F3-4852-9A8F-D4F5223624C2}" destId="{22B8A936-F877-4124-9B88-7F3E26D53E95}" srcOrd="12" destOrd="0" presId="urn:microsoft.com/office/officeart/2009/3/layout/RandomtoResultProcess"/>
    <dgm:cxn modelId="{9B933012-BD4C-43BB-8476-21BA5F00B4B0}" type="presParOf" srcId="{B77F4DCF-E7F3-4852-9A8F-D4F5223624C2}" destId="{D55CA422-10D0-4FCA-B99F-BCDF851E3342}" srcOrd="13" destOrd="0" presId="urn:microsoft.com/office/officeart/2009/3/layout/RandomtoResultProcess"/>
    <dgm:cxn modelId="{0D2CB0F4-84FE-4EBA-AD6C-1EBAB0ED6E33}" type="presParOf" srcId="{B77F4DCF-E7F3-4852-9A8F-D4F5223624C2}" destId="{1A5D27E3-2F93-48A9-AF51-0B8345E943BB}" srcOrd="14" destOrd="0" presId="urn:microsoft.com/office/officeart/2009/3/layout/RandomtoResultProcess"/>
    <dgm:cxn modelId="{DC72AA6B-EB7C-458E-BA30-A3423C9EC050}" type="presParOf" srcId="{B77F4DCF-E7F3-4852-9A8F-D4F5223624C2}" destId="{07C378DE-A84B-4EE0-9989-E6E23A2128C8}" srcOrd="15" destOrd="0" presId="urn:microsoft.com/office/officeart/2009/3/layout/RandomtoResultProcess"/>
    <dgm:cxn modelId="{AB955F83-AA9F-4868-A7E8-CB78ED883FA5}" type="presParOf" srcId="{B77F4DCF-E7F3-4852-9A8F-D4F5223624C2}" destId="{F5C3F40B-D4E6-48BD-9601-8D4737FFADF8}" srcOrd="16" destOrd="0" presId="urn:microsoft.com/office/officeart/2009/3/layout/RandomtoResultProcess"/>
    <dgm:cxn modelId="{F7E98D0B-BC11-4AB3-A97B-605499EBB48B}" type="presParOf" srcId="{B77F4DCF-E7F3-4852-9A8F-D4F5223624C2}" destId="{A155D8BE-0698-43B8-95D2-51E1162B80F0}" srcOrd="17" destOrd="0" presId="urn:microsoft.com/office/officeart/2009/3/layout/RandomtoResultProcess"/>
    <dgm:cxn modelId="{C75089CA-2C5A-465B-9DBB-AA7A8D5BF13D}" type="presParOf" srcId="{B77F4DCF-E7F3-4852-9A8F-D4F5223624C2}" destId="{9D59D8EA-5D7C-43F7-B76D-4ED1677CEDEB}" srcOrd="18" destOrd="0" presId="urn:microsoft.com/office/officeart/2009/3/layout/RandomtoResultProcess"/>
    <dgm:cxn modelId="{5B53854D-641D-4D29-9C80-2B957C7B57B2}" type="presParOf" srcId="{DBA41D12-4C48-4B29-8914-01B1091BDD8F}" destId="{1E8B7AC9-E00C-4D6F-97CA-281CA9EFECD9}" srcOrd="1" destOrd="0" presId="urn:microsoft.com/office/officeart/2009/3/layout/RandomtoResultProcess"/>
    <dgm:cxn modelId="{1DF9E72A-9EAD-4450-AF2B-CD27ACEB2B73}" type="presParOf" srcId="{1E8B7AC9-E00C-4D6F-97CA-281CA9EFECD9}" destId="{B8076F98-B4C5-481C-9E58-3FA28EE65DA3}" srcOrd="0" destOrd="0" presId="urn:microsoft.com/office/officeart/2009/3/layout/RandomtoResultProcess"/>
    <dgm:cxn modelId="{95B86D09-ECAE-4760-AF3D-6EF671EC2261}" type="presParOf" srcId="{1E8B7AC9-E00C-4D6F-97CA-281CA9EFECD9}" destId="{6036D799-31AA-4C80-BA0A-7726FA51392F}" srcOrd="1" destOrd="0" presId="urn:microsoft.com/office/officeart/2009/3/layout/RandomtoResultProcess"/>
    <dgm:cxn modelId="{C0585311-F2C7-4AC8-BC99-984103677D6F}" type="presParOf" srcId="{DBA41D12-4C48-4B29-8914-01B1091BDD8F}" destId="{DB71BF31-22FC-4891-9971-671D088FE98E}" srcOrd="2" destOrd="0" presId="urn:microsoft.com/office/officeart/2009/3/layout/RandomtoResultProcess"/>
    <dgm:cxn modelId="{2ADAB64B-1D95-479A-B31A-04F8DCFABCD7}" type="presParOf" srcId="{DB71BF31-22FC-4891-9971-671D088FE98E}" destId="{864628AB-47A0-48D8-AD65-B91608FA5AB1}" srcOrd="0" destOrd="0" presId="urn:microsoft.com/office/officeart/2009/3/layout/RandomtoResultProcess"/>
    <dgm:cxn modelId="{C3FE0509-6415-426E-8133-9269EBC9A4B1}" type="presParOf" srcId="{DB71BF31-22FC-4891-9971-671D088FE98E}" destId="{5FBA5CCD-DD29-4A0A-8F77-D2DAB1A1B771}" srcOrd="1" destOrd="0" presId="urn:microsoft.com/office/officeart/2009/3/layout/RandomtoResultProcess"/>
    <dgm:cxn modelId="{47D48A56-FDF0-49A3-B88C-485B512B7A3D}" type="presParOf" srcId="{DBA41D12-4C48-4B29-8914-01B1091BDD8F}" destId="{B073A1BC-D1FC-4C58-ABB5-3F9272709943}" srcOrd="3" destOrd="0" presId="urn:microsoft.com/office/officeart/2009/3/layout/RandomtoResultProcess"/>
    <dgm:cxn modelId="{A30F9A85-B87D-44B2-9A8B-6F33EBE253B6}" type="presParOf" srcId="{B073A1BC-D1FC-4C58-ABB5-3F9272709943}" destId="{80DB6BBD-9112-4521-8D3D-291396C88E0A}" srcOrd="0" destOrd="0" presId="urn:microsoft.com/office/officeart/2009/3/layout/RandomtoResultProcess"/>
    <dgm:cxn modelId="{DA38C944-DA49-474B-BF5A-5E43A0DFD2C4}" type="presParOf" srcId="{B073A1BC-D1FC-4C58-ABB5-3F9272709943}" destId="{AA0B15B1-8B9E-4BC9-938C-AFC0F5AB3016}" srcOrd="1" destOrd="0" presId="urn:microsoft.com/office/officeart/2009/3/layout/RandomtoResultProcess"/>
    <dgm:cxn modelId="{A0728340-90DE-4E8A-B607-A9224B71369E}" type="presParOf" srcId="{DBA41D12-4C48-4B29-8914-01B1091BDD8F}" destId="{73B20750-FD5F-45AC-B11D-646F8B2381EC}" srcOrd="4" destOrd="0" presId="urn:microsoft.com/office/officeart/2009/3/layout/RandomtoResultProcess"/>
    <dgm:cxn modelId="{A5695BF1-743E-43F6-B423-77183665001B}" type="presParOf" srcId="{73B20750-FD5F-45AC-B11D-646F8B2381EC}" destId="{ACE5C390-3B04-425A-B608-74C303AD25B8}" srcOrd="0" destOrd="0" presId="urn:microsoft.com/office/officeart/2009/3/layout/RandomtoResultProcess"/>
    <dgm:cxn modelId="{EAA0A22C-F280-4AD9-A60C-FE77CBAB10A7}" type="presParOf" srcId="{73B20750-FD5F-45AC-B11D-646F8B2381EC}" destId="{2F145E23-CA0A-424C-B5A4-E0F09F9E17FC}" srcOrd="1" destOrd="0" presId="urn:microsoft.com/office/officeart/2009/3/layout/RandomtoResultProcess"/>
    <dgm:cxn modelId="{582B91C9-D13A-4E87-BF69-9455B1A561AB}" type="presParOf" srcId="{DBA41D12-4C48-4B29-8914-01B1091BDD8F}" destId="{CEC51733-ADC9-4BA5-8AB7-33D042EE36D4}" srcOrd="5" destOrd="0" presId="urn:microsoft.com/office/officeart/2009/3/layout/RandomtoResultProcess"/>
    <dgm:cxn modelId="{0BDDB822-97D9-44C0-9B79-528DAA3AB72B}" type="presParOf" srcId="{CEC51733-ADC9-4BA5-8AB7-33D042EE36D4}" destId="{DC505BD7-DC69-4328-9CCA-B77E9DE886C3}" srcOrd="0" destOrd="0" presId="urn:microsoft.com/office/officeart/2009/3/layout/RandomtoResultProcess"/>
    <dgm:cxn modelId="{05EB410E-2021-4C21-B688-508BB88F129C}" type="presParOf" srcId="{CEC51733-ADC9-4BA5-8AB7-33D042EE36D4}" destId="{24B4C84C-3B32-475E-9A9D-FBA667B4418A}" srcOrd="1" destOrd="0" presId="urn:microsoft.com/office/officeart/2009/3/layout/RandomtoResultProcess"/>
    <dgm:cxn modelId="{DCF5F607-5B08-4355-B487-50C23A9A22DD}" type="presParOf" srcId="{DBA41D12-4C48-4B29-8914-01B1091BDD8F}" destId="{9BE70DF8-0B3A-4FDE-A124-475B8E64101C}" srcOrd="6" destOrd="0" presId="urn:microsoft.com/office/officeart/2009/3/layout/RandomtoResultProcess"/>
    <dgm:cxn modelId="{472A6DC6-11B0-41BB-A6E0-00B864F119DE}" type="presParOf" srcId="{9BE70DF8-0B3A-4FDE-A124-475B8E64101C}" destId="{741810D1-EE11-4351-A41B-0015940395F2}" srcOrd="0" destOrd="0" presId="urn:microsoft.com/office/officeart/2009/3/layout/RandomtoResultProcess"/>
    <dgm:cxn modelId="{687682B4-E2A7-4708-A9CD-B1521E418265}" type="presParOf" srcId="{9BE70DF8-0B3A-4FDE-A124-475B8E64101C}" destId="{2252CE17-0C36-48BD-96B5-375DB739DAA3}" srcOrd="1"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C13A47-14E0-4A26-8C2F-8017A70B6E01}">
      <dsp:nvSpPr>
        <dsp:cNvPr id="0" name=""/>
        <dsp:cNvSpPr/>
      </dsp:nvSpPr>
      <dsp:spPr>
        <a:xfrm>
          <a:off x="100340" y="1929509"/>
          <a:ext cx="1422680" cy="468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4D4D4F"/>
              </a:solidFill>
            </a:rPr>
            <a:t>Children First Act (2015)</a:t>
          </a:r>
        </a:p>
      </dsp:txBody>
      <dsp:txXfrm>
        <a:off x="100340" y="1929509"/>
        <a:ext cx="1422680" cy="468837"/>
      </dsp:txXfrm>
    </dsp:sp>
    <dsp:sp modelId="{1DA4F181-78A5-43C5-8AC1-981553B1E47D}">
      <dsp:nvSpPr>
        <dsp:cNvPr id="0" name=""/>
        <dsp:cNvSpPr/>
      </dsp:nvSpPr>
      <dsp:spPr>
        <a:xfrm>
          <a:off x="98724" y="1786917"/>
          <a:ext cx="113167" cy="113167"/>
        </a:xfrm>
        <a:prstGeom prst="ellipse">
          <a:avLst/>
        </a:prstGeom>
        <a:solidFill>
          <a:schemeClr val="accent2">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A255307-B40D-4489-9B53-BC4C41F86CEC}">
      <dsp:nvSpPr>
        <dsp:cNvPr id="0" name=""/>
        <dsp:cNvSpPr/>
      </dsp:nvSpPr>
      <dsp:spPr>
        <a:xfrm>
          <a:off x="177941" y="1628483"/>
          <a:ext cx="113167" cy="113167"/>
        </a:xfrm>
        <a:prstGeom prst="ellipse">
          <a:avLst/>
        </a:prstGeom>
        <a:solidFill>
          <a:schemeClr val="accent2">
            <a:hueOff val="108581"/>
            <a:satOff val="-1752"/>
            <a:lumOff val="-30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40CAD1C-C5F3-4C64-9D9C-FD1EC6A431C4}">
      <dsp:nvSpPr>
        <dsp:cNvPr id="0" name=""/>
        <dsp:cNvSpPr/>
      </dsp:nvSpPr>
      <dsp:spPr>
        <a:xfrm>
          <a:off x="368063" y="1660170"/>
          <a:ext cx="177835" cy="177835"/>
        </a:xfrm>
        <a:prstGeom prst="ellipse">
          <a:avLst/>
        </a:prstGeom>
        <a:solidFill>
          <a:schemeClr val="accent2">
            <a:hueOff val="217162"/>
            <a:satOff val="-3504"/>
            <a:lumOff val="-61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3A87005D-2278-4D68-B648-68DEFF3B10EE}">
      <dsp:nvSpPr>
        <dsp:cNvPr id="0" name=""/>
        <dsp:cNvSpPr/>
      </dsp:nvSpPr>
      <dsp:spPr>
        <a:xfrm>
          <a:off x="526498" y="1485891"/>
          <a:ext cx="113167" cy="113167"/>
        </a:xfrm>
        <a:prstGeom prst="ellipse">
          <a:avLst/>
        </a:prstGeom>
        <a:solidFill>
          <a:schemeClr val="accent2">
            <a:hueOff val="325742"/>
            <a:satOff val="-5256"/>
            <a:lumOff val="-91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ACF8CEF9-EC93-45E9-9656-578B15C109F0}">
      <dsp:nvSpPr>
        <dsp:cNvPr id="0" name=""/>
        <dsp:cNvSpPr/>
      </dsp:nvSpPr>
      <dsp:spPr>
        <a:xfrm>
          <a:off x="732463" y="1422517"/>
          <a:ext cx="113167" cy="113167"/>
        </a:xfrm>
        <a:prstGeom prst="ellipse">
          <a:avLst/>
        </a:prstGeom>
        <a:solidFill>
          <a:schemeClr val="accent2">
            <a:hueOff val="434323"/>
            <a:satOff val="-7008"/>
            <a:lumOff val="-122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A5499598-D137-4618-B06F-11C739E35189}">
      <dsp:nvSpPr>
        <dsp:cNvPr id="0" name=""/>
        <dsp:cNvSpPr/>
      </dsp:nvSpPr>
      <dsp:spPr>
        <a:xfrm>
          <a:off x="985959" y="1533422"/>
          <a:ext cx="113167" cy="113167"/>
        </a:xfrm>
        <a:prstGeom prst="ellipse">
          <a:avLst/>
        </a:prstGeom>
        <a:solidFill>
          <a:schemeClr val="accent2">
            <a:hueOff val="542904"/>
            <a:satOff val="-8759"/>
            <a:lumOff val="-152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460627F0-8A21-45A0-B8DE-941C4C2D79CF}">
      <dsp:nvSpPr>
        <dsp:cNvPr id="0" name=""/>
        <dsp:cNvSpPr/>
      </dsp:nvSpPr>
      <dsp:spPr>
        <a:xfrm>
          <a:off x="1144393" y="1612639"/>
          <a:ext cx="177835" cy="177835"/>
        </a:xfrm>
        <a:prstGeom prst="ellipse">
          <a:avLst/>
        </a:prstGeom>
        <a:solidFill>
          <a:schemeClr val="accent2">
            <a:hueOff val="651485"/>
            <a:satOff val="-10511"/>
            <a:lumOff val="-183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235C6C0B-5816-4A62-B348-736C142FD3F0}">
      <dsp:nvSpPr>
        <dsp:cNvPr id="0" name=""/>
        <dsp:cNvSpPr/>
      </dsp:nvSpPr>
      <dsp:spPr>
        <a:xfrm>
          <a:off x="1366202" y="1786917"/>
          <a:ext cx="113167" cy="113167"/>
        </a:xfrm>
        <a:prstGeom prst="ellipse">
          <a:avLst/>
        </a:prstGeom>
        <a:solidFill>
          <a:schemeClr val="accent2">
            <a:hueOff val="760065"/>
            <a:satOff val="-12263"/>
            <a:lumOff val="-213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56D87E00-F45D-45EA-A9F8-6E5C170A204C}">
      <dsp:nvSpPr>
        <dsp:cNvPr id="0" name=""/>
        <dsp:cNvSpPr/>
      </dsp:nvSpPr>
      <dsp:spPr>
        <a:xfrm>
          <a:off x="1461263" y="1961196"/>
          <a:ext cx="113167" cy="113167"/>
        </a:xfrm>
        <a:prstGeom prst="ellipse">
          <a:avLst/>
        </a:prstGeom>
        <a:solidFill>
          <a:schemeClr val="accent2">
            <a:hueOff val="868646"/>
            <a:satOff val="-14015"/>
            <a:lumOff val="-244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971CC0A-8310-4919-9BD2-8F405A2A3989}">
      <dsp:nvSpPr>
        <dsp:cNvPr id="0" name=""/>
        <dsp:cNvSpPr/>
      </dsp:nvSpPr>
      <dsp:spPr>
        <a:xfrm>
          <a:off x="637402" y="1628483"/>
          <a:ext cx="291002" cy="291002"/>
        </a:xfrm>
        <a:prstGeom prst="ellipse">
          <a:avLst/>
        </a:prstGeom>
        <a:solidFill>
          <a:schemeClr val="accent2">
            <a:hueOff val="977227"/>
            <a:satOff val="-15767"/>
            <a:lumOff val="-274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6DF2CC23-52BA-43DA-BAEB-ED74CE735284}">
      <dsp:nvSpPr>
        <dsp:cNvPr id="0" name=""/>
        <dsp:cNvSpPr/>
      </dsp:nvSpPr>
      <dsp:spPr>
        <a:xfrm>
          <a:off x="19506" y="2230535"/>
          <a:ext cx="113167" cy="113167"/>
        </a:xfrm>
        <a:prstGeom prst="ellipse">
          <a:avLst/>
        </a:prstGeom>
        <a:solidFill>
          <a:schemeClr val="accent2">
            <a:hueOff val="1085808"/>
            <a:satOff val="-17519"/>
            <a:lumOff val="-305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22B8A936-F877-4124-9B88-7F3E26D53E95}">
      <dsp:nvSpPr>
        <dsp:cNvPr id="0" name=""/>
        <dsp:cNvSpPr/>
      </dsp:nvSpPr>
      <dsp:spPr>
        <a:xfrm>
          <a:off x="145091" y="2352777"/>
          <a:ext cx="177835" cy="177835"/>
        </a:xfrm>
        <a:prstGeom prst="ellipse">
          <a:avLst/>
        </a:prstGeom>
        <a:solidFill>
          <a:schemeClr val="accent2">
            <a:hueOff val="1194388"/>
            <a:satOff val="-19271"/>
            <a:lumOff val="-335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D55CA422-10D0-4FCA-B99F-BCDF851E3342}">
      <dsp:nvSpPr>
        <dsp:cNvPr id="0" name=""/>
        <dsp:cNvSpPr/>
      </dsp:nvSpPr>
      <dsp:spPr>
        <a:xfrm>
          <a:off x="352219" y="2499874"/>
          <a:ext cx="258669" cy="258669"/>
        </a:xfrm>
        <a:prstGeom prst="ellipse">
          <a:avLst/>
        </a:prstGeom>
        <a:solidFill>
          <a:schemeClr val="accent2">
            <a:hueOff val="1302969"/>
            <a:satOff val="-21023"/>
            <a:lumOff val="-366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1A5D27E3-2F93-48A9-AF51-0B8345E943BB}">
      <dsp:nvSpPr>
        <dsp:cNvPr id="0" name=""/>
        <dsp:cNvSpPr/>
      </dsp:nvSpPr>
      <dsp:spPr>
        <a:xfrm>
          <a:off x="684932" y="2705839"/>
          <a:ext cx="113167" cy="113167"/>
        </a:xfrm>
        <a:prstGeom prst="ellipse">
          <a:avLst/>
        </a:prstGeom>
        <a:solidFill>
          <a:schemeClr val="accent2">
            <a:hueOff val="1411550"/>
            <a:satOff val="-22775"/>
            <a:lumOff val="-396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7C378DE-A84B-4EE0-9989-E6E23A2128C8}">
      <dsp:nvSpPr>
        <dsp:cNvPr id="0" name=""/>
        <dsp:cNvSpPr/>
      </dsp:nvSpPr>
      <dsp:spPr>
        <a:xfrm>
          <a:off x="748306" y="2499874"/>
          <a:ext cx="177835" cy="177835"/>
        </a:xfrm>
        <a:prstGeom prst="ellipse">
          <a:avLst/>
        </a:prstGeom>
        <a:solidFill>
          <a:schemeClr val="accent2">
            <a:hueOff val="1520131"/>
            <a:satOff val="-24526"/>
            <a:lumOff val="-427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F5C3F40B-D4E6-48BD-9601-8D4737FFADF8}">
      <dsp:nvSpPr>
        <dsp:cNvPr id="0" name=""/>
        <dsp:cNvSpPr/>
      </dsp:nvSpPr>
      <dsp:spPr>
        <a:xfrm>
          <a:off x="906741" y="2721683"/>
          <a:ext cx="113167" cy="113167"/>
        </a:xfrm>
        <a:prstGeom prst="ellipse">
          <a:avLst/>
        </a:prstGeom>
        <a:solidFill>
          <a:schemeClr val="accent2">
            <a:hueOff val="1628711"/>
            <a:satOff val="-26278"/>
            <a:lumOff val="-457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A155D8BE-0698-43B8-95D2-51E1162B80F0}">
      <dsp:nvSpPr>
        <dsp:cNvPr id="0" name=""/>
        <dsp:cNvSpPr/>
      </dsp:nvSpPr>
      <dsp:spPr>
        <a:xfrm>
          <a:off x="1049332" y="2468187"/>
          <a:ext cx="258669" cy="258669"/>
        </a:xfrm>
        <a:prstGeom prst="ellipse">
          <a:avLst/>
        </a:prstGeom>
        <a:solidFill>
          <a:schemeClr val="accent2">
            <a:hueOff val="1737292"/>
            <a:satOff val="-28030"/>
            <a:lumOff val="-488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9D59D8EA-5D7C-43F7-B76D-4ED1677CEDEB}">
      <dsp:nvSpPr>
        <dsp:cNvPr id="0" name=""/>
        <dsp:cNvSpPr/>
      </dsp:nvSpPr>
      <dsp:spPr>
        <a:xfrm>
          <a:off x="1397889" y="2404813"/>
          <a:ext cx="177835" cy="177835"/>
        </a:xfrm>
        <a:prstGeom prst="ellipse">
          <a:avLst/>
        </a:prstGeom>
        <a:solidFill>
          <a:schemeClr val="accent2">
            <a:hueOff val="1845873"/>
            <a:satOff val="-29782"/>
            <a:lumOff val="-518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B8076F98-B4C5-481C-9E58-3FA28EE65DA3}">
      <dsp:nvSpPr>
        <dsp:cNvPr id="0" name=""/>
        <dsp:cNvSpPr/>
      </dsp:nvSpPr>
      <dsp:spPr>
        <a:xfrm>
          <a:off x="1575724" y="1659906"/>
          <a:ext cx="522276" cy="997081"/>
        </a:xfrm>
        <a:prstGeom prst="chevron">
          <a:avLst>
            <a:gd name="adj" fmla="val 62310"/>
          </a:avLst>
        </a:prstGeom>
        <a:solidFill>
          <a:schemeClr val="accent2">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864628AB-47A0-48D8-AD65-B91608FA5AB1}">
      <dsp:nvSpPr>
        <dsp:cNvPr id="0" name=""/>
        <dsp:cNvSpPr/>
      </dsp:nvSpPr>
      <dsp:spPr>
        <a:xfrm>
          <a:off x="2098000" y="1660390"/>
          <a:ext cx="1424389" cy="997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4D4D4F"/>
              </a:solidFill>
            </a:rPr>
            <a:t>Unit Established March 2018</a:t>
          </a:r>
        </a:p>
      </dsp:txBody>
      <dsp:txXfrm>
        <a:off x="2098000" y="1660390"/>
        <a:ext cx="1424389" cy="997072"/>
      </dsp:txXfrm>
    </dsp:sp>
    <dsp:sp modelId="{80DB6BBD-9112-4521-8D3D-291396C88E0A}">
      <dsp:nvSpPr>
        <dsp:cNvPr id="0" name=""/>
        <dsp:cNvSpPr/>
      </dsp:nvSpPr>
      <dsp:spPr>
        <a:xfrm>
          <a:off x="3522389" y="1659906"/>
          <a:ext cx="522276" cy="997081"/>
        </a:xfrm>
        <a:prstGeom prst="chevron">
          <a:avLst>
            <a:gd name="adj" fmla="val 62310"/>
          </a:avLst>
        </a:prstGeom>
        <a:solidFill>
          <a:schemeClr val="accent2">
            <a:hueOff val="977227"/>
            <a:satOff val="-15767"/>
            <a:lumOff val="-2745"/>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ACE5C390-3B04-425A-B608-74C303AD25B8}">
      <dsp:nvSpPr>
        <dsp:cNvPr id="0" name=""/>
        <dsp:cNvSpPr/>
      </dsp:nvSpPr>
      <dsp:spPr>
        <a:xfrm>
          <a:off x="4147421" y="1653052"/>
          <a:ext cx="1424389" cy="997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4D4D4F"/>
              </a:solidFill>
            </a:rPr>
            <a:t>Maintaining Register</a:t>
          </a:r>
        </a:p>
      </dsp:txBody>
      <dsp:txXfrm>
        <a:off x="4147421" y="1653052"/>
        <a:ext cx="1424389" cy="997072"/>
      </dsp:txXfrm>
    </dsp:sp>
    <dsp:sp modelId="{DC505BD7-DC69-4328-9CCA-B77E9DE886C3}">
      <dsp:nvSpPr>
        <dsp:cNvPr id="0" name=""/>
        <dsp:cNvSpPr/>
      </dsp:nvSpPr>
      <dsp:spPr>
        <a:xfrm>
          <a:off x="5469055" y="1659906"/>
          <a:ext cx="522276" cy="997081"/>
        </a:xfrm>
        <a:prstGeom prst="chevron">
          <a:avLst>
            <a:gd name="adj" fmla="val 62310"/>
          </a:avLst>
        </a:prstGeom>
        <a:solidFill>
          <a:schemeClr val="accent2">
            <a:hueOff val="1954454"/>
            <a:satOff val="-31534"/>
            <a:lumOff val="-549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741810D1-EE11-4351-A41B-0015940395F2}">
      <dsp:nvSpPr>
        <dsp:cNvPr id="0" name=""/>
        <dsp:cNvSpPr/>
      </dsp:nvSpPr>
      <dsp:spPr>
        <a:xfrm>
          <a:off x="6048306" y="1577505"/>
          <a:ext cx="1210730" cy="1210730"/>
        </a:xfrm>
        <a:prstGeom prst="ellipse">
          <a:avLst/>
        </a:prstGeom>
        <a:solidFill>
          <a:schemeClr val="accent2">
            <a:hueOff val="1954454"/>
            <a:satOff val="-31534"/>
            <a:lumOff val="-549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b="1" kern="1200" dirty="0"/>
            <a:t>Compliance Support &amp; Enforcement </a:t>
          </a:r>
        </a:p>
      </dsp:txBody>
      <dsp:txXfrm>
        <a:off x="6225613" y="1754812"/>
        <a:ext cx="856116" cy="856116"/>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94E1D7-6EE1-4567-8E4E-C95BAE614DD7}" type="datetimeFigureOut">
              <a:rPr lang="en-IE" smtClean="0"/>
              <a:t>27/10/2021</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82A084-F1D6-47DF-97B1-FEC992D7C1D6}" type="slidenum">
              <a:rPr lang="en-IE" smtClean="0"/>
              <a:t>‹#›</a:t>
            </a:fld>
            <a:endParaRPr lang="en-IE"/>
          </a:p>
        </p:txBody>
      </p:sp>
    </p:spTree>
    <p:extLst>
      <p:ext uri="{BB962C8B-B14F-4D97-AF65-F5344CB8AC3E}">
        <p14:creationId xmlns:p14="http://schemas.microsoft.com/office/powerpoint/2010/main" val="317098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effectLst/>
                <a:latin typeface="Calibri" panose="020F0502020204030204" pitchFamily="34" charset="0"/>
                <a:ea typeface="Calibri" panose="020F0502020204030204" pitchFamily="34" charset="0"/>
                <a:cs typeface="Times New Roman" panose="02020603050405020304" pitchFamily="18" charset="0"/>
              </a:rPr>
              <a:t>Every organisation, where more than one person works with children in a voluntary or paid capacity, is required by law to develop a child safeguarding statement. Under the Children First Act 2015 these organisations are called Relevant Services, and the person in charge is called the Provider of a Relevant Service.</a:t>
            </a:r>
          </a:p>
          <a:p>
            <a:endParaRPr lang="en-IE" dirty="0"/>
          </a:p>
        </p:txBody>
      </p:sp>
      <p:sp>
        <p:nvSpPr>
          <p:cNvPr id="4" name="Slide Number Placeholder 3"/>
          <p:cNvSpPr>
            <a:spLocks noGrp="1"/>
          </p:cNvSpPr>
          <p:nvPr>
            <p:ph type="sldNum" sz="quarter" idx="5"/>
          </p:nvPr>
        </p:nvSpPr>
        <p:spPr/>
        <p:txBody>
          <a:bodyPr/>
          <a:lstStyle/>
          <a:p>
            <a:fld id="{D38E7044-1C16-4870-807E-5DD27FF8CC44}" type="slidenum">
              <a:rPr lang="en-IE" smtClean="0"/>
              <a:t>3</a:t>
            </a:fld>
            <a:endParaRPr lang="en-IE"/>
          </a:p>
        </p:txBody>
      </p:sp>
    </p:spTree>
    <p:extLst>
      <p:ext uri="{BB962C8B-B14F-4D97-AF65-F5344CB8AC3E}">
        <p14:creationId xmlns:p14="http://schemas.microsoft.com/office/powerpoint/2010/main" val="3912306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Passed in 2015 and fully commenced Dec 2017</a:t>
            </a:r>
          </a:p>
          <a:p>
            <a:r>
              <a:rPr lang="en-IE" dirty="0"/>
              <a:t>Five parts.</a:t>
            </a:r>
          </a:p>
          <a:p>
            <a:r>
              <a:rPr lang="en-IE" dirty="0"/>
              <a:t>Part 2 – CSS</a:t>
            </a:r>
          </a:p>
          <a:p>
            <a:r>
              <a:rPr lang="en-IE" dirty="0"/>
              <a:t>Part 3 Mandated Persons</a:t>
            </a:r>
          </a:p>
          <a:p>
            <a:r>
              <a:rPr lang="en-IE" dirty="0"/>
              <a:t>Part 4 Government Departmental responsibilities and IDIG</a:t>
            </a:r>
          </a:p>
          <a:p>
            <a:endParaRPr lang="en-IE" dirty="0"/>
          </a:p>
        </p:txBody>
      </p:sp>
      <p:sp>
        <p:nvSpPr>
          <p:cNvPr id="4" name="Slide Number Placeholder 3"/>
          <p:cNvSpPr>
            <a:spLocks noGrp="1"/>
          </p:cNvSpPr>
          <p:nvPr>
            <p:ph type="sldNum" sz="quarter" idx="5"/>
          </p:nvPr>
        </p:nvSpPr>
        <p:spPr/>
        <p:txBody>
          <a:bodyPr/>
          <a:lstStyle/>
          <a:p>
            <a:fld id="{3F82A084-F1D6-47DF-97B1-FEC992D7C1D6}" type="slidenum">
              <a:rPr lang="en-IE" smtClean="0"/>
              <a:t>4</a:t>
            </a:fld>
            <a:endParaRPr lang="en-IE"/>
          </a:p>
        </p:txBody>
      </p:sp>
    </p:spTree>
    <p:extLst>
      <p:ext uri="{BB962C8B-B14F-4D97-AF65-F5344CB8AC3E}">
        <p14:creationId xmlns:p14="http://schemas.microsoft.com/office/powerpoint/2010/main" val="3739976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legal definition of ‘harm’ is what a mandated person will use to decide if they are making or a mandated report (under the Children First Act) or a report of a reasonable concern (under the National Guidance).</a:t>
            </a:r>
          </a:p>
          <a:p>
            <a:endParaRPr lang="en-GB" dirty="0"/>
          </a:p>
          <a:p>
            <a:pPr>
              <a:defRPr/>
            </a:pPr>
            <a:r>
              <a:rPr lang="en-IE" altLang="en-US" dirty="0">
                <a:solidFill>
                  <a:schemeClr val="tx1"/>
                </a:solidFill>
              </a:rPr>
              <a:t>“</a:t>
            </a:r>
            <a:r>
              <a:rPr lang="en-IE" altLang="en-US" sz="1100" dirty="0"/>
              <a:t>Harm” means, in relation to a child:</a:t>
            </a:r>
          </a:p>
          <a:p>
            <a:pPr>
              <a:defRPr/>
            </a:pPr>
            <a:r>
              <a:rPr lang="en-IE" altLang="en-US" sz="1100" dirty="0"/>
              <a:t>(a) assault, ill-treatment or neglect of the child in a manner that seriously affects or is likely to seriously affect the child’s health, development or welfare, or</a:t>
            </a:r>
          </a:p>
          <a:p>
            <a:pPr>
              <a:defRPr/>
            </a:pPr>
            <a:r>
              <a:rPr lang="en-IE" altLang="en-US" sz="1100" dirty="0"/>
              <a:t>(b) sexual abuse of the child,</a:t>
            </a:r>
          </a:p>
          <a:p>
            <a:pPr>
              <a:defRPr/>
            </a:pPr>
            <a:r>
              <a:rPr lang="en-IE" altLang="en-US" sz="1100" dirty="0"/>
              <a:t>whether caused by a single act, omission or circumstance or a series or combination of</a:t>
            </a:r>
          </a:p>
          <a:p>
            <a:pPr>
              <a:defRPr/>
            </a:pPr>
            <a:r>
              <a:rPr lang="en-IE" altLang="en-US" sz="1100" dirty="0"/>
              <a:t>acts, omissions or circumstances, or otherwise.</a:t>
            </a:r>
            <a:endParaRPr lang="en-IE" sz="1100" dirty="0"/>
          </a:p>
          <a:p>
            <a:endParaRPr lang="en-IE" dirty="0"/>
          </a:p>
        </p:txBody>
      </p:sp>
      <p:sp>
        <p:nvSpPr>
          <p:cNvPr id="4" name="Footer Placeholder 3"/>
          <p:cNvSpPr>
            <a:spLocks noGrp="1"/>
          </p:cNvSpPr>
          <p:nvPr>
            <p:ph type="ftr" sz="quarter" idx="4"/>
          </p:nvPr>
        </p:nvSpPr>
        <p:spPr/>
        <p:txBody>
          <a:bodyPr/>
          <a:lstStyle/>
          <a:p>
            <a:pPr>
              <a:defRPr/>
            </a:pPr>
            <a:r>
              <a:rPr lang="en-GB"/>
              <a:t>©2015 Tusla - Child and Family Agency</a:t>
            </a:r>
          </a:p>
        </p:txBody>
      </p:sp>
      <p:sp>
        <p:nvSpPr>
          <p:cNvPr id="5" name="Slide Number Placeholder 4"/>
          <p:cNvSpPr>
            <a:spLocks noGrp="1"/>
          </p:cNvSpPr>
          <p:nvPr>
            <p:ph type="sldNum" sz="quarter" idx="5"/>
          </p:nvPr>
        </p:nvSpPr>
        <p:spPr/>
        <p:txBody>
          <a:bodyPr/>
          <a:lstStyle/>
          <a:p>
            <a:pPr>
              <a:defRPr/>
            </a:pPr>
            <a:fld id="{93287508-D3EF-4166-BD15-05E8A00872C5}" type="slidenum">
              <a:rPr lang="en-IE" smtClean="0"/>
              <a:pPr>
                <a:defRPr/>
              </a:pPr>
              <a:t>5</a:t>
            </a:fld>
            <a:endParaRPr lang="en-IE"/>
          </a:p>
        </p:txBody>
      </p:sp>
    </p:spTree>
    <p:extLst>
      <p:ext uri="{BB962C8B-B14F-4D97-AF65-F5344CB8AC3E}">
        <p14:creationId xmlns:p14="http://schemas.microsoft.com/office/powerpoint/2010/main" val="856743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buFont typeface="Symbol" panose="05050102010706020507" pitchFamily="18" charset="2"/>
              <a:buChar char=""/>
            </a:pPr>
            <a:r>
              <a:rPr lang="en-IE" sz="1200" dirty="0">
                <a:effectLst/>
                <a:latin typeface="Calibri" panose="020F0502020204030204" pitchFamily="34" charset="0"/>
                <a:ea typeface="Calibri" panose="020F0502020204030204" pitchFamily="34" charset="0"/>
                <a:cs typeface="Times New Roman" panose="02020603050405020304" pitchFamily="18" charset="0"/>
              </a:rPr>
              <a:t>A list of procedures. As well as the procedures included in the risk assessment, the Children First Act also lists six procedures that must be listed in a Child Safeguarding Statement.</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 procedure for responding to any allegations against someone who works or volunteers in your service.</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 procedure to make sure the people who work or volunteer in your organisation are suitable to work with children.</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 procedure for making sure workers and volunteers have information and training on what child abuse is and how they might recognise it.</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 procedure that says how any child protection or welfare concerns will be reported to Tusla. </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 procedure that explains how you will keep a record of who in your organisation is a mandated person in your service.</a:t>
            </a:r>
          </a:p>
          <a:p>
            <a:pPr marL="742950" lvl="1" indent="-285750">
              <a:lnSpc>
                <a:spcPct val="107000"/>
              </a:lnSpc>
              <a:buFont typeface="+mj-lt"/>
              <a:buAutoNum type="arabicPeriod"/>
            </a:pPr>
            <a:r>
              <a:rPr lang="en-IE" sz="1200" dirty="0">
                <a:effectLst/>
                <a:latin typeface="Calibri" panose="020F0502020204030204" pitchFamily="34" charset="0"/>
                <a:ea typeface="Calibri" panose="020F0502020204030204" pitchFamily="34" charset="0"/>
                <a:cs typeface="Times New Roman" panose="02020603050405020304" pitchFamily="18" charset="0"/>
              </a:rPr>
              <a:t>And, a procedure to appoint someone to be a first point of contact for your child safeguarding statement. This person is called a “relevant person”.</a:t>
            </a:r>
          </a:p>
          <a:p>
            <a:endParaRPr lang="en-IE" dirty="0"/>
          </a:p>
        </p:txBody>
      </p:sp>
      <p:sp>
        <p:nvSpPr>
          <p:cNvPr id="4" name="Slide Number Placeholder 3"/>
          <p:cNvSpPr>
            <a:spLocks noGrp="1"/>
          </p:cNvSpPr>
          <p:nvPr>
            <p:ph type="sldNum" sz="quarter" idx="5"/>
          </p:nvPr>
        </p:nvSpPr>
        <p:spPr/>
        <p:txBody>
          <a:bodyPr/>
          <a:lstStyle/>
          <a:p>
            <a:fld id="{3F82A084-F1D6-47DF-97B1-FEC992D7C1D6}" type="slidenum">
              <a:rPr lang="en-IE" smtClean="0"/>
              <a:t>6</a:t>
            </a:fld>
            <a:endParaRPr lang="en-IE"/>
          </a:p>
        </p:txBody>
      </p:sp>
    </p:spTree>
    <p:extLst>
      <p:ext uri="{BB962C8B-B14F-4D97-AF65-F5344CB8AC3E}">
        <p14:creationId xmlns:p14="http://schemas.microsoft.com/office/powerpoint/2010/main" val="1096977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The CSSCU was established under the Children First Act 2015. The Act allowed three months from commencement for existing providers to have CSS in place. Any newly established service has three months from commencing operations to have a CSS in place. The CSSCU is responsible for maintaining a register of non-compliance on behalf of Tusla. We also provide support to providers in developing CSS and have enforcement functions where we receive unsolicited information relating to a relevant service’s CSS. </a:t>
            </a:r>
          </a:p>
        </p:txBody>
      </p:sp>
      <p:sp>
        <p:nvSpPr>
          <p:cNvPr id="4" name="Slide Number Placeholder 3"/>
          <p:cNvSpPr>
            <a:spLocks noGrp="1"/>
          </p:cNvSpPr>
          <p:nvPr>
            <p:ph type="sldNum" sz="quarter" idx="5"/>
          </p:nvPr>
        </p:nvSpPr>
        <p:spPr/>
        <p:txBody>
          <a:bodyPr/>
          <a:lstStyle/>
          <a:p>
            <a:fld id="{3F82A084-F1D6-47DF-97B1-FEC992D7C1D6}" type="slidenum">
              <a:rPr lang="en-IE" smtClean="0"/>
              <a:t>7</a:t>
            </a:fld>
            <a:endParaRPr lang="en-IE"/>
          </a:p>
        </p:txBody>
      </p:sp>
    </p:spTree>
    <p:extLst>
      <p:ext uri="{BB962C8B-B14F-4D97-AF65-F5344CB8AC3E}">
        <p14:creationId xmlns:p14="http://schemas.microsoft.com/office/powerpoint/2010/main" val="1727491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4400" b="1" dirty="0">
                <a:solidFill>
                  <a:schemeClr val="accent1">
                    <a:lumMod val="75000"/>
                  </a:schemeClr>
                </a:solidFill>
                <a:latin typeface="Bradley Hand ITC" panose="03070402050302030203" pitchFamily="66" charset="0"/>
              </a:rPr>
              <a:t>To screen and review Child Safeguarding Statements, adopting a supportive compliance approach.</a:t>
            </a:r>
          </a:p>
          <a:p>
            <a:r>
              <a:rPr lang="en-IE" sz="2800" b="1" dirty="0">
                <a:latin typeface="Bradley Hand ITC" panose="03070402050302030203" pitchFamily="66" charset="0"/>
              </a:rPr>
              <a:t>Referrals received through </a:t>
            </a:r>
          </a:p>
          <a:p>
            <a:pPr lvl="1"/>
            <a:r>
              <a:rPr lang="en-IE" sz="2800" b="1" dirty="0">
                <a:latin typeface="Bradley Hand ITC" panose="03070402050302030203" pitchFamily="66" charset="0"/>
              </a:rPr>
              <a:t>voluntary submissions by providers </a:t>
            </a:r>
          </a:p>
          <a:p>
            <a:pPr lvl="1"/>
            <a:r>
              <a:rPr lang="en-IE" sz="2800" b="1" dirty="0">
                <a:latin typeface="Bradley Hand ITC" panose="03070402050302030203" pitchFamily="66" charset="0"/>
              </a:rPr>
              <a:t>Unsolicited Information</a:t>
            </a:r>
          </a:p>
          <a:p>
            <a:pPr lvl="1"/>
            <a:r>
              <a:rPr lang="en-IE" sz="2800" b="1" dirty="0">
                <a:latin typeface="Bradley Hand ITC" panose="03070402050302030203" pitchFamily="66" charset="0"/>
              </a:rPr>
              <a:t>Implementation Reviews</a:t>
            </a:r>
          </a:p>
          <a:p>
            <a:pPr lvl="1"/>
            <a:r>
              <a:rPr lang="en-IE" sz="2800" b="1" dirty="0">
                <a:latin typeface="Bradley Hand ITC" panose="03070402050302030203" pitchFamily="66" charset="0"/>
              </a:rPr>
              <a:t>Referred by colleagues within TUSLA</a:t>
            </a:r>
          </a:p>
          <a:p>
            <a:pPr marL="0" indent="0">
              <a:buNone/>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solidFill>
                  <a:schemeClr val="accent1">
                    <a:lumMod val="75000"/>
                  </a:schemeClr>
                </a:solidFill>
                <a:latin typeface="Bradley Hand ITC" panose="03070402050302030203" pitchFamily="66" charset="0"/>
              </a:rPr>
              <a:t>Identification, establishment, maintenance of with key stakeholders.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b="1" dirty="0">
                <a:solidFill>
                  <a:schemeClr val="accent1">
                    <a:lumMod val="50000"/>
                  </a:schemeClr>
                </a:solidFill>
                <a:latin typeface="Bradley Hand ITC" panose="03070402050302030203" pitchFamily="66" charset="0"/>
              </a:rPr>
              <a:t>This is to support the stakeholders in achieving compliance and to work in partnership with relevant services</a:t>
            </a:r>
          </a:p>
          <a:p>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solidFill>
                  <a:schemeClr val="accent1">
                    <a:lumMod val="75000"/>
                  </a:schemeClr>
                </a:solidFill>
                <a:latin typeface="Bradley Hand ITC" panose="03070402050302030203" pitchFamily="66" charset="0"/>
              </a:rPr>
              <a:t>Receive and process from public and referrals from partner organisations.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b="1" dirty="0">
                <a:solidFill>
                  <a:schemeClr val="accent1">
                    <a:lumMod val="50000"/>
                  </a:schemeClr>
                </a:solidFill>
                <a:latin typeface="Bradley Hand ITC" panose="03070402050302030203" pitchFamily="66" charset="0"/>
              </a:rPr>
              <a:t>Unsolicited information is risk assessed and addressed to prioritise safety to children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b="1" dirty="0">
              <a:solidFill>
                <a:schemeClr val="accent1">
                  <a:lumMod val="50000"/>
                </a:schemeClr>
              </a:solidFill>
              <a:latin typeface="Bradley Hand ITC" panose="03070402050302030203"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solidFill>
                  <a:schemeClr val="accent1">
                    <a:lumMod val="75000"/>
                  </a:schemeClr>
                </a:solidFill>
                <a:latin typeface="Bradley Hand ITC" panose="03070402050302030203" pitchFamily="66" charset="0"/>
              </a:rPr>
              <a:t>Initiates and maintains the public Register of Non-Compliance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b="1" dirty="0">
                <a:solidFill>
                  <a:schemeClr val="accent1">
                    <a:lumMod val="50000"/>
                  </a:schemeClr>
                </a:solidFill>
                <a:latin typeface="Bradley Hand ITC" panose="03070402050302030203" pitchFamily="66" charset="0"/>
              </a:rPr>
              <a:t>In the event of services failing to engage or amend their statement sufficiently to achieve compliance the CSSCU has the responsibility for initiating enforcement proceedings and maintaining the Public Register of Non-compliant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200" b="1" dirty="0">
              <a:solidFill>
                <a:schemeClr val="accent1">
                  <a:lumMod val="50000"/>
                </a:schemeClr>
              </a:solidFill>
              <a:latin typeface="Bradley Hand ITC" panose="03070402050302030203" pitchFamily="66" charset="0"/>
            </a:endParaRPr>
          </a:p>
          <a:p>
            <a:endParaRPr lang="en-IE" dirty="0"/>
          </a:p>
        </p:txBody>
      </p:sp>
      <p:sp>
        <p:nvSpPr>
          <p:cNvPr id="4" name="Slide Number Placeholder 3"/>
          <p:cNvSpPr>
            <a:spLocks noGrp="1"/>
          </p:cNvSpPr>
          <p:nvPr>
            <p:ph type="sldNum" sz="quarter" idx="5"/>
          </p:nvPr>
        </p:nvSpPr>
        <p:spPr/>
        <p:txBody>
          <a:bodyPr/>
          <a:lstStyle/>
          <a:p>
            <a:fld id="{3F82A084-F1D6-47DF-97B1-FEC992D7C1D6}" type="slidenum">
              <a:rPr lang="en-IE" smtClean="0"/>
              <a:t>8</a:t>
            </a:fld>
            <a:endParaRPr lang="en-IE"/>
          </a:p>
        </p:txBody>
      </p:sp>
    </p:spTree>
    <p:extLst>
      <p:ext uri="{BB962C8B-B14F-4D97-AF65-F5344CB8AC3E}">
        <p14:creationId xmlns:p14="http://schemas.microsoft.com/office/powerpoint/2010/main" val="1642844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C6AADB-CE13-410C-979C-3B94F9EE54D2}" type="datetime1">
              <a:rPr lang="en-US" smtClean="0"/>
              <a:t>10/27/2021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28191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04797A-7023-442C-ADC9-AE193E830327}" type="datetime1">
              <a:rPr lang="en-US" smtClean="0"/>
              <a:t>10/27/2021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00258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6A83B1-63E7-4876-978C-4ACE993F426E}" type="datetime1">
              <a:rPr lang="en-US" smtClean="0"/>
              <a:t>10/27/2021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5430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2C8D47-EB1E-472B-AEE4-98EB43F8E511}" type="datetime1">
              <a:rPr lang="en-US" smtClean="0"/>
              <a:t>10/27/2021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66390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BF549D-C6A7-404C-BB2B-07562559AC58}" type="datetime1">
              <a:rPr lang="en-US" smtClean="0"/>
              <a:t>10/27/2021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7136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61A66031-9A09-4EAA-808F-7FB3BB2E07EC}" type="datetime1">
              <a:rPr lang="en-US" smtClean="0"/>
              <a:t>10/27/2021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9672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F537D34-805C-4605-8A79-7FE9A531793E}" type="datetime1">
              <a:rPr lang="en-US" smtClean="0"/>
              <a:t>10/27/2021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5668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F0E17A90-7F36-4ECB-98DE-C18E348DB6D9}" type="datetime1">
              <a:rPr lang="en-US" smtClean="0"/>
              <a:t>10/27/2021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045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895B8F-FDA1-42B1-A9A4-14AD7F48E9A1}" type="datetime1">
              <a:rPr lang="en-US" smtClean="0"/>
              <a:t>10/27/2021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0467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F7ACE8D2-40FF-4357-A36D-D7F0EBAE4B8B}" type="datetime1">
              <a:rPr lang="en-US" smtClean="0"/>
              <a:t>10/27/2021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704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5C18213-2DF8-4CAC-AC81-C6CB207DD44C}" type="datetime1">
              <a:rPr lang="en-US" smtClean="0"/>
              <a:t>10/27/2021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73145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DB2B97D-BF3A-468E-8F7E-FDE1C99DE1D8}" type="datetime1">
              <a:rPr lang="en-US" smtClean="0"/>
              <a:t>10/27/2021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pic>
        <p:nvPicPr>
          <p:cNvPr id="9" name="Picture 5" descr="tusla_logo_strap_landscape.png">
            <a:extLst>
              <a:ext uri="{FF2B5EF4-FFF2-40B4-BE49-F238E27FC236}">
                <a16:creationId xmlns:a16="http://schemas.microsoft.com/office/drawing/2014/main" id="{B8ABED10-9E3F-4BE7-8AD6-8A6D58383AC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bwMode="auto">
          <a:xfrm>
            <a:off x="5228996" y="6100708"/>
            <a:ext cx="3052452" cy="51128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218050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CSSCU@tusla.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3626" y="2671916"/>
            <a:ext cx="2949678" cy="1514168"/>
          </a:xfrm>
        </p:spPr>
        <p:txBody>
          <a:bodyPr/>
          <a:lstStyle/>
          <a:p>
            <a:r>
              <a:rPr lang="en-IE" dirty="0">
                <a:solidFill>
                  <a:schemeClr val="bg1"/>
                </a:solidFill>
              </a:rPr>
              <a:t>Maria McGloughlin</a:t>
            </a:r>
          </a:p>
          <a:p>
            <a:r>
              <a:rPr lang="en-IE">
                <a:solidFill>
                  <a:schemeClr val="bg1"/>
                </a:solidFill>
                <a:hlinkClick r:id="rId2">
                  <a:extLst>
                    <a:ext uri="{A12FA001-AC4F-418D-AE19-62706E023703}">
                      <ahyp:hlinkClr xmlns:ahyp="http://schemas.microsoft.com/office/drawing/2018/hyperlinkcolor" val="tx"/>
                    </a:ext>
                  </a:extLst>
                </a:hlinkClick>
              </a:rPr>
              <a:t>CSSCU</a:t>
            </a:r>
            <a:r>
              <a:rPr lang="en-IE" dirty="0">
                <a:solidFill>
                  <a:schemeClr val="bg1"/>
                </a:solidFill>
                <a:hlinkClick r:id="rId2">
                  <a:extLst>
                    <a:ext uri="{A12FA001-AC4F-418D-AE19-62706E023703}">
                      <ahyp:hlinkClr xmlns:ahyp="http://schemas.microsoft.com/office/drawing/2018/hyperlinkcolor" val="tx"/>
                    </a:ext>
                  </a:extLst>
                </a:hlinkClick>
              </a:rPr>
              <a:t>@tusla.ie</a:t>
            </a:r>
            <a:r>
              <a:rPr lang="en-IE" dirty="0">
                <a:solidFill>
                  <a:schemeClr val="bg1"/>
                </a:solidFill>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4812" y="299791"/>
            <a:ext cx="5382376" cy="6077798"/>
          </a:xfrm>
          <a:prstGeom prst="rect">
            <a:avLst/>
          </a:prstGeom>
        </p:spPr>
      </p:pic>
      <p:sp>
        <p:nvSpPr>
          <p:cNvPr id="5" name="Slide Number Placeholder 4">
            <a:extLst>
              <a:ext uri="{FF2B5EF4-FFF2-40B4-BE49-F238E27FC236}">
                <a16:creationId xmlns:a16="http://schemas.microsoft.com/office/drawing/2014/main" id="{F1A762F4-30FE-4B8C-A203-FD5C518F4F1F}"/>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4195586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0C5F-0A25-40E0-ADF6-6DF3382E1754}"/>
              </a:ext>
            </a:extLst>
          </p:cNvPr>
          <p:cNvSpPr>
            <a:spLocks noGrp="1"/>
          </p:cNvSpPr>
          <p:nvPr>
            <p:ph type="title"/>
          </p:nvPr>
        </p:nvSpPr>
        <p:spPr>
          <a:xfrm>
            <a:off x="252918" y="1123837"/>
            <a:ext cx="3090049" cy="4601183"/>
          </a:xfrm>
        </p:spPr>
        <p:txBody>
          <a:bodyPr>
            <a:normAutofit/>
          </a:bodyPr>
          <a:lstStyle/>
          <a:p>
            <a:r>
              <a:rPr lang="en-IE" sz="2800" dirty="0">
                <a:latin typeface="Cavolini" panose="03000502040302020204" pitchFamily="66" charset="0"/>
                <a:cs typeface="Cavolini" panose="03000502040302020204" pitchFamily="66" charset="0"/>
              </a:rPr>
              <a:t>ENFORCEMENT CONTINUED</a:t>
            </a:r>
            <a:r>
              <a:rPr lang="en-IE" sz="2800" dirty="0">
                <a:latin typeface="Bradley Hand ITC" panose="03070402050302030203" pitchFamily="66" charset="0"/>
              </a:rPr>
              <a:t>	</a:t>
            </a:r>
          </a:p>
        </p:txBody>
      </p:sp>
      <p:sp>
        <p:nvSpPr>
          <p:cNvPr id="3" name="Content Placeholder 2">
            <a:extLst>
              <a:ext uri="{FF2B5EF4-FFF2-40B4-BE49-F238E27FC236}">
                <a16:creationId xmlns:a16="http://schemas.microsoft.com/office/drawing/2014/main" id="{94B9B4C5-1F56-4DD1-BBEF-CBF86201560C}"/>
              </a:ext>
            </a:extLst>
          </p:cNvPr>
          <p:cNvSpPr>
            <a:spLocks noGrp="1"/>
          </p:cNvSpPr>
          <p:nvPr>
            <p:ph idx="1"/>
          </p:nvPr>
        </p:nvSpPr>
        <p:spPr/>
        <p:txBody>
          <a:bodyPr/>
          <a:lstStyle/>
          <a:p>
            <a:r>
              <a:rPr lang="en-IE" dirty="0">
                <a:latin typeface="Cavolini" panose="03000502040302020204" pitchFamily="66" charset="0"/>
                <a:cs typeface="Cavolini" panose="03000502040302020204" pitchFamily="66" charset="0"/>
              </a:rPr>
              <a:t>THE CSSCU OPERATES FROM A POSITION OF DETERENCE – THAT IS THAT THE REGISTER OF NON-COMPLIANT SERVICES SERVES TO MOTIVATE RELEVANT SERVICES TO ACHIEVE COMPLIANCE </a:t>
            </a:r>
          </a:p>
          <a:p>
            <a:r>
              <a:rPr lang="en-IE" dirty="0">
                <a:latin typeface="Cavolini" panose="03000502040302020204" pitchFamily="66" charset="0"/>
                <a:cs typeface="Cavolini" panose="03000502040302020204" pitchFamily="66" charset="0"/>
              </a:rPr>
              <a:t>THE CSSCU ADOPTS A POSITION THAT SERVICES FOR CHILDREN ARE VITAL TO HEALTHY DEVELOPMENT AND SO SEEK TO ENCOURAGE SERVICE TO ENSURE THAT THEY ARE COMPLIANT WITH CHILDREN FIRST AND THAT CHILDREN ARE SAFE WHILST USING THEIR SERVICES</a:t>
            </a:r>
          </a:p>
        </p:txBody>
      </p:sp>
      <p:sp>
        <p:nvSpPr>
          <p:cNvPr id="4" name="Slide Number Placeholder 3">
            <a:extLst>
              <a:ext uri="{FF2B5EF4-FFF2-40B4-BE49-F238E27FC236}">
                <a16:creationId xmlns:a16="http://schemas.microsoft.com/office/drawing/2014/main" id="{63782D5B-F480-4CE2-BF7A-F1DA7964F83A}"/>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2269357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63B72-2E4F-43AE-9C43-702E7B75CA21}"/>
              </a:ext>
            </a:extLst>
          </p:cNvPr>
          <p:cNvSpPr>
            <a:spLocks noGrp="1"/>
          </p:cNvSpPr>
          <p:nvPr>
            <p:ph type="title"/>
          </p:nvPr>
        </p:nvSpPr>
        <p:spPr/>
        <p:txBody>
          <a:bodyPr/>
          <a:lstStyle/>
          <a:p>
            <a:r>
              <a:rPr lang="en-IE" dirty="0">
                <a:latin typeface="Cavolini" panose="03000502040302020204" pitchFamily="66" charset="0"/>
                <a:cs typeface="Cavolini" panose="03000502040302020204" pitchFamily="66" charset="0"/>
              </a:rPr>
              <a:t>PUBLIC REGISTER</a:t>
            </a:r>
            <a:r>
              <a:rPr lang="en-IE" dirty="0">
                <a:latin typeface="Bradley Hand ITC" panose="03070402050302030203" pitchFamily="66" charset="0"/>
              </a:rPr>
              <a:t>	</a:t>
            </a:r>
          </a:p>
        </p:txBody>
      </p:sp>
      <p:sp>
        <p:nvSpPr>
          <p:cNvPr id="3" name="Content Placeholder 2">
            <a:extLst>
              <a:ext uri="{FF2B5EF4-FFF2-40B4-BE49-F238E27FC236}">
                <a16:creationId xmlns:a16="http://schemas.microsoft.com/office/drawing/2014/main" id="{79827B8D-78B3-4E87-9625-00081DA1E768}"/>
              </a:ext>
            </a:extLst>
          </p:cNvPr>
          <p:cNvSpPr>
            <a:spLocks noGrp="1"/>
          </p:cNvSpPr>
          <p:nvPr>
            <p:ph idx="1"/>
          </p:nvPr>
        </p:nvSpPr>
        <p:spPr/>
        <p:txBody>
          <a:bodyPr/>
          <a:lstStyle/>
          <a:p>
            <a:r>
              <a:rPr lang="en-IE" dirty="0">
                <a:latin typeface="Cavolini" panose="03000502040302020204" pitchFamily="66" charset="0"/>
                <a:cs typeface="Cavolini" panose="03000502040302020204" pitchFamily="66" charset="0"/>
              </a:rPr>
              <a:t>THE CSSCU HAS STATUTORY RESPONSIBILITY FOR THE MAINTENANCE OF THE PUBLIC REGISTER OF NON-COMPLIANT RELEVANT SERVICES </a:t>
            </a:r>
          </a:p>
          <a:p>
            <a:r>
              <a:rPr lang="en-IE" dirty="0">
                <a:latin typeface="Cavolini" panose="03000502040302020204" pitchFamily="66" charset="0"/>
                <a:cs typeface="Cavolini" panose="03000502040302020204" pitchFamily="66" charset="0"/>
              </a:rPr>
              <a:t>THERE ARE CURRENTLY NO SERVICES ON THIS REGISTER </a:t>
            </a:r>
          </a:p>
          <a:p>
            <a:r>
              <a:rPr lang="en-IE" dirty="0">
                <a:latin typeface="Cavolini" panose="03000502040302020204" pitchFamily="66" charset="0"/>
                <a:cs typeface="Cavolini" panose="03000502040302020204" pitchFamily="66" charset="0"/>
              </a:rPr>
              <a:t>FOR A SERVICE TO BE ON THE PUBLIC REGISTER OF NON-COMPLIANCE THEY WILL HAVE BEEN THROUGH A PROCESS OF ESCALATION AND NOTIFIED OF THE ESCALATION PROCESS AT EACH JUNCTURE</a:t>
            </a:r>
          </a:p>
        </p:txBody>
      </p:sp>
      <p:sp>
        <p:nvSpPr>
          <p:cNvPr id="4" name="Slide Number Placeholder 3">
            <a:extLst>
              <a:ext uri="{FF2B5EF4-FFF2-40B4-BE49-F238E27FC236}">
                <a16:creationId xmlns:a16="http://schemas.microsoft.com/office/drawing/2014/main" id="{0CB2A8E6-ACD2-4E50-8CF9-C3EF701AFBCE}"/>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3594432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743353"/>
            <a:ext cx="6096000" cy="1754326"/>
          </a:xfrm>
          <a:prstGeom prst="rect">
            <a:avLst/>
          </a:prstGeom>
        </p:spPr>
        <p:txBody>
          <a:bodyPr>
            <a:spAutoFit/>
          </a:bodyPr>
          <a:lstStyle/>
          <a:p>
            <a:pPr algn="ctr"/>
            <a:r>
              <a:rPr lang="en-IE" sz="5400" dirty="0">
                <a:solidFill>
                  <a:schemeClr val="accent1">
                    <a:lumMod val="75000"/>
                  </a:schemeClr>
                </a:solidFill>
                <a:effectLst>
                  <a:outerShdw blurRad="38100" dist="38100" dir="2700000" algn="tl">
                    <a:srgbClr val="000000">
                      <a:alpha val="43137"/>
                    </a:srgbClr>
                  </a:outerShdw>
                </a:effectLst>
                <a:latin typeface="Bradley Hand ITC" panose="03070402050302030203" pitchFamily="66" charset="0"/>
              </a:rPr>
              <a:t>Q&amp;A</a:t>
            </a:r>
          </a:p>
          <a:p>
            <a:pPr algn="ctr"/>
            <a:r>
              <a:rPr lang="en-IE" sz="5400" dirty="0">
                <a:solidFill>
                  <a:schemeClr val="accent1">
                    <a:lumMod val="75000"/>
                  </a:schemeClr>
                </a:solidFill>
                <a:effectLst>
                  <a:outerShdw blurRad="38100" dist="38100" dir="2700000" algn="tl">
                    <a:srgbClr val="000000">
                      <a:alpha val="43137"/>
                    </a:srgbClr>
                  </a:outerShdw>
                </a:effectLst>
                <a:latin typeface="Bradley Hand ITC" panose="03070402050302030203" pitchFamily="66" charset="0"/>
              </a:rPr>
              <a:t>csscu@tusla.ie</a:t>
            </a:r>
          </a:p>
        </p:txBody>
      </p:sp>
      <p:pic>
        <p:nvPicPr>
          <p:cNvPr id="3" name="Picture 2">
            <a:extLst>
              <a:ext uri="{FF2B5EF4-FFF2-40B4-BE49-F238E27FC236}">
                <a16:creationId xmlns:a16="http://schemas.microsoft.com/office/drawing/2014/main" id="{47252AC3-6CD9-48FB-829A-FACE75E43BE4}"/>
              </a:ext>
            </a:extLst>
          </p:cNvPr>
          <p:cNvPicPr>
            <a:picLocks noChangeAspect="1"/>
          </p:cNvPicPr>
          <p:nvPr/>
        </p:nvPicPr>
        <p:blipFill>
          <a:blip r:embed="rId2"/>
          <a:stretch>
            <a:fillRect/>
          </a:stretch>
        </p:blipFill>
        <p:spPr>
          <a:xfrm>
            <a:off x="4839576" y="4989291"/>
            <a:ext cx="2512848" cy="1631589"/>
          </a:xfrm>
          <a:prstGeom prst="rect">
            <a:avLst/>
          </a:prstGeom>
        </p:spPr>
      </p:pic>
      <p:sp>
        <p:nvSpPr>
          <p:cNvPr id="6" name="Slide Number Placeholder 5">
            <a:extLst>
              <a:ext uri="{FF2B5EF4-FFF2-40B4-BE49-F238E27FC236}">
                <a16:creationId xmlns:a16="http://schemas.microsoft.com/office/drawing/2014/main" id="{E24A5D29-9218-4BEE-B86E-8B5950785975}"/>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306594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37"/>
            <a:ext cx="3697794" cy="4601183"/>
          </a:xfrm>
        </p:spPr>
        <p:txBody>
          <a:bodyPr/>
          <a:lstStyle/>
          <a:p>
            <a:r>
              <a:rPr lang="en-IE" u="sng" dirty="0">
                <a:solidFill>
                  <a:schemeClr val="bg1"/>
                </a:solidFill>
                <a:latin typeface="Cavolini" panose="03000502040302020204" pitchFamily="66" charset="0"/>
                <a:cs typeface="Cavolini" panose="03000502040302020204" pitchFamily="66" charset="0"/>
              </a:rPr>
              <a:t>What is a Child Safeguarding Statement? </a:t>
            </a:r>
          </a:p>
        </p:txBody>
      </p:sp>
      <p:sp>
        <p:nvSpPr>
          <p:cNvPr id="3" name="Content Placeholder 2"/>
          <p:cNvSpPr>
            <a:spLocks noGrp="1"/>
          </p:cNvSpPr>
          <p:nvPr>
            <p:ph idx="1"/>
          </p:nvPr>
        </p:nvSpPr>
        <p:spPr/>
        <p:txBody>
          <a:bodyPr>
            <a:normAutofit/>
          </a:bodyPr>
          <a:lstStyle/>
          <a:p>
            <a:endParaRPr lang="en-IE" sz="3200" b="1" dirty="0">
              <a:solidFill>
                <a:schemeClr val="tx2">
                  <a:lumMod val="50000"/>
                </a:schemeClr>
              </a:solidFill>
              <a:latin typeface="Bradley Hand ITC" panose="03070402050302030203" pitchFamily="66" charset="0"/>
              <a:cs typeface="Arial" panose="020B0604020202020204" pitchFamily="34" charset="0"/>
            </a:endParaRPr>
          </a:p>
          <a:p>
            <a:pPr algn="ctr"/>
            <a:r>
              <a:rPr lang="en-IE" sz="3200" dirty="0">
                <a:solidFill>
                  <a:schemeClr val="accent1">
                    <a:lumMod val="50000"/>
                  </a:schemeClr>
                </a:solidFill>
                <a:latin typeface="Cavolini" panose="03000502040302020204" pitchFamily="66" charset="0"/>
                <a:cs typeface="Cavolini" panose="03000502040302020204" pitchFamily="66" charset="0"/>
              </a:rPr>
              <a:t>Written statement that specifies the service provided to children &amp; provides an overview of the measures in place to protect children from harm within the service</a:t>
            </a:r>
          </a:p>
          <a:p>
            <a:endParaRPr lang="en-IE" sz="3200" dirty="0"/>
          </a:p>
        </p:txBody>
      </p:sp>
      <p:sp>
        <p:nvSpPr>
          <p:cNvPr id="4" name="Slide Number Placeholder 3">
            <a:extLst>
              <a:ext uri="{FF2B5EF4-FFF2-40B4-BE49-F238E27FC236}">
                <a16:creationId xmlns:a16="http://schemas.microsoft.com/office/drawing/2014/main" id="{49DAC42B-2007-4EE7-B141-BA019C7D7BC5}"/>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25446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6200F627-DF0E-4640-BC93-B30F2F234D3C}"/>
              </a:ext>
            </a:extLst>
          </p:cNvPr>
          <p:cNvSpPr>
            <a:spLocks noGrp="1"/>
          </p:cNvSpPr>
          <p:nvPr>
            <p:ph type="title"/>
          </p:nvPr>
        </p:nvSpPr>
        <p:spPr>
          <a:xfrm>
            <a:off x="0" y="640080"/>
            <a:ext cx="3416967" cy="5613236"/>
          </a:xfrm>
        </p:spPr>
        <p:txBody>
          <a:bodyPr anchor="ctr">
            <a:normAutofit/>
          </a:bodyPr>
          <a:lstStyle/>
          <a:p>
            <a:r>
              <a:rPr lang="en-US" altLang="en-US" dirty="0">
                <a:solidFill>
                  <a:srgbClr val="FFFFFF"/>
                </a:solidFill>
                <a:latin typeface="Cavolini" panose="03000502040302020204" pitchFamily="66" charset="0"/>
                <a:cs typeface="Cavolini" panose="03000502040302020204" pitchFamily="66" charset="0"/>
              </a:rPr>
              <a:t>Who has to have a child safeguarding statement?</a:t>
            </a:r>
          </a:p>
        </p:txBody>
      </p:sp>
      <p:sp>
        <p:nvSpPr>
          <p:cNvPr id="5" name="Diamond 4">
            <a:extLst>
              <a:ext uri="{FF2B5EF4-FFF2-40B4-BE49-F238E27FC236}">
                <a16:creationId xmlns:a16="http://schemas.microsoft.com/office/drawing/2014/main" id="{A380E0BA-619E-4983-A557-C3D3FD63A340}"/>
              </a:ext>
            </a:extLst>
          </p:cNvPr>
          <p:cNvSpPr/>
          <p:nvPr/>
        </p:nvSpPr>
        <p:spPr>
          <a:xfrm>
            <a:off x="5000327" y="320842"/>
            <a:ext cx="5555378" cy="5231026"/>
          </a:xfrm>
          <a:prstGeom prst="diamond">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6" name="Freeform: Shape 5">
            <a:extLst>
              <a:ext uri="{FF2B5EF4-FFF2-40B4-BE49-F238E27FC236}">
                <a16:creationId xmlns:a16="http://schemas.microsoft.com/office/drawing/2014/main" id="{2F82FD1B-F17F-4124-B964-95AC144089C0}"/>
              </a:ext>
            </a:extLst>
          </p:cNvPr>
          <p:cNvSpPr/>
          <p:nvPr/>
        </p:nvSpPr>
        <p:spPr>
          <a:xfrm>
            <a:off x="5451989" y="710194"/>
            <a:ext cx="2166597" cy="2244112"/>
          </a:xfrm>
          <a:custGeom>
            <a:avLst/>
            <a:gdLst>
              <a:gd name="connsiteX0" fmla="*/ 0 w 2016605"/>
              <a:gd name="connsiteY0" fmla="*/ 336108 h 2016605"/>
              <a:gd name="connsiteX1" fmla="*/ 336108 w 2016605"/>
              <a:gd name="connsiteY1" fmla="*/ 0 h 2016605"/>
              <a:gd name="connsiteX2" fmla="*/ 1680497 w 2016605"/>
              <a:gd name="connsiteY2" fmla="*/ 0 h 2016605"/>
              <a:gd name="connsiteX3" fmla="*/ 2016605 w 2016605"/>
              <a:gd name="connsiteY3" fmla="*/ 336108 h 2016605"/>
              <a:gd name="connsiteX4" fmla="*/ 2016605 w 2016605"/>
              <a:gd name="connsiteY4" fmla="*/ 1680497 h 2016605"/>
              <a:gd name="connsiteX5" fmla="*/ 1680497 w 2016605"/>
              <a:gd name="connsiteY5" fmla="*/ 2016605 h 2016605"/>
              <a:gd name="connsiteX6" fmla="*/ 336108 w 2016605"/>
              <a:gd name="connsiteY6" fmla="*/ 2016605 h 2016605"/>
              <a:gd name="connsiteX7" fmla="*/ 0 w 2016605"/>
              <a:gd name="connsiteY7" fmla="*/ 1680497 h 2016605"/>
              <a:gd name="connsiteX8" fmla="*/ 0 w 2016605"/>
              <a:gd name="connsiteY8" fmla="*/ 336108 h 2016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605" h="2016605">
                <a:moveTo>
                  <a:pt x="0" y="336108"/>
                </a:moveTo>
                <a:cubicBezTo>
                  <a:pt x="0" y="150481"/>
                  <a:pt x="150481" y="0"/>
                  <a:pt x="336108" y="0"/>
                </a:cubicBezTo>
                <a:lnTo>
                  <a:pt x="1680497" y="0"/>
                </a:lnTo>
                <a:cubicBezTo>
                  <a:pt x="1866124" y="0"/>
                  <a:pt x="2016605" y="150481"/>
                  <a:pt x="2016605" y="336108"/>
                </a:cubicBezTo>
                <a:lnTo>
                  <a:pt x="2016605" y="1680497"/>
                </a:lnTo>
                <a:cubicBezTo>
                  <a:pt x="2016605" y="1866124"/>
                  <a:pt x="1866124" y="2016605"/>
                  <a:pt x="1680497" y="2016605"/>
                </a:cubicBezTo>
                <a:lnTo>
                  <a:pt x="336108" y="2016605"/>
                </a:lnTo>
                <a:cubicBezTo>
                  <a:pt x="150481" y="2016605"/>
                  <a:pt x="0" y="1866124"/>
                  <a:pt x="0" y="1680497"/>
                </a:cubicBezTo>
                <a:lnTo>
                  <a:pt x="0" y="33610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8933" tIns="208933" rIns="208933" bIns="208933" numCol="1" spcCol="1270" anchor="ctr" anchorCtr="0">
            <a:noAutofit/>
          </a:bodyPr>
          <a:lstStyle/>
          <a:p>
            <a:pPr algn="ctr" defTabSz="1289050">
              <a:lnSpc>
                <a:spcPct val="90000"/>
              </a:lnSpc>
              <a:spcAft>
                <a:spcPct val="35000"/>
              </a:spcAft>
            </a:pPr>
            <a:r>
              <a:rPr lang="en-US" sz="2900" dirty="0"/>
              <a:t>Works with children</a:t>
            </a:r>
          </a:p>
        </p:txBody>
      </p:sp>
      <p:sp>
        <p:nvSpPr>
          <p:cNvPr id="7" name="Freeform: Shape 6">
            <a:extLst>
              <a:ext uri="{FF2B5EF4-FFF2-40B4-BE49-F238E27FC236}">
                <a16:creationId xmlns:a16="http://schemas.microsoft.com/office/drawing/2014/main" id="{214F0CFF-E8ED-4B02-9BFA-BF92B88DF353}"/>
              </a:ext>
            </a:extLst>
          </p:cNvPr>
          <p:cNvSpPr/>
          <p:nvPr/>
        </p:nvSpPr>
        <p:spPr>
          <a:xfrm>
            <a:off x="7958315" y="710194"/>
            <a:ext cx="2166597" cy="2244112"/>
          </a:xfrm>
          <a:custGeom>
            <a:avLst/>
            <a:gdLst>
              <a:gd name="connsiteX0" fmla="*/ 0 w 2016605"/>
              <a:gd name="connsiteY0" fmla="*/ 336108 h 2016605"/>
              <a:gd name="connsiteX1" fmla="*/ 336108 w 2016605"/>
              <a:gd name="connsiteY1" fmla="*/ 0 h 2016605"/>
              <a:gd name="connsiteX2" fmla="*/ 1680497 w 2016605"/>
              <a:gd name="connsiteY2" fmla="*/ 0 h 2016605"/>
              <a:gd name="connsiteX3" fmla="*/ 2016605 w 2016605"/>
              <a:gd name="connsiteY3" fmla="*/ 336108 h 2016605"/>
              <a:gd name="connsiteX4" fmla="*/ 2016605 w 2016605"/>
              <a:gd name="connsiteY4" fmla="*/ 1680497 h 2016605"/>
              <a:gd name="connsiteX5" fmla="*/ 1680497 w 2016605"/>
              <a:gd name="connsiteY5" fmla="*/ 2016605 h 2016605"/>
              <a:gd name="connsiteX6" fmla="*/ 336108 w 2016605"/>
              <a:gd name="connsiteY6" fmla="*/ 2016605 h 2016605"/>
              <a:gd name="connsiteX7" fmla="*/ 0 w 2016605"/>
              <a:gd name="connsiteY7" fmla="*/ 1680497 h 2016605"/>
              <a:gd name="connsiteX8" fmla="*/ 0 w 2016605"/>
              <a:gd name="connsiteY8" fmla="*/ 336108 h 2016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605" h="2016605">
                <a:moveTo>
                  <a:pt x="0" y="336108"/>
                </a:moveTo>
                <a:cubicBezTo>
                  <a:pt x="0" y="150481"/>
                  <a:pt x="150481" y="0"/>
                  <a:pt x="336108" y="0"/>
                </a:cubicBezTo>
                <a:lnTo>
                  <a:pt x="1680497" y="0"/>
                </a:lnTo>
                <a:cubicBezTo>
                  <a:pt x="1866124" y="0"/>
                  <a:pt x="2016605" y="150481"/>
                  <a:pt x="2016605" y="336108"/>
                </a:cubicBezTo>
                <a:lnTo>
                  <a:pt x="2016605" y="1680497"/>
                </a:lnTo>
                <a:cubicBezTo>
                  <a:pt x="2016605" y="1866124"/>
                  <a:pt x="1866124" y="2016605"/>
                  <a:pt x="1680497" y="2016605"/>
                </a:cubicBezTo>
                <a:lnTo>
                  <a:pt x="336108" y="2016605"/>
                </a:lnTo>
                <a:cubicBezTo>
                  <a:pt x="150481" y="2016605"/>
                  <a:pt x="0" y="1866124"/>
                  <a:pt x="0" y="1680497"/>
                </a:cubicBezTo>
                <a:lnTo>
                  <a:pt x="0" y="33610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8933" tIns="208933" rIns="208933" bIns="208933" numCol="1" spcCol="1270" anchor="ctr" anchorCtr="0">
            <a:noAutofit/>
          </a:bodyPr>
          <a:lstStyle/>
          <a:p>
            <a:pPr algn="ctr" defTabSz="1289050">
              <a:lnSpc>
                <a:spcPct val="90000"/>
              </a:lnSpc>
              <a:spcAft>
                <a:spcPct val="35000"/>
              </a:spcAft>
            </a:pPr>
            <a:r>
              <a:rPr lang="en-US" sz="2900" dirty="0"/>
              <a:t>More than one worker or volunteer</a:t>
            </a:r>
          </a:p>
        </p:txBody>
      </p:sp>
      <p:sp>
        <p:nvSpPr>
          <p:cNvPr id="8" name="Freeform: Shape 7">
            <a:extLst>
              <a:ext uri="{FF2B5EF4-FFF2-40B4-BE49-F238E27FC236}">
                <a16:creationId xmlns:a16="http://schemas.microsoft.com/office/drawing/2014/main" id="{84953398-951A-472B-927C-F83E9ADF4A09}"/>
              </a:ext>
            </a:extLst>
          </p:cNvPr>
          <p:cNvSpPr/>
          <p:nvPr/>
        </p:nvSpPr>
        <p:spPr>
          <a:xfrm>
            <a:off x="5451989" y="3255190"/>
            <a:ext cx="2166597" cy="2244112"/>
          </a:xfrm>
          <a:custGeom>
            <a:avLst/>
            <a:gdLst>
              <a:gd name="connsiteX0" fmla="*/ 0 w 2016605"/>
              <a:gd name="connsiteY0" fmla="*/ 336108 h 2016605"/>
              <a:gd name="connsiteX1" fmla="*/ 336108 w 2016605"/>
              <a:gd name="connsiteY1" fmla="*/ 0 h 2016605"/>
              <a:gd name="connsiteX2" fmla="*/ 1680497 w 2016605"/>
              <a:gd name="connsiteY2" fmla="*/ 0 h 2016605"/>
              <a:gd name="connsiteX3" fmla="*/ 2016605 w 2016605"/>
              <a:gd name="connsiteY3" fmla="*/ 336108 h 2016605"/>
              <a:gd name="connsiteX4" fmla="*/ 2016605 w 2016605"/>
              <a:gd name="connsiteY4" fmla="*/ 1680497 h 2016605"/>
              <a:gd name="connsiteX5" fmla="*/ 1680497 w 2016605"/>
              <a:gd name="connsiteY5" fmla="*/ 2016605 h 2016605"/>
              <a:gd name="connsiteX6" fmla="*/ 336108 w 2016605"/>
              <a:gd name="connsiteY6" fmla="*/ 2016605 h 2016605"/>
              <a:gd name="connsiteX7" fmla="*/ 0 w 2016605"/>
              <a:gd name="connsiteY7" fmla="*/ 1680497 h 2016605"/>
              <a:gd name="connsiteX8" fmla="*/ 0 w 2016605"/>
              <a:gd name="connsiteY8" fmla="*/ 336108 h 2016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605" h="2016605">
                <a:moveTo>
                  <a:pt x="0" y="336108"/>
                </a:moveTo>
                <a:cubicBezTo>
                  <a:pt x="0" y="150481"/>
                  <a:pt x="150481" y="0"/>
                  <a:pt x="336108" y="0"/>
                </a:cubicBezTo>
                <a:lnTo>
                  <a:pt x="1680497" y="0"/>
                </a:lnTo>
                <a:cubicBezTo>
                  <a:pt x="1866124" y="0"/>
                  <a:pt x="2016605" y="150481"/>
                  <a:pt x="2016605" y="336108"/>
                </a:cubicBezTo>
                <a:lnTo>
                  <a:pt x="2016605" y="1680497"/>
                </a:lnTo>
                <a:cubicBezTo>
                  <a:pt x="2016605" y="1866124"/>
                  <a:pt x="1866124" y="2016605"/>
                  <a:pt x="1680497" y="2016605"/>
                </a:cubicBezTo>
                <a:lnTo>
                  <a:pt x="336108" y="2016605"/>
                </a:lnTo>
                <a:cubicBezTo>
                  <a:pt x="150481" y="2016605"/>
                  <a:pt x="0" y="1866124"/>
                  <a:pt x="0" y="1680497"/>
                </a:cubicBezTo>
                <a:lnTo>
                  <a:pt x="0" y="33610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8933" tIns="208933" rIns="208933" bIns="208933" numCol="1" spcCol="1270" anchor="ctr" anchorCtr="0">
            <a:noAutofit/>
          </a:bodyPr>
          <a:lstStyle/>
          <a:p>
            <a:pPr algn="ctr" defTabSz="1289050">
              <a:lnSpc>
                <a:spcPct val="90000"/>
              </a:lnSpc>
              <a:spcAft>
                <a:spcPct val="35000"/>
              </a:spcAft>
            </a:pPr>
            <a:r>
              <a:rPr lang="en-US" sz="2900" dirty="0"/>
              <a:t>Relevant service </a:t>
            </a:r>
          </a:p>
        </p:txBody>
      </p:sp>
      <p:sp>
        <p:nvSpPr>
          <p:cNvPr id="9" name="Freeform: Shape 8">
            <a:extLst>
              <a:ext uri="{FF2B5EF4-FFF2-40B4-BE49-F238E27FC236}">
                <a16:creationId xmlns:a16="http://schemas.microsoft.com/office/drawing/2014/main" id="{E792796F-F5BE-45E5-AB29-1083185DE489}"/>
              </a:ext>
            </a:extLst>
          </p:cNvPr>
          <p:cNvSpPr/>
          <p:nvPr/>
        </p:nvSpPr>
        <p:spPr>
          <a:xfrm>
            <a:off x="7958315" y="3255190"/>
            <a:ext cx="2166597" cy="2244112"/>
          </a:xfrm>
          <a:custGeom>
            <a:avLst/>
            <a:gdLst>
              <a:gd name="connsiteX0" fmla="*/ 0 w 2016605"/>
              <a:gd name="connsiteY0" fmla="*/ 336108 h 2016605"/>
              <a:gd name="connsiteX1" fmla="*/ 336108 w 2016605"/>
              <a:gd name="connsiteY1" fmla="*/ 0 h 2016605"/>
              <a:gd name="connsiteX2" fmla="*/ 1680497 w 2016605"/>
              <a:gd name="connsiteY2" fmla="*/ 0 h 2016605"/>
              <a:gd name="connsiteX3" fmla="*/ 2016605 w 2016605"/>
              <a:gd name="connsiteY3" fmla="*/ 336108 h 2016605"/>
              <a:gd name="connsiteX4" fmla="*/ 2016605 w 2016605"/>
              <a:gd name="connsiteY4" fmla="*/ 1680497 h 2016605"/>
              <a:gd name="connsiteX5" fmla="*/ 1680497 w 2016605"/>
              <a:gd name="connsiteY5" fmla="*/ 2016605 h 2016605"/>
              <a:gd name="connsiteX6" fmla="*/ 336108 w 2016605"/>
              <a:gd name="connsiteY6" fmla="*/ 2016605 h 2016605"/>
              <a:gd name="connsiteX7" fmla="*/ 0 w 2016605"/>
              <a:gd name="connsiteY7" fmla="*/ 1680497 h 2016605"/>
              <a:gd name="connsiteX8" fmla="*/ 0 w 2016605"/>
              <a:gd name="connsiteY8" fmla="*/ 336108 h 2016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605" h="2016605">
                <a:moveTo>
                  <a:pt x="0" y="336108"/>
                </a:moveTo>
                <a:cubicBezTo>
                  <a:pt x="0" y="150481"/>
                  <a:pt x="150481" y="0"/>
                  <a:pt x="336108" y="0"/>
                </a:cubicBezTo>
                <a:lnTo>
                  <a:pt x="1680497" y="0"/>
                </a:lnTo>
                <a:cubicBezTo>
                  <a:pt x="1866124" y="0"/>
                  <a:pt x="2016605" y="150481"/>
                  <a:pt x="2016605" y="336108"/>
                </a:cubicBezTo>
                <a:lnTo>
                  <a:pt x="2016605" y="1680497"/>
                </a:lnTo>
                <a:cubicBezTo>
                  <a:pt x="2016605" y="1866124"/>
                  <a:pt x="1866124" y="2016605"/>
                  <a:pt x="1680497" y="2016605"/>
                </a:cubicBezTo>
                <a:lnTo>
                  <a:pt x="336108" y="2016605"/>
                </a:lnTo>
                <a:cubicBezTo>
                  <a:pt x="150481" y="2016605"/>
                  <a:pt x="0" y="1866124"/>
                  <a:pt x="0" y="1680497"/>
                </a:cubicBezTo>
                <a:lnTo>
                  <a:pt x="0" y="33610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8933" tIns="208933" rIns="208933" bIns="208933" numCol="1" spcCol="1270" anchor="ctr" anchorCtr="0">
            <a:noAutofit/>
          </a:bodyPr>
          <a:lstStyle/>
          <a:p>
            <a:pPr algn="ctr" defTabSz="1289050">
              <a:lnSpc>
                <a:spcPct val="90000"/>
              </a:lnSpc>
              <a:spcAft>
                <a:spcPct val="35000"/>
              </a:spcAft>
            </a:pPr>
            <a:r>
              <a:rPr lang="en-US" sz="2900" dirty="0"/>
              <a:t>Provider of a relevant service</a:t>
            </a:r>
          </a:p>
        </p:txBody>
      </p:sp>
      <p:sp>
        <p:nvSpPr>
          <p:cNvPr id="2" name="TextBox 1">
            <a:extLst>
              <a:ext uri="{FF2B5EF4-FFF2-40B4-BE49-F238E27FC236}">
                <a16:creationId xmlns:a16="http://schemas.microsoft.com/office/drawing/2014/main" id="{ED4410AE-293C-4C2C-896E-896A6E24DC6B}"/>
              </a:ext>
            </a:extLst>
          </p:cNvPr>
          <p:cNvSpPr txBox="1"/>
          <p:nvPr/>
        </p:nvSpPr>
        <p:spPr>
          <a:xfrm>
            <a:off x="6166726" y="2877821"/>
            <a:ext cx="3010830" cy="461665"/>
          </a:xfrm>
          <a:prstGeom prst="rect">
            <a:avLst/>
          </a:prstGeom>
          <a:noFill/>
        </p:spPr>
        <p:txBody>
          <a:bodyPr wrap="square" rtlCol="0">
            <a:spAutoFit/>
          </a:bodyPr>
          <a:lstStyle/>
          <a:p>
            <a:pPr algn="ctr"/>
            <a:r>
              <a:rPr lang="en-IE" sz="2400" b="1" dirty="0"/>
              <a:t>Every Organisation</a:t>
            </a:r>
          </a:p>
        </p:txBody>
      </p:sp>
      <p:sp>
        <p:nvSpPr>
          <p:cNvPr id="3" name="Slide Number Placeholder 2">
            <a:extLst>
              <a:ext uri="{FF2B5EF4-FFF2-40B4-BE49-F238E27FC236}">
                <a16:creationId xmlns:a16="http://schemas.microsoft.com/office/drawing/2014/main" id="{C2959FDB-0D28-4BDB-9903-CF1A41B810FB}"/>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solidFill>
                  <a:schemeClr val="bg1"/>
                </a:solidFill>
                <a:latin typeface="Cavolini" panose="03000502040302020204" pitchFamily="66" charset="0"/>
                <a:cs typeface="Cavolini" panose="03000502040302020204" pitchFamily="66" charset="0"/>
              </a:rPr>
              <a:t>Legislation</a:t>
            </a:r>
            <a:r>
              <a:rPr lang="en-IE" dirty="0">
                <a:latin typeface="Cavolini" panose="03000502040302020204" pitchFamily="66" charset="0"/>
                <a:cs typeface="Cavolini" panose="03000502040302020204" pitchFamily="66" charset="0"/>
              </a:rPr>
              <a:t> </a:t>
            </a:r>
          </a:p>
        </p:txBody>
      </p:sp>
      <p:pic>
        <p:nvPicPr>
          <p:cNvPr id="4" name="Content Placeholder 3">
            <a:extLst>
              <a:ext uri="{FF2B5EF4-FFF2-40B4-BE49-F238E27FC236}">
                <a16:creationId xmlns:a16="http://schemas.microsoft.com/office/drawing/2014/main" id="{FB5916D4-A8CA-4119-87E1-667517881F5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616381" y="863600"/>
            <a:ext cx="3819913" cy="5121275"/>
          </a:xfrm>
          <a:prstGeom prst="rect">
            <a:avLst/>
          </a:prstGeom>
          <a:ln w="15875">
            <a:solidFill>
              <a:srgbClr val="00ADEE"/>
            </a:solidFill>
          </a:ln>
        </p:spPr>
      </p:pic>
      <p:sp>
        <p:nvSpPr>
          <p:cNvPr id="3" name="Slide Number Placeholder 2">
            <a:extLst>
              <a:ext uri="{FF2B5EF4-FFF2-40B4-BE49-F238E27FC236}">
                <a16:creationId xmlns:a16="http://schemas.microsoft.com/office/drawing/2014/main" id="{E5CDF2F3-6104-4F9E-9889-77677D28C8BB}"/>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14594255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087" y="1157291"/>
            <a:ext cx="2947482" cy="2809066"/>
          </a:xfrm>
        </p:spPr>
        <p:txBody>
          <a:bodyPr/>
          <a:lstStyle/>
          <a:p>
            <a:r>
              <a:rPr lang="en-IE" dirty="0">
                <a:latin typeface="Cavolini" panose="03000502040302020204" pitchFamily="66" charset="0"/>
                <a:cs typeface="Cavolini" panose="03000502040302020204" pitchFamily="66" charset="0"/>
              </a:rPr>
              <a:t>Definition of Harm</a:t>
            </a:r>
          </a:p>
        </p:txBody>
      </p:sp>
      <p:sp>
        <p:nvSpPr>
          <p:cNvPr id="4" name="Slide Number Placeholder 3"/>
          <p:cNvSpPr>
            <a:spLocks noGrp="1"/>
          </p:cNvSpPr>
          <p:nvPr>
            <p:ph type="sldNum" sz="quarter" idx="4"/>
          </p:nvPr>
        </p:nvSpPr>
        <p:spPr>
          <a:xfrm>
            <a:off x="10651658" y="6355224"/>
            <a:ext cx="2816633" cy="365125"/>
          </a:xfrm>
          <a:prstGeom prst="rect">
            <a:avLst/>
          </a:prstGeom>
        </p:spPr>
        <p:txBody>
          <a:bodyPr vert="horz" lIns="91440" tIns="45720" rIns="91440" bIns="45720" rtlCol="0" anchor="ctr"/>
          <a:lstStyle>
            <a:defPPr>
              <a:defRPr lang="en-IE"/>
            </a:defPPr>
            <a:lvl1pPr algn="ctr" rtl="0" fontAlgn="base">
              <a:spcBef>
                <a:spcPct val="0"/>
              </a:spcBef>
              <a:spcAft>
                <a:spcPct val="0"/>
              </a:spcAft>
              <a:defRPr sz="1200" b="1" i="0"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a:lstStyle>
          <a:p>
            <a:fld id="{802921DD-2F4F-47F8-9EF4-0B34391D216E}" type="slidenum">
              <a:rPr lang="en-IE" smtClean="0">
                <a:solidFill>
                  <a:schemeClr val="accent1">
                    <a:lumMod val="60000"/>
                    <a:lumOff val="40000"/>
                  </a:schemeClr>
                </a:solidFill>
              </a:rPr>
              <a:pPr/>
              <a:t>5</a:t>
            </a:fld>
            <a:endParaRPr lang="en-IE" dirty="0">
              <a:solidFill>
                <a:schemeClr val="accent1">
                  <a:lumMod val="60000"/>
                  <a:lumOff val="40000"/>
                </a:schemeClr>
              </a:solidFill>
            </a:endParaRPr>
          </a:p>
        </p:txBody>
      </p:sp>
      <p:sp>
        <p:nvSpPr>
          <p:cNvPr id="6" name="Rectangle 5">
            <a:extLst>
              <a:ext uri="{FF2B5EF4-FFF2-40B4-BE49-F238E27FC236}">
                <a16:creationId xmlns:a16="http://schemas.microsoft.com/office/drawing/2014/main" id="{D8C77F2B-20C9-46A0-BBB3-1CFB56D1CFD8}"/>
              </a:ext>
            </a:extLst>
          </p:cNvPr>
          <p:cNvSpPr/>
          <p:nvPr/>
        </p:nvSpPr>
        <p:spPr>
          <a:xfrm>
            <a:off x="4070555" y="1241572"/>
            <a:ext cx="7497863" cy="4893647"/>
          </a:xfrm>
          <a:prstGeom prst="rect">
            <a:avLst/>
          </a:prstGeom>
        </p:spPr>
        <p:txBody>
          <a:bodyPr wrap="square">
            <a:spAutoFit/>
          </a:bodyPr>
          <a:lstStyle/>
          <a:p>
            <a:pPr marL="514350" indent="-514350">
              <a:buFont typeface="+mj-lt"/>
              <a:buAutoNum type="alphaLcParenR"/>
              <a:defRPr/>
            </a:pPr>
            <a:r>
              <a:rPr lang="en-IE" altLang="en-US" sz="2400" i="0" dirty="0">
                <a:latin typeface="Cavolini" panose="03000502040302020204" pitchFamily="66" charset="0"/>
                <a:cs typeface="Cavolini" panose="03000502040302020204" pitchFamily="66" charset="0"/>
              </a:rPr>
              <a:t>assault, ill-treatment or neglect – that seriously affects or is likely to seriously affect the child’s health, development or welfare,</a:t>
            </a:r>
          </a:p>
          <a:p>
            <a:pPr algn="ctr">
              <a:defRPr/>
            </a:pPr>
            <a:r>
              <a:rPr lang="en-IE" altLang="en-US" sz="2400" i="0" dirty="0">
                <a:latin typeface="Cavolini" panose="03000502040302020204" pitchFamily="66" charset="0"/>
                <a:cs typeface="Cavolini" panose="03000502040302020204" pitchFamily="66" charset="0"/>
              </a:rPr>
              <a:t>OR</a:t>
            </a:r>
          </a:p>
          <a:p>
            <a:pPr marL="514350" indent="-514350">
              <a:buFont typeface="+mj-lt"/>
              <a:buAutoNum type="alphaLcParenR" startAt="2"/>
              <a:defRPr/>
            </a:pPr>
            <a:r>
              <a:rPr lang="en-IE" altLang="en-US" sz="2400" i="0" dirty="0">
                <a:latin typeface="Cavolini" panose="03000502040302020204" pitchFamily="66" charset="0"/>
                <a:cs typeface="Cavolini" panose="03000502040302020204" pitchFamily="66" charset="0"/>
              </a:rPr>
              <a:t>sexual abuse - caused by a single or series of acts, omissions or circumstances</a:t>
            </a:r>
          </a:p>
          <a:p>
            <a:pPr marL="514350" indent="-514350">
              <a:buFont typeface="+mj-lt"/>
              <a:buAutoNum type="alphaLcParenR" startAt="2"/>
              <a:defRPr/>
            </a:pPr>
            <a:endParaRPr lang="en-IE" sz="2400" dirty="0">
              <a:latin typeface="Cavolini" panose="03000502040302020204" pitchFamily="66" charset="0"/>
              <a:cs typeface="Cavolini" panose="03000502040302020204" pitchFamily="66" charset="0"/>
            </a:endParaRPr>
          </a:p>
          <a:p>
            <a:pPr>
              <a:defRPr/>
            </a:pPr>
            <a:r>
              <a:rPr lang="en-IE" sz="2400" i="0" dirty="0">
                <a:latin typeface="Cavolini" panose="03000502040302020204" pitchFamily="66" charset="0"/>
                <a:cs typeface="Cavolini" panose="03000502040302020204" pitchFamily="66" charset="0"/>
              </a:rPr>
              <a:t>whether caused by a single act, omission or circumstance or a series or combination of acts, omissions or circumstances, or otherwise.</a:t>
            </a:r>
          </a:p>
        </p:txBody>
      </p:sp>
      <p:pic>
        <p:nvPicPr>
          <p:cNvPr id="8" name="Content Placeholder 3">
            <a:extLst>
              <a:ext uri="{FF2B5EF4-FFF2-40B4-BE49-F238E27FC236}">
                <a16:creationId xmlns:a16="http://schemas.microsoft.com/office/drawing/2014/main" id="{49FD7ADA-92A1-4DF0-9AA4-B2F63686F3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6828" y="3781269"/>
            <a:ext cx="1687853" cy="2262868"/>
          </a:xfrm>
          <a:prstGeom prst="rect">
            <a:avLst/>
          </a:prstGeom>
          <a:ln w="15875">
            <a:solidFill>
              <a:srgbClr val="00ADEE"/>
            </a:solidFill>
          </a:ln>
        </p:spPr>
      </p:pic>
    </p:spTree>
    <p:extLst>
      <p:ext uri="{BB962C8B-B14F-4D97-AF65-F5344CB8AC3E}">
        <p14:creationId xmlns:p14="http://schemas.microsoft.com/office/powerpoint/2010/main" val="16788650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E3CE3-3DB4-4A88-8134-05A454CC9104}"/>
              </a:ext>
            </a:extLst>
          </p:cNvPr>
          <p:cNvSpPr>
            <a:spLocks noGrp="1"/>
          </p:cNvSpPr>
          <p:nvPr>
            <p:ph type="title"/>
          </p:nvPr>
        </p:nvSpPr>
        <p:spPr>
          <a:xfrm>
            <a:off x="0" y="1052053"/>
            <a:ext cx="3386346" cy="4672968"/>
          </a:xfrm>
        </p:spPr>
        <p:txBody>
          <a:bodyPr/>
          <a:lstStyle/>
          <a:p>
            <a:r>
              <a:rPr lang="en-IE" sz="3600" dirty="0">
                <a:solidFill>
                  <a:schemeClr val="bg1"/>
                </a:solidFill>
                <a:latin typeface="Cavolini" panose="03000502040302020204" pitchFamily="66" charset="0"/>
                <a:cs typeface="Cavolini" panose="03000502040302020204" pitchFamily="66" charset="0"/>
              </a:rPr>
              <a:t>What</a:t>
            </a:r>
            <a:r>
              <a:rPr lang="en-IE" sz="3600" dirty="0">
                <a:solidFill>
                  <a:schemeClr val="bg1"/>
                </a:solidFill>
                <a:effectLst>
                  <a:outerShdw blurRad="38100" dist="38100" dir="2700000" algn="tl">
                    <a:srgbClr val="000000">
                      <a:alpha val="43137"/>
                    </a:srgbClr>
                  </a:outerShdw>
                </a:effectLst>
                <a:latin typeface="Cavolini" panose="03000502040302020204" pitchFamily="66" charset="0"/>
                <a:cs typeface="Cavolini" panose="03000502040302020204" pitchFamily="66" charset="0"/>
              </a:rPr>
              <a:t> </a:t>
            </a:r>
            <a:r>
              <a:rPr lang="en-IE" sz="3600" dirty="0">
                <a:solidFill>
                  <a:schemeClr val="bg1"/>
                </a:solidFill>
                <a:latin typeface="Cavolini" panose="03000502040302020204" pitchFamily="66" charset="0"/>
                <a:cs typeface="Cavolini" panose="03000502040302020204" pitchFamily="66" charset="0"/>
              </a:rPr>
              <a:t>is required to be on a Child Safeguarding Statement?</a:t>
            </a:r>
            <a:endParaRPr lang="en-IE" dirty="0">
              <a:latin typeface="Cavolini" panose="03000502040302020204" pitchFamily="66" charset="0"/>
              <a:cs typeface="Cavolini" panose="03000502040302020204" pitchFamily="66" charset="0"/>
            </a:endParaRPr>
          </a:p>
        </p:txBody>
      </p:sp>
      <p:sp>
        <p:nvSpPr>
          <p:cNvPr id="4" name="Slide Number Placeholder 3">
            <a:extLst>
              <a:ext uri="{FF2B5EF4-FFF2-40B4-BE49-F238E27FC236}">
                <a16:creationId xmlns:a16="http://schemas.microsoft.com/office/drawing/2014/main" id="{2A1C1A3E-E4EA-4215-ACE8-E5475D7493F3}"/>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
        <p:nvSpPr>
          <p:cNvPr id="10" name="green puzzle piece">
            <a:extLst>
              <a:ext uri="{FF2B5EF4-FFF2-40B4-BE49-F238E27FC236}">
                <a16:creationId xmlns:a16="http://schemas.microsoft.com/office/drawing/2014/main" id="{723313C3-1BB5-40AF-9E3D-9DEBE8D939C6}"/>
              </a:ext>
            </a:extLst>
          </p:cNvPr>
          <p:cNvSpPr>
            <a:spLocks/>
          </p:cNvSpPr>
          <p:nvPr/>
        </p:nvSpPr>
        <p:spPr bwMode="auto">
          <a:xfrm rot="18980859">
            <a:off x="6449631" y="2105518"/>
            <a:ext cx="1680768" cy="2142409"/>
          </a:xfrm>
          <a:custGeom>
            <a:avLst/>
            <a:gdLst>
              <a:gd name="T0" fmla="*/ 0 w 217"/>
              <a:gd name="T1" fmla="*/ 216 h 277"/>
              <a:gd name="T2" fmla="*/ 0 w 217"/>
              <a:gd name="T3" fmla="*/ 0 h 277"/>
              <a:gd name="T4" fmla="*/ 216 w 217"/>
              <a:gd name="T5" fmla="*/ 0 h 277"/>
              <a:gd name="T6" fmla="*/ 216 w 217"/>
              <a:gd name="T7" fmla="*/ 77 h 277"/>
              <a:gd name="T8" fmla="*/ 208 w 217"/>
              <a:gd name="T9" fmla="*/ 96 h 277"/>
              <a:gd name="T10" fmla="*/ 181 w 217"/>
              <a:gd name="T11" fmla="*/ 81 h 277"/>
              <a:gd name="T12" fmla="*/ 154 w 217"/>
              <a:gd name="T13" fmla="*/ 108 h 277"/>
              <a:gd name="T14" fmla="*/ 181 w 217"/>
              <a:gd name="T15" fmla="*/ 135 h 277"/>
              <a:gd name="T16" fmla="*/ 208 w 217"/>
              <a:gd name="T17" fmla="*/ 119 h 277"/>
              <a:gd name="T18" fmla="*/ 216 w 217"/>
              <a:gd name="T19" fmla="*/ 138 h 277"/>
              <a:gd name="T20" fmla="*/ 216 w 217"/>
              <a:gd name="T21" fmla="*/ 216 h 277"/>
              <a:gd name="T22" fmla="*/ 138 w 217"/>
              <a:gd name="T23" fmla="*/ 216 h 277"/>
              <a:gd name="T24" fmla="*/ 119 w 217"/>
              <a:gd name="T25" fmla="*/ 224 h 277"/>
              <a:gd name="T26" fmla="*/ 135 w 217"/>
              <a:gd name="T27" fmla="*/ 251 h 277"/>
              <a:gd name="T28" fmla="*/ 108 w 217"/>
              <a:gd name="T29" fmla="*/ 277 h 277"/>
              <a:gd name="T30" fmla="*/ 81 w 217"/>
              <a:gd name="T31" fmla="*/ 251 h 277"/>
              <a:gd name="T32" fmla="*/ 96 w 217"/>
              <a:gd name="T33" fmla="*/ 224 h 277"/>
              <a:gd name="T34" fmla="*/ 77 w 217"/>
              <a:gd name="T35" fmla="*/ 216 h 277"/>
              <a:gd name="T36" fmla="*/ 0 w 217"/>
              <a:gd name="T37" fmla="*/ 21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7" h="277">
                <a:moveTo>
                  <a:pt x="0" y="216"/>
                </a:moveTo>
                <a:cubicBezTo>
                  <a:pt x="0" y="0"/>
                  <a:pt x="0" y="0"/>
                  <a:pt x="0" y="0"/>
                </a:cubicBezTo>
                <a:cubicBezTo>
                  <a:pt x="216" y="0"/>
                  <a:pt x="216" y="0"/>
                  <a:pt x="216" y="0"/>
                </a:cubicBezTo>
                <a:cubicBezTo>
                  <a:pt x="216" y="77"/>
                  <a:pt x="216" y="77"/>
                  <a:pt x="216" y="77"/>
                </a:cubicBezTo>
                <a:cubicBezTo>
                  <a:pt x="216" y="77"/>
                  <a:pt x="217" y="96"/>
                  <a:pt x="208" y="96"/>
                </a:cubicBezTo>
                <a:cubicBezTo>
                  <a:pt x="199" y="96"/>
                  <a:pt x="200" y="81"/>
                  <a:pt x="181" y="81"/>
                </a:cubicBezTo>
                <a:cubicBezTo>
                  <a:pt x="166" y="81"/>
                  <a:pt x="154" y="93"/>
                  <a:pt x="154" y="108"/>
                </a:cubicBezTo>
                <a:cubicBezTo>
                  <a:pt x="154" y="122"/>
                  <a:pt x="166" y="135"/>
                  <a:pt x="181" y="135"/>
                </a:cubicBezTo>
                <a:cubicBezTo>
                  <a:pt x="200" y="135"/>
                  <a:pt x="199" y="119"/>
                  <a:pt x="208" y="119"/>
                </a:cubicBezTo>
                <a:cubicBezTo>
                  <a:pt x="217" y="119"/>
                  <a:pt x="216" y="138"/>
                  <a:pt x="216" y="138"/>
                </a:cubicBezTo>
                <a:cubicBezTo>
                  <a:pt x="216" y="216"/>
                  <a:pt x="216" y="216"/>
                  <a:pt x="216" y="216"/>
                </a:cubicBezTo>
                <a:cubicBezTo>
                  <a:pt x="138" y="216"/>
                  <a:pt x="138" y="216"/>
                  <a:pt x="138" y="216"/>
                </a:cubicBezTo>
                <a:cubicBezTo>
                  <a:pt x="138" y="216"/>
                  <a:pt x="119" y="215"/>
                  <a:pt x="119" y="224"/>
                </a:cubicBezTo>
                <a:cubicBezTo>
                  <a:pt x="119" y="233"/>
                  <a:pt x="135" y="232"/>
                  <a:pt x="135" y="251"/>
                </a:cubicBezTo>
                <a:cubicBezTo>
                  <a:pt x="135" y="265"/>
                  <a:pt x="123" y="277"/>
                  <a:pt x="108" y="277"/>
                </a:cubicBezTo>
                <a:cubicBezTo>
                  <a:pt x="93" y="277"/>
                  <a:pt x="81" y="265"/>
                  <a:pt x="81" y="251"/>
                </a:cubicBezTo>
                <a:cubicBezTo>
                  <a:pt x="81" y="232"/>
                  <a:pt x="96" y="233"/>
                  <a:pt x="96" y="224"/>
                </a:cubicBezTo>
                <a:cubicBezTo>
                  <a:pt x="96" y="215"/>
                  <a:pt x="77" y="216"/>
                  <a:pt x="77" y="216"/>
                </a:cubicBezTo>
                <a:lnTo>
                  <a:pt x="0" y="216"/>
                </a:lnTo>
                <a:close/>
              </a:path>
            </a:pathLst>
          </a:custGeom>
          <a:solidFill>
            <a:schemeClr val="accent1">
              <a:lumMod val="60000"/>
              <a:lumOff val="40000"/>
            </a:schemeClr>
          </a:solidFill>
          <a:ln w="9525">
            <a:solidFill>
              <a:schemeClr val="bg2"/>
            </a:solidFill>
            <a:round/>
            <a:headEnd/>
            <a:tailEnd/>
          </a:ln>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2" name="blue puzzle piece">
            <a:extLst>
              <a:ext uri="{FF2B5EF4-FFF2-40B4-BE49-F238E27FC236}">
                <a16:creationId xmlns:a16="http://schemas.microsoft.com/office/drawing/2014/main" id="{0408D74A-E991-4045-B337-5027A46B2BF7}"/>
              </a:ext>
            </a:extLst>
          </p:cNvPr>
          <p:cNvSpPr>
            <a:spLocks/>
          </p:cNvSpPr>
          <p:nvPr/>
        </p:nvSpPr>
        <p:spPr bwMode="auto">
          <a:xfrm rot="18980859">
            <a:off x="7373952" y="3166073"/>
            <a:ext cx="2152161" cy="1677516"/>
          </a:xfrm>
          <a:custGeom>
            <a:avLst/>
            <a:gdLst>
              <a:gd name="T0" fmla="*/ 216 w 278"/>
              <a:gd name="T1" fmla="*/ 217 h 217"/>
              <a:gd name="T2" fmla="*/ 0 w 278"/>
              <a:gd name="T3" fmla="*/ 217 h 217"/>
              <a:gd name="T4" fmla="*/ 0 w 278"/>
              <a:gd name="T5" fmla="*/ 1 h 217"/>
              <a:gd name="T6" fmla="*/ 77 w 278"/>
              <a:gd name="T7" fmla="*/ 1 h 217"/>
              <a:gd name="T8" fmla="*/ 96 w 278"/>
              <a:gd name="T9" fmla="*/ 9 h 217"/>
              <a:gd name="T10" fmla="*/ 81 w 278"/>
              <a:gd name="T11" fmla="*/ 36 h 217"/>
              <a:gd name="T12" fmla="*/ 108 w 278"/>
              <a:gd name="T13" fmla="*/ 62 h 217"/>
              <a:gd name="T14" fmla="*/ 135 w 278"/>
              <a:gd name="T15" fmla="*/ 36 h 217"/>
              <a:gd name="T16" fmla="*/ 119 w 278"/>
              <a:gd name="T17" fmla="*/ 9 h 217"/>
              <a:gd name="T18" fmla="*/ 138 w 278"/>
              <a:gd name="T19" fmla="*/ 1 h 217"/>
              <a:gd name="T20" fmla="*/ 216 w 278"/>
              <a:gd name="T21" fmla="*/ 1 h 217"/>
              <a:gd name="T22" fmla="*/ 216 w 278"/>
              <a:gd name="T23" fmla="*/ 78 h 217"/>
              <a:gd name="T24" fmla="*/ 224 w 278"/>
              <a:gd name="T25" fmla="*/ 97 h 217"/>
              <a:gd name="T26" fmla="*/ 251 w 278"/>
              <a:gd name="T27" fmla="*/ 82 h 217"/>
              <a:gd name="T28" fmla="*/ 278 w 278"/>
              <a:gd name="T29" fmla="*/ 109 h 217"/>
              <a:gd name="T30" fmla="*/ 251 w 278"/>
              <a:gd name="T31" fmla="*/ 136 h 217"/>
              <a:gd name="T32" fmla="*/ 224 w 278"/>
              <a:gd name="T33" fmla="*/ 120 h 217"/>
              <a:gd name="T34" fmla="*/ 216 w 278"/>
              <a:gd name="T35" fmla="*/ 139 h 217"/>
              <a:gd name="T36" fmla="*/ 216 w 278"/>
              <a:gd name="T37" fmla="*/ 217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8" h="217">
                <a:moveTo>
                  <a:pt x="216" y="217"/>
                </a:moveTo>
                <a:cubicBezTo>
                  <a:pt x="0" y="217"/>
                  <a:pt x="0" y="217"/>
                  <a:pt x="0" y="217"/>
                </a:cubicBezTo>
                <a:cubicBezTo>
                  <a:pt x="0" y="1"/>
                  <a:pt x="0" y="1"/>
                  <a:pt x="0" y="1"/>
                </a:cubicBezTo>
                <a:cubicBezTo>
                  <a:pt x="77" y="1"/>
                  <a:pt x="77" y="1"/>
                  <a:pt x="77" y="1"/>
                </a:cubicBezTo>
                <a:cubicBezTo>
                  <a:pt x="77" y="1"/>
                  <a:pt x="96" y="0"/>
                  <a:pt x="96" y="9"/>
                </a:cubicBezTo>
                <a:cubicBezTo>
                  <a:pt x="96" y="18"/>
                  <a:pt x="81" y="17"/>
                  <a:pt x="81" y="36"/>
                </a:cubicBezTo>
                <a:cubicBezTo>
                  <a:pt x="81" y="50"/>
                  <a:pt x="93" y="62"/>
                  <a:pt x="108" y="62"/>
                </a:cubicBezTo>
                <a:cubicBezTo>
                  <a:pt x="123" y="62"/>
                  <a:pt x="135" y="50"/>
                  <a:pt x="135" y="36"/>
                </a:cubicBezTo>
                <a:cubicBezTo>
                  <a:pt x="135" y="17"/>
                  <a:pt x="119" y="18"/>
                  <a:pt x="119" y="9"/>
                </a:cubicBezTo>
                <a:cubicBezTo>
                  <a:pt x="119" y="0"/>
                  <a:pt x="138" y="1"/>
                  <a:pt x="138" y="1"/>
                </a:cubicBezTo>
                <a:cubicBezTo>
                  <a:pt x="216" y="1"/>
                  <a:pt x="216" y="1"/>
                  <a:pt x="216" y="1"/>
                </a:cubicBezTo>
                <a:cubicBezTo>
                  <a:pt x="216" y="78"/>
                  <a:pt x="216" y="78"/>
                  <a:pt x="216" y="78"/>
                </a:cubicBezTo>
                <a:cubicBezTo>
                  <a:pt x="216" y="78"/>
                  <a:pt x="215" y="97"/>
                  <a:pt x="224" y="97"/>
                </a:cubicBezTo>
                <a:cubicBezTo>
                  <a:pt x="233" y="97"/>
                  <a:pt x="232" y="82"/>
                  <a:pt x="251" y="82"/>
                </a:cubicBezTo>
                <a:cubicBezTo>
                  <a:pt x="266" y="82"/>
                  <a:pt x="278" y="94"/>
                  <a:pt x="278" y="109"/>
                </a:cubicBezTo>
                <a:cubicBezTo>
                  <a:pt x="278" y="124"/>
                  <a:pt x="266" y="136"/>
                  <a:pt x="251" y="136"/>
                </a:cubicBezTo>
                <a:cubicBezTo>
                  <a:pt x="232" y="136"/>
                  <a:pt x="233" y="120"/>
                  <a:pt x="224" y="120"/>
                </a:cubicBezTo>
                <a:cubicBezTo>
                  <a:pt x="215" y="120"/>
                  <a:pt x="216" y="139"/>
                  <a:pt x="216" y="139"/>
                </a:cubicBezTo>
                <a:lnTo>
                  <a:pt x="216" y="217"/>
                </a:lnTo>
                <a:close/>
              </a:path>
            </a:pathLst>
          </a:custGeom>
          <a:solidFill>
            <a:srgbClr val="00B050"/>
          </a:solidFill>
          <a:ln>
            <a:solidFill>
              <a:schemeClr val="accent6">
                <a:lumMod val="50000"/>
              </a:schemeClr>
            </a:solidFill>
          </a:ln>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5" name="yellow puzzle piece">
            <a:extLst>
              <a:ext uri="{FF2B5EF4-FFF2-40B4-BE49-F238E27FC236}">
                <a16:creationId xmlns:a16="http://schemas.microsoft.com/office/drawing/2014/main" id="{A10D0BFD-2043-46CB-9800-07C7501839ED}"/>
              </a:ext>
            </a:extLst>
          </p:cNvPr>
          <p:cNvSpPr>
            <a:spLocks/>
          </p:cNvSpPr>
          <p:nvPr/>
        </p:nvSpPr>
        <p:spPr bwMode="auto">
          <a:xfrm rot="18980859">
            <a:off x="8494702" y="1806331"/>
            <a:ext cx="1605217" cy="2148206"/>
          </a:xfrm>
          <a:custGeom>
            <a:avLst/>
            <a:gdLst>
              <a:gd name="T0" fmla="*/ 217 w 217"/>
              <a:gd name="T1" fmla="*/ 61 h 277"/>
              <a:gd name="T2" fmla="*/ 217 w 217"/>
              <a:gd name="T3" fmla="*/ 277 h 277"/>
              <a:gd name="T4" fmla="*/ 1 w 217"/>
              <a:gd name="T5" fmla="*/ 277 h 277"/>
              <a:gd name="T6" fmla="*/ 1 w 217"/>
              <a:gd name="T7" fmla="*/ 200 h 277"/>
              <a:gd name="T8" fmla="*/ 10 w 217"/>
              <a:gd name="T9" fmla="*/ 181 h 277"/>
              <a:gd name="T10" fmla="*/ 36 w 217"/>
              <a:gd name="T11" fmla="*/ 196 h 277"/>
              <a:gd name="T12" fmla="*/ 63 w 217"/>
              <a:gd name="T13" fmla="*/ 169 h 277"/>
              <a:gd name="T14" fmla="*/ 36 w 217"/>
              <a:gd name="T15" fmla="*/ 143 h 277"/>
              <a:gd name="T16" fmla="*/ 10 w 217"/>
              <a:gd name="T17" fmla="*/ 158 h 277"/>
              <a:gd name="T18" fmla="*/ 1 w 217"/>
              <a:gd name="T19" fmla="*/ 139 h 277"/>
              <a:gd name="T20" fmla="*/ 1 w 217"/>
              <a:gd name="T21" fmla="*/ 61 h 277"/>
              <a:gd name="T22" fmla="*/ 79 w 217"/>
              <a:gd name="T23" fmla="*/ 61 h 277"/>
              <a:gd name="T24" fmla="*/ 98 w 217"/>
              <a:gd name="T25" fmla="*/ 53 h 277"/>
              <a:gd name="T26" fmla="*/ 82 w 217"/>
              <a:gd name="T27" fmla="*/ 27 h 277"/>
              <a:gd name="T28" fmla="*/ 109 w 217"/>
              <a:gd name="T29" fmla="*/ 0 h 277"/>
              <a:gd name="T30" fmla="*/ 136 w 217"/>
              <a:gd name="T31" fmla="*/ 27 h 277"/>
              <a:gd name="T32" fmla="*/ 121 w 217"/>
              <a:gd name="T33" fmla="*/ 53 h 277"/>
              <a:gd name="T34" fmla="*/ 140 w 217"/>
              <a:gd name="T35" fmla="*/ 61 h 277"/>
              <a:gd name="T36" fmla="*/ 217 w 217"/>
              <a:gd name="T37" fmla="*/ 6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7" h="277">
                <a:moveTo>
                  <a:pt x="217" y="61"/>
                </a:moveTo>
                <a:cubicBezTo>
                  <a:pt x="217" y="277"/>
                  <a:pt x="217" y="277"/>
                  <a:pt x="217" y="277"/>
                </a:cubicBezTo>
                <a:cubicBezTo>
                  <a:pt x="1" y="277"/>
                  <a:pt x="1" y="277"/>
                  <a:pt x="1" y="277"/>
                </a:cubicBezTo>
                <a:cubicBezTo>
                  <a:pt x="1" y="200"/>
                  <a:pt x="1" y="200"/>
                  <a:pt x="1" y="200"/>
                </a:cubicBezTo>
                <a:cubicBezTo>
                  <a:pt x="1" y="200"/>
                  <a:pt x="0" y="181"/>
                  <a:pt x="10" y="181"/>
                </a:cubicBezTo>
                <a:cubicBezTo>
                  <a:pt x="18" y="181"/>
                  <a:pt x="17" y="196"/>
                  <a:pt x="36" y="196"/>
                </a:cubicBezTo>
                <a:cubicBezTo>
                  <a:pt x="51" y="196"/>
                  <a:pt x="63" y="184"/>
                  <a:pt x="63" y="169"/>
                </a:cubicBezTo>
                <a:cubicBezTo>
                  <a:pt x="63" y="155"/>
                  <a:pt x="51" y="143"/>
                  <a:pt x="36" y="143"/>
                </a:cubicBezTo>
                <a:cubicBezTo>
                  <a:pt x="17" y="143"/>
                  <a:pt x="18" y="158"/>
                  <a:pt x="10" y="158"/>
                </a:cubicBezTo>
                <a:cubicBezTo>
                  <a:pt x="0" y="158"/>
                  <a:pt x="1" y="139"/>
                  <a:pt x="1" y="139"/>
                </a:cubicBezTo>
                <a:cubicBezTo>
                  <a:pt x="1" y="61"/>
                  <a:pt x="1" y="61"/>
                  <a:pt x="1" y="61"/>
                </a:cubicBezTo>
                <a:cubicBezTo>
                  <a:pt x="79" y="61"/>
                  <a:pt x="79" y="61"/>
                  <a:pt x="79" y="61"/>
                </a:cubicBezTo>
                <a:cubicBezTo>
                  <a:pt x="79" y="61"/>
                  <a:pt x="98" y="62"/>
                  <a:pt x="98" y="53"/>
                </a:cubicBezTo>
                <a:cubicBezTo>
                  <a:pt x="98" y="44"/>
                  <a:pt x="82" y="45"/>
                  <a:pt x="82" y="27"/>
                </a:cubicBezTo>
                <a:cubicBezTo>
                  <a:pt x="82" y="12"/>
                  <a:pt x="95" y="0"/>
                  <a:pt x="109" y="0"/>
                </a:cubicBezTo>
                <a:cubicBezTo>
                  <a:pt x="124" y="0"/>
                  <a:pt x="136" y="12"/>
                  <a:pt x="136" y="27"/>
                </a:cubicBezTo>
                <a:cubicBezTo>
                  <a:pt x="136" y="45"/>
                  <a:pt x="121" y="44"/>
                  <a:pt x="121" y="53"/>
                </a:cubicBezTo>
                <a:cubicBezTo>
                  <a:pt x="121" y="62"/>
                  <a:pt x="140" y="61"/>
                  <a:pt x="140" y="61"/>
                </a:cubicBezTo>
                <a:lnTo>
                  <a:pt x="217" y="61"/>
                </a:lnTo>
                <a:close/>
              </a:path>
            </a:pathLst>
          </a:custGeom>
          <a:solidFill>
            <a:srgbClr val="92D050"/>
          </a:solidFill>
          <a:ln>
            <a:solidFill>
              <a:schemeClr val="accent1"/>
            </a:solidFill>
          </a:ln>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6" name="red puzzle piece">
            <a:extLst>
              <a:ext uri="{FF2B5EF4-FFF2-40B4-BE49-F238E27FC236}">
                <a16:creationId xmlns:a16="http://schemas.microsoft.com/office/drawing/2014/main" id="{A9392AF1-60D7-4B84-A40B-4F49699F9D25}"/>
              </a:ext>
            </a:extLst>
          </p:cNvPr>
          <p:cNvSpPr>
            <a:spLocks/>
          </p:cNvSpPr>
          <p:nvPr/>
        </p:nvSpPr>
        <p:spPr bwMode="auto">
          <a:xfrm rot="18980859">
            <a:off x="7084185" y="1182854"/>
            <a:ext cx="2124808" cy="1657948"/>
          </a:xfrm>
          <a:custGeom>
            <a:avLst/>
            <a:gdLst>
              <a:gd name="T0" fmla="*/ 62 w 278"/>
              <a:gd name="T1" fmla="*/ 0 h 217"/>
              <a:gd name="T2" fmla="*/ 278 w 278"/>
              <a:gd name="T3" fmla="*/ 0 h 217"/>
              <a:gd name="T4" fmla="*/ 278 w 278"/>
              <a:gd name="T5" fmla="*/ 216 h 217"/>
              <a:gd name="T6" fmla="*/ 201 w 278"/>
              <a:gd name="T7" fmla="*/ 216 h 217"/>
              <a:gd name="T8" fmla="*/ 181 w 278"/>
              <a:gd name="T9" fmla="*/ 207 h 217"/>
              <a:gd name="T10" fmla="*/ 197 w 278"/>
              <a:gd name="T11" fmla="*/ 181 h 217"/>
              <a:gd name="T12" fmla="*/ 170 w 278"/>
              <a:gd name="T13" fmla="*/ 154 h 217"/>
              <a:gd name="T14" fmla="*/ 143 w 278"/>
              <a:gd name="T15" fmla="*/ 181 h 217"/>
              <a:gd name="T16" fmla="*/ 158 w 278"/>
              <a:gd name="T17" fmla="*/ 207 h 217"/>
              <a:gd name="T18" fmla="*/ 139 w 278"/>
              <a:gd name="T19" fmla="*/ 216 h 217"/>
              <a:gd name="T20" fmla="*/ 62 w 278"/>
              <a:gd name="T21" fmla="*/ 216 h 217"/>
              <a:gd name="T22" fmla="*/ 62 w 278"/>
              <a:gd name="T23" fmla="*/ 138 h 217"/>
              <a:gd name="T24" fmla="*/ 54 w 278"/>
              <a:gd name="T25" fmla="*/ 119 h 217"/>
              <a:gd name="T26" fmla="*/ 27 w 278"/>
              <a:gd name="T27" fmla="*/ 135 h 217"/>
              <a:gd name="T28" fmla="*/ 0 w 278"/>
              <a:gd name="T29" fmla="*/ 108 h 217"/>
              <a:gd name="T30" fmla="*/ 27 w 278"/>
              <a:gd name="T31" fmla="*/ 81 h 217"/>
              <a:gd name="T32" fmla="*/ 54 w 278"/>
              <a:gd name="T33" fmla="*/ 96 h 217"/>
              <a:gd name="T34" fmla="*/ 62 w 278"/>
              <a:gd name="T35" fmla="*/ 77 h 217"/>
              <a:gd name="T36" fmla="*/ 62 w 278"/>
              <a:gd name="T37"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8" h="217">
                <a:moveTo>
                  <a:pt x="62" y="0"/>
                </a:moveTo>
                <a:cubicBezTo>
                  <a:pt x="278" y="0"/>
                  <a:pt x="278" y="0"/>
                  <a:pt x="278" y="0"/>
                </a:cubicBezTo>
                <a:cubicBezTo>
                  <a:pt x="278" y="216"/>
                  <a:pt x="278" y="216"/>
                  <a:pt x="278" y="216"/>
                </a:cubicBezTo>
                <a:cubicBezTo>
                  <a:pt x="201" y="216"/>
                  <a:pt x="201" y="216"/>
                  <a:pt x="201" y="216"/>
                </a:cubicBezTo>
                <a:cubicBezTo>
                  <a:pt x="201" y="216"/>
                  <a:pt x="181" y="217"/>
                  <a:pt x="181" y="207"/>
                </a:cubicBezTo>
                <a:cubicBezTo>
                  <a:pt x="181" y="199"/>
                  <a:pt x="197" y="200"/>
                  <a:pt x="197" y="181"/>
                </a:cubicBezTo>
                <a:cubicBezTo>
                  <a:pt x="197" y="166"/>
                  <a:pt x="185" y="154"/>
                  <a:pt x="170" y="154"/>
                </a:cubicBezTo>
                <a:cubicBezTo>
                  <a:pt x="155" y="154"/>
                  <a:pt x="143" y="166"/>
                  <a:pt x="143" y="181"/>
                </a:cubicBezTo>
                <a:cubicBezTo>
                  <a:pt x="143" y="200"/>
                  <a:pt x="158" y="199"/>
                  <a:pt x="158" y="207"/>
                </a:cubicBezTo>
                <a:cubicBezTo>
                  <a:pt x="158" y="217"/>
                  <a:pt x="139" y="216"/>
                  <a:pt x="139" y="216"/>
                </a:cubicBezTo>
                <a:cubicBezTo>
                  <a:pt x="62" y="216"/>
                  <a:pt x="62" y="216"/>
                  <a:pt x="62" y="216"/>
                </a:cubicBezTo>
                <a:cubicBezTo>
                  <a:pt x="62" y="138"/>
                  <a:pt x="62" y="138"/>
                  <a:pt x="62" y="138"/>
                </a:cubicBezTo>
                <a:cubicBezTo>
                  <a:pt x="62" y="138"/>
                  <a:pt x="63" y="119"/>
                  <a:pt x="54" y="119"/>
                </a:cubicBezTo>
                <a:cubicBezTo>
                  <a:pt x="45" y="119"/>
                  <a:pt x="46" y="135"/>
                  <a:pt x="27" y="135"/>
                </a:cubicBezTo>
                <a:cubicBezTo>
                  <a:pt x="12" y="135"/>
                  <a:pt x="0" y="123"/>
                  <a:pt x="0" y="108"/>
                </a:cubicBezTo>
                <a:cubicBezTo>
                  <a:pt x="0" y="93"/>
                  <a:pt x="12" y="81"/>
                  <a:pt x="27" y="81"/>
                </a:cubicBezTo>
                <a:cubicBezTo>
                  <a:pt x="46" y="81"/>
                  <a:pt x="45" y="96"/>
                  <a:pt x="54" y="96"/>
                </a:cubicBezTo>
                <a:cubicBezTo>
                  <a:pt x="63" y="96"/>
                  <a:pt x="62" y="77"/>
                  <a:pt x="62" y="77"/>
                </a:cubicBezTo>
                <a:lnTo>
                  <a:pt x="62" y="0"/>
                </a:lnTo>
                <a:close/>
              </a:path>
            </a:pathLst>
          </a:custGeom>
          <a:solidFill>
            <a:schemeClr val="accent2"/>
          </a:solidFill>
          <a:ln>
            <a:solidFill>
              <a:schemeClr val="accent2"/>
            </a:solidFill>
          </a:ln>
        </p:spPr>
        <p:txBody>
          <a:bodyPr vert="horz" wrap="square" lIns="91440" tIns="45720" rIns="91440" bIns="45720" numCol="1" anchor="ctr" anchorCtr="0" compatLnSpc="1">
            <a:prstTxWarp prst="textNoShape">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17" name="oval shadow">
            <a:extLst>
              <a:ext uri="{FF2B5EF4-FFF2-40B4-BE49-F238E27FC236}">
                <a16:creationId xmlns:a16="http://schemas.microsoft.com/office/drawing/2014/main" id="{50F9D607-E8EB-434A-B359-22F685FD9951}"/>
              </a:ext>
            </a:extLst>
          </p:cNvPr>
          <p:cNvSpPr/>
          <p:nvPr/>
        </p:nvSpPr>
        <p:spPr>
          <a:xfrm>
            <a:off x="6579358" y="2744377"/>
            <a:ext cx="3548335" cy="432345"/>
          </a:xfrm>
          <a:prstGeom prst="ellipse">
            <a:avLst/>
          </a:prstGeom>
          <a:solidFill>
            <a:schemeClr val="bg1">
              <a:lumMod val="65000"/>
            </a:schemeClr>
          </a:solidFill>
          <a:ln>
            <a:noFill/>
          </a:ln>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entury Gothic" panose="020B0502020202020204"/>
                <a:ea typeface="+mn-ea"/>
                <a:cs typeface="+mn-cs"/>
              </a:rPr>
              <a:t>Child Safeguarding Statement</a:t>
            </a:r>
          </a:p>
        </p:txBody>
      </p:sp>
      <p:sp>
        <p:nvSpPr>
          <p:cNvPr id="19" name="TextBox 18">
            <a:extLst>
              <a:ext uri="{FF2B5EF4-FFF2-40B4-BE49-F238E27FC236}">
                <a16:creationId xmlns:a16="http://schemas.microsoft.com/office/drawing/2014/main" id="{7454AC51-0D0B-4589-BB62-AE1DA11F762E}"/>
              </a:ext>
            </a:extLst>
          </p:cNvPr>
          <p:cNvSpPr txBox="1"/>
          <p:nvPr/>
        </p:nvSpPr>
        <p:spPr>
          <a:xfrm>
            <a:off x="3878117" y="1422396"/>
            <a:ext cx="3605269" cy="1569660"/>
          </a:xfrm>
          <a:prstGeom prst="rect">
            <a:avLst/>
          </a:prstGeom>
          <a:noFill/>
        </p:spPr>
        <p:txBody>
          <a:bodyPr wrap="square">
            <a:spAutoFit/>
          </a:bodyPr>
          <a:lstStyle/>
          <a:p>
            <a:pPr lvl="0" defTabSz="457200"/>
            <a:r>
              <a:rPr kumimoji="0" lang="en-IE"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rPr>
              <a:t>Name of the service, the services being provided and principles to be followed to ensure that children are safe from ‘harm’ when attending services</a:t>
            </a:r>
            <a:r>
              <a:rPr lang="en-IE" sz="1600" dirty="0">
                <a:solidFill>
                  <a:srgbClr val="4D4D4F"/>
                </a:solidFill>
                <a:latin typeface="Cavolini" panose="03000502040302020204" pitchFamily="66" charset="0"/>
                <a:cs typeface="Cavolini" panose="03000502040302020204" pitchFamily="66" charset="0"/>
              </a:rPr>
              <a:t>. </a:t>
            </a:r>
            <a:endParaRPr kumimoji="0" lang="en-US"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endParaRPr>
          </a:p>
        </p:txBody>
      </p:sp>
      <p:cxnSp>
        <p:nvCxnSpPr>
          <p:cNvPr id="20" name="connector">
            <a:extLst>
              <a:ext uri="{FF2B5EF4-FFF2-40B4-BE49-F238E27FC236}">
                <a16:creationId xmlns:a16="http://schemas.microsoft.com/office/drawing/2014/main" id="{1DD5C519-0263-4795-B91F-1FC1DB154E35}"/>
              </a:ext>
            </a:extLst>
          </p:cNvPr>
          <p:cNvCxnSpPr/>
          <p:nvPr/>
        </p:nvCxnSpPr>
        <p:spPr>
          <a:xfrm flipV="1">
            <a:off x="5474190" y="3082445"/>
            <a:ext cx="1278464" cy="1"/>
          </a:xfrm>
          <a:prstGeom prst="bentConnector3">
            <a:avLst>
              <a:gd name="adj1" fmla="val 50000"/>
            </a:avLst>
          </a:prstGeom>
          <a:ln w="79375" cap="rnd">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1" name="connector">
            <a:extLst>
              <a:ext uri="{FF2B5EF4-FFF2-40B4-BE49-F238E27FC236}">
                <a16:creationId xmlns:a16="http://schemas.microsoft.com/office/drawing/2014/main" id="{ECD02767-098E-438B-83AF-D4605597F05F}"/>
              </a:ext>
            </a:extLst>
          </p:cNvPr>
          <p:cNvCxnSpPr/>
          <p:nvPr/>
        </p:nvCxnSpPr>
        <p:spPr>
          <a:xfrm rot="10800000" flipV="1">
            <a:off x="8321322" y="1380988"/>
            <a:ext cx="1278464" cy="1"/>
          </a:xfrm>
          <a:prstGeom prst="bentConnector3">
            <a:avLst>
              <a:gd name="adj1" fmla="val -22406"/>
            </a:avLst>
          </a:prstGeom>
          <a:ln w="79375" cap="rnd">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92550BB-E03F-4629-B46B-FD5377C77758}"/>
              </a:ext>
            </a:extLst>
          </p:cNvPr>
          <p:cNvSpPr txBox="1"/>
          <p:nvPr/>
        </p:nvSpPr>
        <p:spPr>
          <a:xfrm>
            <a:off x="9979278" y="406364"/>
            <a:ext cx="1760437" cy="3293209"/>
          </a:xfrm>
          <a:prstGeom prst="rect">
            <a:avLst/>
          </a:prstGeom>
          <a:noFill/>
        </p:spPr>
        <p:txBody>
          <a:bodyPr wrap="square">
            <a:spAutoFit/>
          </a:bodyPr>
          <a:lstStyle/>
          <a:p>
            <a:pPr lvl="0" defTabSz="457200"/>
            <a:r>
              <a:rPr lang="en-IE" sz="1600" dirty="0">
                <a:solidFill>
                  <a:srgbClr val="4D4D4F"/>
                </a:solidFill>
                <a:latin typeface="Cavolini" panose="03000502040302020204" pitchFamily="66" charset="0"/>
                <a:cs typeface="Cavolini" panose="03000502040302020204" pitchFamily="66" charset="0"/>
              </a:rPr>
              <a:t>The ‘risks of harm’ that a service has identified as potentially being a risk to a child while in their care, and the procedures  in place to reduce those risks. </a:t>
            </a:r>
            <a:endParaRPr kumimoji="0" lang="en-US"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endParaRPr>
          </a:p>
        </p:txBody>
      </p:sp>
      <p:sp>
        <p:nvSpPr>
          <p:cNvPr id="25" name="TextBox 24">
            <a:extLst>
              <a:ext uri="{FF2B5EF4-FFF2-40B4-BE49-F238E27FC236}">
                <a16:creationId xmlns:a16="http://schemas.microsoft.com/office/drawing/2014/main" id="{B73AB04A-27F9-49F1-93CB-CA026E0049A0}"/>
              </a:ext>
            </a:extLst>
          </p:cNvPr>
          <p:cNvSpPr txBox="1"/>
          <p:nvPr/>
        </p:nvSpPr>
        <p:spPr>
          <a:xfrm>
            <a:off x="3946638" y="4319609"/>
            <a:ext cx="3144874" cy="830997"/>
          </a:xfrm>
          <a:prstGeom prst="rect">
            <a:avLst/>
          </a:prstGeom>
          <a:noFill/>
        </p:spPr>
        <p:txBody>
          <a:bodyPr wrap="square">
            <a:spAutoFit/>
          </a:bodyPr>
          <a:lstStyle/>
          <a:p>
            <a:pPr lvl="0" defTabSz="457200"/>
            <a:r>
              <a:rPr kumimoji="0" lang="en-US"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rPr>
              <a:t>The</a:t>
            </a:r>
            <a:r>
              <a:rPr kumimoji="0" lang="en-US" sz="1600" i="0" u="none" strike="noStrike" kern="1200" cap="none" spc="0" normalizeH="0" noProof="0" dirty="0">
                <a:ln>
                  <a:noFill/>
                </a:ln>
                <a:solidFill>
                  <a:srgbClr val="4D4D4F"/>
                </a:solidFill>
                <a:effectLst/>
                <a:uLnTx/>
                <a:uFillTx/>
                <a:latin typeface="Cavolini" panose="03000502040302020204" pitchFamily="66" charset="0"/>
                <a:cs typeface="Cavolini" panose="03000502040302020204" pitchFamily="66" charset="0"/>
              </a:rPr>
              <a:t> specified procedures as set out in the Children First Act 2015.</a:t>
            </a:r>
            <a:endParaRPr kumimoji="0" lang="en-US"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endParaRPr>
          </a:p>
        </p:txBody>
      </p:sp>
      <p:sp>
        <p:nvSpPr>
          <p:cNvPr id="26" name="your text goes here">
            <a:extLst>
              <a:ext uri="{FF2B5EF4-FFF2-40B4-BE49-F238E27FC236}">
                <a16:creationId xmlns:a16="http://schemas.microsoft.com/office/drawing/2014/main" id="{334B409B-531A-4787-BA66-394FBA915E40}"/>
              </a:ext>
            </a:extLst>
          </p:cNvPr>
          <p:cNvSpPr txBox="1"/>
          <p:nvPr/>
        </p:nvSpPr>
        <p:spPr>
          <a:xfrm>
            <a:off x="8835438" y="4626603"/>
            <a:ext cx="3103643" cy="1323439"/>
          </a:xfrm>
          <a:prstGeom prst="rect">
            <a:avLst/>
          </a:prstGeom>
          <a:noFill/>
        </p:spPr>
        <p:txBody>
          <a:bodyPr wrap="square" rtlCol="0">
            <a:spAutoFit/>
          </a:bodyPr>
          <a:lstStyle/>
          <a:p>
            <a:pPr lvl="0" defTabSz="457200"/>
            <a:r>
              <a:rPr kumimoji="0" lang="en-IE"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rPr>
              <a:t>Name and contact details of the appointed ‘relevant person’ with who we can liaise, at the end of the CSS. </a:t>
            </a:r>
            <a:endParaRPr kumimoji="0" lang="en-US" sz="1600" i="0" u="none" strike="noStrike" kern="1200" cap="none" spc="0" normalizeH="0" baseline="0" noProof="0" dirty="0">
              <a:ln>
                <a:noFill/>
              </a:ln>
              <a:solidFill>
                <a:srgbClr val="4D4D4F"/>
              </a:solidFill>
              <a:effectLst/>
              <a:uLnTx/>
              <a:uFillTx/>
              <a:latin typeface="Cavolini" panose="03000502040302020204" pitchFamily="66" charset="0"/>
              <a:cs typeface="Cavolini" panose="03000502040302020204" pitchFamily="66" charset="0"/>
            </a:endParaRPr>
          </a:p>
        </p:txBody>
      </p:sp>
      <p:cxnSp>
        <p:nvCxnSpPr>
          <p:cNvPr id="27" name="connector">
            <a:extLst>
              <a:ext uri="{FF2B5EF4-FFF2-40B4-BE49-F238E27FC236}">
                <a16:creationId xmlns:a16="http://schemas.microsoft.com/office/drawing/2014/main" id="{F531CF71-AB73-4E00-8D2E-9B59DF502A57}"/>
              </a:ext>
            </a:extLst>
          </p:cNvPr>
          <p:cNvCxnSpPr/>
          <p:nvPr/>
        </p:nvCxnSpPr>
        <p:spPr>
          <a:xfrm rot="16200000" flipV="1">
            <a:off x="8963415" y="4051444"/>
            <a:ext cx="1254034" cy="2"/>
          </a:xfrm>
          <a:prstGeom prst="bentConnector2">
            <a:avLst/>
          </a:prstGeom>
          <a:ln w="79375" cap="rnd">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28" name="connector">
            <a:extLst>
              <a:ext uri="{FF2B5EF4-FFF2-40B4-BE49-F238E27FC236}">
                <a16:creationId xmlns:a16="http://schemas.microsoft.com/office/drawing/2014/main" id="{3E64A8D2-3072-4ECF-86BC-B8CDD21AA352}"/>
              </a:ext>
            </a:extLst>
          </p:cNvPr>
          <p:cNvCxnSpPr/>
          <p:nvPr/>
        </p:nvCxnSpPr>
        <p:spPr>
          <a:xfrm flipV="1">
            <a:off x="6854415" y="4782837"/>
            <a:ext cx="1278464" cy="1"/>
          </a:xfrm>
          <a:prstGeom prst="bentConnector3">
            <a:avLst>
              <a:gd name="adj1" fmla="val 50000"/>
            </a:avLst>
          </a:prstGeom>
          <a:ln w="79375" cap="rnd">
            <a:solidFill>
              <a:schemeClr val="accent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182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fade">
                                      <p:cBhvr>
                                        <p:cTn id="26" dur="500"/>
                                        <p:tgtEl>
                                          <p:spTgt spid="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animBg="1"/>
      <p:bldP spid="19" grpId="0"/>
      <p:bldP spid="23" grpId="0"/>
      <p:bldP spid="25"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081" y="2192117"/>
            <a:ext cx="2765584" cy="2120808"/>
          </a:xfrm>
        </p:spPr>
        <p:txBody>
          <a:bodyPr>
            <a:normAutofit fontScale="90000"/>
          </a:bodyPr>
          <a:lstStyle/>
          <a:p>
            <a:r>
              <a:rPr lang="en-IE" sz="3200" dirty="0">
                <a:solidFill>
                  <a:schemeClr val="bg1"/>
                </a:solidFill>
                <a:latin typeface="Cavolini" panose="03000502040302020204" pitchFamily="66" charset="0"/>
                <a:cs typeface="Cavolini" panose="03000502040302020204" pitchFamily="66" charset="0"/>
              </a:rPr>
              <a:t>Child Safeguarding Compliance Unit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9740471"/>
              </p:ext>
            </p:extLst>
          </p:nvPr>
        </p:nvGraphicFramePr>
        <p:xfrm>
          <a:off x="3666777" y="1123837"/>
          <a:ext cx="7335520" cy="42573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F391BB4-B110-4FA9-9C4A-7D8C1E863C33}"/>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39288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E" dirty="0">
                <a:solidFill>
                  <a:schemeClr val="bg1"/>
                </a:solidFill>
                <a:latin typeface="Cavolini" panose="03000502040302020204" pitchFamily="66" charset="0"/>
                <a:cs typeface="Cavolini" panose="03000502040302020204" pitchFamily="66" charset="0"/>
              </a:rPr>
              <a:t>Role and Function of CSSCU</a:t>
            </a:r>
          </a:p>
        </p:txBody>
      </p:sp>
      <p:sp>
        <p:nvSpPr>
          <p:cNvPr id="10" name="Freeform: Shape 9">
            <a:extLst>
              <a:ext uri="{FF2B5EF4-FFF2-40B4-BE49-F238E27FC236}">
                <a16:creationId xmlns:a16="http://schemas.microsoft.com/office/drawing/2014/main" id="{AC5B4995-554A-4E4B-95B4-6F799A5D34FE}"/>
              </a:ext>
            </a:extLst>
          </p:cNvPr>
          <p:cNvSpPr/>
          <p:nvPr/>
        </p:nvSpPr>
        <p:spPr>
          <a:xfrm>
            <a:off x="3869630" y="1160561"/>
            <a:ext cx="3482578" cy="2089546"/>
          </a:xfrm>
          <a:custGeom>
            <a:avLst/>
            <a:gdLst>
              <a:gd name="connsiteX0" fmla="*/ 0 w 3482578"/>
              <a:gd name="connsiteY0" fmla="*/ 0 h 2089546"/>
              <a:gd name="connsiteX1" fmla="*/ 3482578 w 3482578"/>
              <a:gd name="connsiteY1" fmla="*/ 0 h 2089546"/>
              <a:gd name="connsiteX2" fmla="*/ 3482578 w 3482578"/>
              <a:gd name="connsiteY2" fmla="*/ 2089546 h 2089546"/>
              <a:gd name="connsiteX3" fmla="*/ 0 w 3482578"/>
              <a:gd name="connsiteY3" fmla="*/ 2089546 h 2089546"/>
              <a:gd name="connsiteX4" fmla="*/ 0 w 348257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2578" h="2089546">
                <a:moveTo>
                  <a:pt x="0" y="0"/>
                </a:moveTo>
                <a:lnTo>
                  <a:pt x="3482578" y="0"/>
                </a:lnTo>
                <a:lnTo>
                  <a:pt x="3482578" y="2089546"/>
                </a:lnTo>
                <a:lnTo>
                  <a:pt x="0" y="208954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5">
              <a:shade val="50000"/>
              <a:hueOff val="0"/>
              <a:satOff val="0"/>
              <a:lumOff val="0"/>
              <a:alphaOff val="0"/>
            </a:schemeClr>
          </a:fillRef>
          <a:effectRef idx="2">
            <a:schemeClr val="accent5">
              <a:shade val="50000"/>
              <a:hueOff val="0"/>
              <a:satOff val="0"/>
              <a:lumOff val="0"/>
              <a:alphaOff val="0"/>
            </a:schemeClr>
          </a:effectRef>
          <a:fontRef idx="minor">
            <a:schemeClr val="lt1"/>
          </a:fontRef>
        </p:style>
        <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solidFill>
                  <a:schemeClr val="bg1"/>
                </a:solidFill>
                <a:latin typeface="Cavolini" panose="03000502040302020204" pitchFamily="66" charset="0"/>
                <a:cs typeface="Cavolini" panose="03000502040302020204" pitchFamily="66" charset="0"/>
              </a:rPr>
              <a:t>Screen and review</a:t>
            </a:r>
          </a:p>
        </p:txBody>
      </p:sp>
      <p:sp>
        <p:nvSpPr>
          <p:cNvPr id="11" name="Freeform: Shape 10">
            <a:extLst>
              <a:ext uri="{FF2B5EF4-FFF2-40B4-BE49-F238E27FC236}">
                <a16:creationId xmlns:a16="http://schemas.microsoft.com/office/drawing/2014/main" id="{054C4DA6-3E9D-426C-98F3-9792A2C9DE34}"/>
              </a:ext>
            </a:extLst>
          </p:cNvPr>
          <p:cNvSpPr/>
          <p:nvPr/>
        </p:nvSpPr>
        <p:spPr>
          <a:xfrm>
            <a:off x="7700466" y="1160561"/>
            <a:ext cx="3482578" cy="2089546"/>
          </a:xfrm>
          <a:custGeom>
            <a:avLst/>
            <a:gdLst>
              <a:gd name="connsiteX0" fmla="*/ 0 w 3482578"/>
              <a:gd name="connsiteY0" fmla="*/ 0 h 2089546"/>
              <a:gd name="connsiteX1" fmla="*/ 3482578 w 3482578"/>
              <a:gd name="connsiteY1" fmla="*/ 0 h 2089546"/>
              <a:gd name="connsiteX2" fmla="*/ 3482578 w 3482578"/>
              <a:gd name="connsiteY2" fmla="*/ 2089546 h 2089546"/>
              <a:gd name="connsiteX3" fmla="*/ 0 w 3482578"/>
              <a:gd name="connsiteY3" fmla="*/ 2089546 h 2089546"/>
              <a:gd name="connsiteX4" fmla="*/ 0 w 348257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2578" h="2089546">
                <a:moveTo>
                  <a:pt x="0" y="0"/>
                </a:moveTo>
                <a:lnTo>
                  <a:pt x="3482578" y="0"/>
                </a:lnTo>
                <a:lnTo>
                  <a:pt x="3482578" y="2089546"/>
                </a:lnTo>
                <a:lnTo>
                  <a:pt x="0" y="208954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5">
              <a:shade val="50000"/>
              <a:hueOff val="-152190"/>
              <a:satOff val="-22374"/>
              <a:lumOff val="24599"/>
              <a:alphaOff val="0"/>
            </a:schemeClr>
          </a:fillRef>
          <a:effectRef idx="2">
            <a:schemeClr val="accent5">
              <a:shade val="50000"/>
              <a:hueOff val="-152190"/>
              <a:satOff val="-22374"/>
              <a:lumOff val="24599"/>
              <a:alphaOff val="0"/>
            </a:schemeClr>
          </a:effectRef>
          <a:fontRef idx="minor">
            <a:schemeClr val="lt1"/>
          </a:fontRef>
        </p:style>
        <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2800" kern="1200" dirty="0">
                <a:solidFill>
                  <a:schemeClr val="bg1"/>
                </a:solidFill>
                <a:latin typeface="Cavolini" panose="03000502040302020204" pitchFamily="66" charset="0"/>
                <a:cs typeface="Cavolini" panose="03000502040302020204" pitchFamily="66" charset="0"/>
              </a:rPr>
              <a:t>Effective partnerships and communication pathways </a:t>
            </a:r>
          </a:p>
        </p:txBody>
      </p:sp>
      <p:sp>
        <p:nvSpPr>
          <p:cNvPr id="12" name="Freeform: Shape 11">
            <a:extLst>
              <a:ext uri="{FF2B5EF4-FFF2-40B4-BE49-F238E27FC236}">
                <a16:creationId xmlns:a16="http://schemas.microsoft.com/office/drawing/2014/main" id="{DB82B2B8-58F3-481E-86AC-57250925EC0A}"/>
              </a:ext>
            </a:extLst>
          </p:cNvPr>
          <p:cNvSpPr/>
          <p:nvPr/>
        </p:nvSpPr>
        <p:spPr>
          <a:xfrm>
            <a:off x="3869630" y="3598366"/>
            <a:ext cx="3482578" cy="2089546"/>
          </a:xfrm>
          <a:custGeom>
            <a:avLst/>
            <a:gdLst>
              <a:gd name="connsiteX0" fmla="*/ 0 w 3482578"/>
              <a:gd name="connsiteY0" fmla="*/ 0 h 2089546"/>
              <a:gd name="connsiteX1" fmla="*/ 3482578 w 3482578"/>
              <a:gd name="connsiteY1" fmla="*/ 0 h 2089546"/>
              <a:gd name="connsiteX2" fmla="*/ 3482578 w 3482578"/>
              <a:gd name="connsiteY2" fmla="*/ 2089546 h 2089546"/>
              <a:gd name="connsiteX3" fmla="*/ 0 w 3482578"/>
              <a:gd name="connsiteY3" fmla="*/ 2089546 h 2089546"/>
              <a:gd name="connsiteX4" fmla="*/ 0 w 348257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2578" h="2089546">
                <a:moveTo>
                  <a:pt x="0" y="0"/>
                </a:moveTo>
                <a:lnTo>
                  <a:pt x="3482578" y="0"/>
                </a:lnTo>
                <a:lnTo>
                  <a:pt x="3482578" y="2089546"/>
                </a:lnTo>
                <a:lnTo>
                  <a:pt x="0" y="208954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5">
              <a:shade val="50000"/>
              <a:hueOff val="-304381"/>
              <a:satOff val="-44748"/>
              <a:lumOff val="49197"/>
              <a:alphaOff val="0"/>
            </a:schemeClr>
          </a:fillRef>
          <a:effectRef idx="2">
            <a:schemeClr val="accent5">
              <a:shade val="50000"/>
              <a:hueOff val="-304381"/>
              <a:satOff val="-44748"/>
              <a:lumOff val="49197"/>
              <a:alphaOff val="0"/>
            </a:schemeClr>
          </a:effectRef>
          <a:fontRef idx="minor">
            <a:schemeClr val="lt1"/>
          </a:fontRef>
        </p:style>
        <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solidFill>
                  <a:schemeClr val="bg1"/>
                </a:solidFill>
                <a:latin typeface="Cavolini" panose="03000502040302020204" pitchFamily="66" charset="0"/>
                <a:cs typeface="Cavolini" panose="03000502040302020204" pitchFamily="66" charset="0"/>
              </a:rPr>
              <a:t>Unsolicited Information </a:t>
            </a:r>
          </a:p>
        </p:txBody>
      </p:sp>
      <p:sp>
        <p:nvSpPr>
          <p:cNvPr id="13" name="Freeform: Shape 12">
            <a:extLst>
              <a:ext uri="{FF2B5EF4-FFF2-40B4-BE49-F238E27FC236}">
                <a16:creationId xmlns:a16="http://schemas.microsoft.com/office/drawing/2014/main" id="{8A75726B-E282-4047-99F7-753DB4D2D27D}"/>
              </a:ext>
            </a:extLst>
          </p:cNvPr>
          <p:cNvSpPr/>
          <p:nvPr/>
        </p:nvSpPr>
        <p:spPr>
          <a:xfrm>
            <a:off x="7700466" y="3598366"/>
            <a:ext cx="3482578" cy="2089546"/>
          </a:xfrm>
          <a:custGeom>
            <a:avLst/>
            <a:gdLst>
              <a:gd name="connsiteX0" fmla="*/ 0 w 3482578"/>
              <a:gd name="connsiteY0" fmla="*/ 0 h 2089546"/>
              <a:gd name="connsiteX1" fmla="*/ 3482578 w 3482578"/>
              <a:gd name="connsiteY1" fmla="*/ 0 h 2089546"/>
              <a:gd name="connsiteX2" fmla="*/ 3482578 w 3482578"/>
              <a:gd name="connsiteY2" fmla="*/ 2089546 h 2089546"/>
              <a:gd name="connsiteX3" fmla="*/ 0 w 3482578"/>
              <a:gd name="connsiteY3" fmla="*/ 2089546 h 2089546"/>
              <a:gd name="connsiteX4" fmla="*/ 0 w 348257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2578" h="2089546">
                <a:moveTo>
                  <a:pt x="0" y="0"/>
                </a:moveTo>
                <a:lnTo>
                  <a:pt x="3482578" y="0"/>
                </a:lnTo>
                <a:lnTo>
                  <a:pt x="3482578" y="2089546"/>
                </a:lnTo>
                <a:lnTo>
                  <a:pt x="0" y="208954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5">
              <a:shade val="50000"/>
              <a:hueOff val="-152190"/>
              <a:satOff val="-22374"/>
              <a:lumOff val="24599"/>
              <a:alphaOff val="0"/>
            </a:schemeClr>
          </a:fillRef>
          <a:effectRef idx="2">
            <a:schemeClr val="accent5">
              <a:shade val="50000"/>
              <a:hueOff val="-152190"/>
              <a:satOff val="-22374"/>
              <a:lumOff val="24599"/>
              <a:alphaOff val="0"/>
            </a:schemeClr>
          </a:effectRef>
          <a:fontRef idx="minor">
            <a:schemeClr val="lt1"/>
          </a:fontRef>
        </p:style>
        <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solidFill>
                  <a:schemeClr val="bg1"/>
                </a:solidFill>
                <a:latin typeface="Cavolini" panose="03000502040302020204" pitchFamily="66" charset="0"/>
                <a:cs typeface="Cavolini" panose="03000502040302020204" pitchFamily="66" charset="0"/>
              </a:rPr>
              <a:t>Enforcements and Public Register</a:t>
            </a:r>
          </a:p>
        </p:txBody>
      </p:sp>
      <p:sp>
        <p:nvSpPr>
          <p:cNvPr id="14" name="Slide Number Placeholder 13">
            <a:extLst>
              <a:ext uri="{FF2B5EF4-FFF2-40B4-BE49-F238E27FC236}">
                <a16:creationId xmlns:a16="http://schemas.microsoft.com/office/drawing/2014/main" id="{D48426B9-8DE6-4A8F-B357-4985873EE0EF}"/>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2538127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42D21-CEAA-44AA-A5BF-8CBF14C02760}"/>
              </a:ext>
            </a:extLst>
          </p:cNvPr>
          <p:cNvSpPr>
            <a:spLocks noGrp="1"/>
          </p:cNvSpPr>
          <p:nvPr>
            <p:ph type="title"/>
          </p:nvPr>
        </p:nvSpPr>
        <p:spPr>
          <a:xfrm>
            <a:off x="127820" y="1123837"/>
            <a:ext cx="3490452" cy="4601183"/>
          </a:xfrm>
        </p:spPr>
        <p:txBody>
          <a:bodyPr/>
          <a:lstStyle/>
          <a:p>
            <a:r>
              <a:rPr lang="en-IE" dirty="0">
                <a:latin typeface="Cavolini" panose="03000502040302020204" pitchFamily="66" charset="0"/>
                <a:cs typeface="Cavolini" panose="03000502040302020204" pitchFamily="66" charset="0"/>
              </a:rPr>
              <a:t>Enforcement		</a:t>
            </a:r>
          </a:p>
        </p:txBody>
      </p:sp>
      <p:sp>
        <p:nvSpPr>
          <p:cNvPr id="3" name="Content Placeholder 2">
            <a:extLst>
              <a:ext uri="{FF2B5EF4-FFF2-40B4-BE49-F238E27FC236}">
                <a16:creationId xmlns:a16="http://schemas.microsoft.com/office/drawing/2014/main" id="{14E6119C-5BD2-45A5-89CA-033CB47460B0}"/>
              </a:ext>
            </a:extLst>
          </p:cNvPr>
          <p:cNvSpPr>
            <a:spLocks noGrp="1"/>
          </p:cNvSpPr>
          <p:nvPr>
            <p:ph idx="1"/>
          </p:nvPr>
        </p:nvSpPr>
        <p:spPr/>
        <p:txBody>
          <a:bodyPr/>
          <a:lstStyle/>
          <a:p>
            <a:r>
              <a:rPr lang="en-IE" dirty="0">
                <a:latin typeface="Cavolini" panose="020B0502040204020203" pitchFamily="66" charset="0"/>
                <a:cs typeface="Cavolini" panose="020B0502040204020203" pitchFamily="66" charset="0"/>
              </a:rPr>
              <a:t>THE CSSCU TAKES A SUPPORTIVE COMPLIANCE APPROACH TO ENFORCEMENT </a:t>
            </a:r>
          </a:p>
          <a:p>
            <a:r>
              <a:rPr lang="en-IE" dirty="0">
                <a:latin typeface="Cavolini" panose="020B0502040204020203" pitchFamily="66" charset="0"/>
                <a:cs typeface="Cavolini" panose="020B0502040204020203" pitchFamily="66" charset="0"/>
              </a:rPr>
              <a:t>THIS MEANS THAT EVERY EFFORT IS MADE TO ASSIST RELEVANT SERVICES IN DEVELOPING AN UNDERSTANDING OF THEIR RESPONSIBILITIIES UNDER THE CHILDREN FIRST ACT 2015</a:t>
            </a:r>
          </a:p>
        </p:txBody>
      </p:sp>
      <p:sp>
        <p:nvSpPr>
          <p:cNvPr id="4" name="Slide Number Placeholder 3">
            <a:extLst>
              <a:ext uri="{FF2B5EF4-FFF2-40B4-BE49-F238E27FC236}">
                <a16:creationId xmlns:a16="http://schemas.microsoft.com/office/drawing/2014/main" id="{72486365-174C-4789-838D-543A22140EC1}"/>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23293257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2573</TotalTime>
  <Words>1052</Words>
  <Application>Microsoft Office PowerPoint</Application>
  <PresentationFormat>Widescreen</PresentationFormat>
  <Paragraphs>101</Paragraphs>
  <Slides>12</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Bradley Hand ITC</vt:lpstr>
      <vt:lpstr>Calibri</vt:lpstr>
      <vt:lpstr>Cavolini</vt:lpstr>
      <vt:lpstr>Century Gothic</vt:lpstr>
      <vt:lpstr>Corbel</vt:lpstr>
      <vt:lpstr>Symbol</vt:lpstr>
      <vt:lpstr>Wingdings 2</vt:lpstr>
      <vt:lpstr>Frame</vt:lpstr>
      <vt:lpstr>PowerPoint Presentation</vt:lpstr>
      <vt:lpstr>What is a Child Safeguarding Statement? </vt:lpstr>
      <vt:lpstr>Who has to have a child safeguarding statement?</vt:lpstr>
      <vt:lpstr>Legislation </vt:lpstr>
      <vt:lpstr>Definition of Harm</vt:lpstr>
      <vt:lpstr>What is required to be on a Child Safeguarding Statement?</vt:lpstr>
      <vt:lpstr>Child Safeguarding Compliance Unit</vt:lpstr>
      <vt:lpstr>Role and Function of CSSCU</vt:lpstr>
      <vt:lpstr>Enforcement  </vt:lpstr>
      <vt:lpstr>ENFORCEMENT CONTINUED </vt:lpstr>
      <vt:lpstr>PUBLIC REGISTER </vt:lpstr>
      <vt:lpstr>PowerPoint Presentation</vt:lpstr>
    </vt:vector>
  </TitlesOfParts>
  <Company>HSE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McGloughlin, Maria</dc:creator>
  <cp:lastModifiedBy>Maria McGloughlin</cp:lastModifiedBy>
  <cp:revision>29</cp:revision>
  <dcterms:created xsi:type="dcterms:W3CDTF">2021-02-16T16:34:04Z</dcterms:created>
  <dcterms:modified xsi:type="dcterms:W3CDTF">2021-10-27T13:30:39Z</dcterms:modified>
</cp:coreProperties>
</file>