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33"/>
  </p:notesMasterIdLst>
  <p:sldIdLst>
    <p:sldId id="256" r:id="rId3"/>
    <p:sldId id="257" r:id="rId4"/>
    <p:sldId id="264" r:id="rId5"/>
    <p:sldId id="258" r:id="rId6"/>
    <p:sldId id="259" r:id="rId7"/>
    <p:sldId id="260" r:id="rId8"/>
    <p:sldId id="263" r:id="rId9"/>
    <p:sldId id="262" r:id="rId10"/>
    <p:sldId id="261" r:id="rId11"/>
    <p:sldId id="265" r:id="rId12"/>
    <p:sldId id="266" r:id="rId13"/>
    <p:sldId id="267" r:id="rId14"/>
    <p:sldId id="268" r:id="rId15"/>
    <p:sldId id="269" r:id="rId16"/>
    <p:sldId id="270" r:id="rId17"/>
    <p:sldId id="271" r:id="rId18"/>
    <p:sldId id="417" r:id="rId19"/>
    <p:sldId id="419" r:id="rId20"/>
    <p:sldId id="272" r:id="rId21"/>
    <p:sldId id="274" r:id="rId22"/>
    <p:sldId id="275" r:id="rId23"/>
    <p:sldId id="273" r:id="rId24"/>
    <p:sldId id="406" r:id="rId25"/>
    <p:sldId id="418" r:id="rId26"/>
    <p:sldId id="409" r:id="rId27"/>
    <p:sldId id="414" r:id="rId28"/>
    <p:sldId id="407" r:id="rId29"/>
    <p:sldId id="408" r:id="rId30"/>
    <p:sldId id="410" r:id="rId31"/>
    <p:sldId id="416"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575"/>
    <p:restoredTop sz="94670"/>
  </p:normalViewPr>
  <p:slideViewPr>
    <p:cSldViewPr snapToGrid="0" snapToObjects="1">
      <p:cViewPr varScale="1">
        <p:scale>
          <a:sx n="68" d="100"/>
          <a:sy n="68" d="100"/>
        </p:scale>
        <p:origin x="95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84A87F-5D97-487F-AE7D-0BE4BA3BC04C}"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8A16B69-20B3-4FD1-84A2-E023F0DDA22C}">
      <dgm:prSet/>
      <dgm:spPr/>
      <dgm:t>
        <a:bodyPr/>
        <a:lstStyle/>
        <a:p>
          <a:r>
            <a:rPr lang="en-IE" dirty="0"/>
            <a:t>Statute of limitations</a:t>
          </a:r>
          <a:endParaRPr lang="en-US" dirty="0"/>
        </a:p>
      </dgm:t>
    </dgm:pt>
    <dgm:pt modelId="{AFCC2B3F-B237-4D94-A742-066A528672D8}" type="parTrans" cxnId="{3F0D0A52-1281-4224-851D-39AE007767B4}">
      <dgm:prSet/>
      <dgm:spPr/>
      <dgm:t>
        <a:bodyPr/>
        <a:lstStyle/>
        <a:p>
          <a:endParaRPr lang="en-US"/>
        </a:p>
      </dgm:t>
    </dgm:pt>
    <dgm:pt modelId="{280E6A1A-6017-480F-890D-601D5BAABFBB}" type="sibTrans" cxnId="{3F0D0A52-1281-4224-851D-39AE007767B4}">
      <dgm:prSet/>
      <dgm:spPr/>
      <dgm:t>
        <a:bodyPr/>
        <a:lstStyle/>
        <a:p>
          <a:endParaRPr lang="en-US"/>
        </a:p>
      </dgm:t>
    </dgm:pt>
    <dgm:pt modelId="{D246CF33-FA65-44B3-88C3-E3E73987BC44}">
      <dgm:prSet/>
      <dgm:spPr/>
      <dgm:t>
        <a:bodyPr/>
        <a:lstStyle/>
        <a:p>
          <a:r>
            <a:rPr lang="en-US" dirty="0"/>
            <a:t>Presumption</a:t>
          </a:r>
          <a:r>
            <a:rPr lang="en-US" baseline="0" dirty="0"/>
            <a:t> of Innocence</a:t>
          </a:r>
          <a:endParaRPr lang="en-US" dirty="0"/>
        </a:p>
      </dgm:t>
    </dgm:pt>
    <dgm:pt modelId="{FC3CD6E5-8269-4959-9CAE-9B0BCD9FFF82}" type="parTrans" cxnId="{99DAF59C-CEC8-4A5B-964A-D0CC9511EC14}">
      <dgm:prSet/>
      <dgm:spPr/>
      <dgm:t>
        <a:bodyPr/>
        <a:lstStyle/>
        <a:p>
          <a:endParaRPr lang="en-US"/>
        </a:p>
      </dgm:t>
    </dgm:pt>
    <dgm:pt modelId="{AB873010-B3DC-4D27-9265-2AFFF2C37835}" type="sibTrans" cxnId="{99DAF59C-CEC8-4A5B-964A-D0CC9511EC14}">
      <dgm:prSet/>
      <dgm:spPr/>
      <dgm:t>
        <a:bodyPr/>
        <a:lstStyle/>
        <a:p>
          <a:endParaRPr lang="en-US"/>
        </a:p>
      </dgm:t>
    </dgm:pt>
    <dgm:pt modelId="{C3311E91-3741-4BD0-8FDA-31CC839B4968}">
      <dgm:prSet/>
      <dgm:spPr/>
      <dgm:t>
        <a:bodyPr/>
        <a:lstStyle/>
        <a:p>
          <a:r>
            <a:rPr lang="en-IE" dirty="0"/>
            <a:t>What to communicate </a:t>
          </a:r>
          <a:r>
            <a:rPr lang="en-IE" noProof="0" dirty="0"/>
            <a:t>publicly</a:t>
          </a:r>
        </a:p>
      </dgm:t>
    </dgm:pt>
    <dgm:pt modelId="{F3F95D49-F756-4F1C-BAB8-674A2E9F3A19}" type="parTrans" cxnId="{9529309A-0A83-4DAB-A728-BE7A707BE911}">
      <dgm:prSet/>
      <dgm:spPr/>
      <dgm:t>
        <a:bodyPr/>
        <a:lstStyle/>
        <a:p>
          <a:endParaRPr lang="en-US"/>
        </a:p>
      </dgm:t>
    </dgm:pt>
    <dgm:pt modelId="{DD2825DC-F22E-4453-85ED-3304FF847284}" type="sibTrans" cxnId="{9529309A-0A83-4DAB-A728-BE7A707BE911}">
      <dgm:prSet/>
      <dgm:spPr/>
      <dgm:t>
        <a:bodyPr/>
        <a:lstStyle/>
        <a:p>
          <a:endParaRPr lang="en-US"/>
        </a:p>
      </dgm:t>
    </dgm:pt>
    <dgm:pt modelId="{C2CDF519-D4C8-47DA-9088-0EEDDEDDDDED}">
      <dgm:prSet/>
      <dgm:spPr/>
      <dgm:t>
        <a:bodyPr/>
        <a:lstStyle/>
        <a:p>
          <a:r>
            <a:rPr lang="en-IE" dirty="0"/>
            <a:t>Precautionary measures to restrict ministry</a:t>
          </a:r>
          <a:endParaRPr lang="en-US" dirty="0"/>
        </a:p>
      </dgm:t>
    </dgm:pt>
    <dgm:pt modelId="{37C442B7-6BCA-41F3-BB84-AD69694129FD}" type="parTrans" cxnId="{7C457E25-15B8-45A5-B08B-885122EE01CA}">
      <dgm:prSet/>
      <dgm:spPr/>
      <dgm:t>
        <a:bodyPr/>
        <a:lstStyle/>
        <a:p>
          <a:endParaRPr lang="en-US"/>
        </a:p>
      </dgm:t>
    </dgm:pt>
    <dgm:pt modelId="{255FE132-1F0F-4760-9921-3DA569DEE1EC}" type="sibTrans" cxnId="{7C457E25-15B8-45A5-B08B-885122EE01CA}">
      <dgm:prSet/>
      <dgm:spPr/>
      <dgm:t>
        <a:bodyPr/>
        <a:lstStyle/>
        <a:p>
          <a:endParaRPr lang="en-US"/>
        </a:p>
      </dgm:t>
    </dgm:pt>
    <dgm:pt modelId="{797392FA-8EB3-6543-8930-9807EA1BC44B}" type="pres">
      <dgm:prSet presAssocID="{D784A87F-5D97-487F-AE7D-0BE4BA3BC04C}" presName="vert0" presStyleCnt="0">
        <dgm:presLayoutVars>
          <dgm:dir/>
          <dgm:animOne val="branch"/>
          <dgm:animLvl val="lvl"/>
        </dgm:presLayoutVars>
      </dgm:prSet>
      <dgm:spPr/>
    </dgm:pt>
    <dgm:pt modelId="{6B272ED7-2D96-404E-9AC8-3C2F49803EF2}" type="pres">
      <dgm:prSet presAssocID="{A8A16B69-20B3-4FD1-84A2-E023F0DDA22C}" presName="thickLine" presStyleLbl="alignNode1" presStyleIdx="0" presStyleCnt="4"/>
      <dgm:spPr/>
    </dgm:pt>
    <dgm:pt modelId="{E51A993F-BAC5-7B4E-91E1-A2DEEB1B10C5}" type="pres">
      <dgm:prSet presAssocID="{A8A16B69-20B3-4FD1-84A2-E023F0DDA22C}" presName="horz1" presStyleCnt="0"/>
      <dgm:spPr/>
    </dgm:pt>
    <dgm:pt modelId="{3FEF9031-0C04-B142-AFB8-87BC29137B2A}" type="pres">
      <dgm:prSet presAssocID="{A8A16B69-20B3-4FD1-84A2-E023F0DDA22C}" presName="tx1" presStyleLbl="revTx" presStyleIdx="0" presStyleCnt="4"/>
      <dgm:spPr/>
    </dgm:pt>
    <dgm:pt modelId="{40079912-E987-9D42-8FCB-AEFBB3E8133D}" type="pres">
      <dgm:prSet presAssocID="{A8A16B69-20B3-4FD1-84A2-E023F0DDA22C}" presName="vert1" presStyleCnt="0"/>
      <dgm:spPr/>
    </dgm:pt>
    <dgm:pt modelId="{F8257C5C-B5FA-A441-B0D8-FCB8D22AA96B}" type="pres">
      <dgm:prSet presAssocID="{D246CF33-FA65-44B3-88C3-E3E73987BC44}" presName="thickLine" presStyleLbl="alignNode1" presStyleIdx="1" presStyleCnt="4"/>
      <dgm:spPr/>
    </dgm:pt>
    <dgm:pt modelId="{E0695D85-BC4B-AB42-9CDE-D3332E5705C4}" type="pres">
      <dgm:prSet presAssocID="{D246CF33-FA65-44B3-88C3-E3E73987BC44}" presName="horz1" presStyleCnt="0"/>
      <dgm:spPr/>
    </dgm:pt>
    <dgm:pt modelId="{902B8388-2371-5641-BB1F-D61890EA3AFF}" type="pres">
      <dgm:prSet presAssocID="{D246CF33-FA65-44B3-88C3-E3E73987BC44}" presName="tx1" presStyleLbl="revTx" presStyleIdx="1" presStyleCnt="4"/>
      <dgm:spPr/>
    </dgm:pt>
    <dgm:pt modelId="{99228ACA-A787-CA47-8877-1C233DAB2C21}" type="pres">
      <dgm:prSet presAssocID="{D246CF33-FA65-44B3-88C3-E3E73987BC44}" presName="vert1" presStyleCnt="0"/>
      <dgm:spPr/>
    </dgm:pt>
    <dgm:pt modelId="{36A3E2BD-F5DD-4842-B97F-11F7645A6FD5}" type="pres">
      <dgm:prSet presAssocID="{C3311E91-3741-4BD0-8FDA-31CC839B4968}" presName="thickLine" presStyleLbl="alignNode1" presStyleIdx="2" presStyleCnt="4"/>
      <dgm:spPr/>
    </dgm:pt>
    <dgm:pt modelId="{2AEBF50F-E041-3747-9E6B-990DD79F3EC6}" type="pres">
      <dgm:prSet presAssocID="{C3311E91-3741-4BD0-8FDA-31CC839B4968}" presName="horz1" presStyleCnt="0"/>
      <dgm:spPr/>
    </dgm:pt>
    <dgm:pt modelId="{934C096B-972A-8145-B4C7-B4AC19053E80}" type="pres">
      <dgm:prSet presAssocID="{C3311E91-3741-4BD0-8FDA-31CC839B4968}" presName="tx1" presStyleLbl="revTx" presStyleIdx="2" presStyleCnt="4"/>
      <dgm:spPr/>
    </dgm:pt>
    <dgm:pt modelId="{3BF1AF96-D80D-7843-9684-2AFB7462A9AD}" type="pres">
      <dgm:prSet presAssocID="{C3311E91-3741-4BD0-8FDA-31CC839B4968}" presName="vert1" presStyleCnt="0"/>
      <dgm:spPr/>
    </dgm:pt>
    <dgm:pt modelId="{95F44B6F-3D56-4840-86CC-A5398FC3AFFE}" type="pres">
      <dgm:prSet presAssocID="{C2CDF519-D4C8-47DA-9088-0EEDDEDDDDED}" presName="thickLine" presStyleLbl="alignNode1" presStyleIdx="3" presStyleCnt="4"/>
      <dgm:spPr/>
    </dgm:pt>
    <dgm:pt modelId="{3B817FC7-A073-AE4C-9C84-4848F36482B1}" type="pres">
      <dgm:prSet presAssocID="{C2CDF519-D4C8-47DA-9088-0EEDDEDDDDED}" presName="horz1" presStyleCnt="0"/>
      <dgm:spPr/>
    </dgm:pt>
    <dgm:pt modelId="{21B8C148-DE59-B345-9354-4B9E26CA3EE4}" type="pres">
      <dgm:prSet presAssocID="{C2CDF519-D4C8-47DA-9088-0EEDDEDDDDED}" presName="tx1" presStyleLbl="revTx" presStyleIdx="3" presStyleCnt="4"/>
      <dgm:spPr/>
    </dgm:pt>
    <dgm:pt modelId="{BFD0303C-EDE0-CA43-8CFF-E102387C5FCB}" type="pres">
      <dgm:prSet presAssocID="{C2CDF519-D4C8-47DA-9088-0EEDDEDDDDED}" presName="vert1" presStyleCnt="0"/>
      <dgm:spPr/>
    </dgm:pt>
  </dgm:ptLst>
  <dgm:cxnLst>
    <dgm:cxn modelId="{E8AA4008-A201-4E4B-9B7E-071CB9C3A6B9}" type="presOf" srcId="{A8A16B69-20B3-4FD1-84A2-E023F0DDA22C}" destId="{3FEF9031-0C04-B142-AFB8-87BC29137B2A}" srcOrd="0" destOrd="0" presId="urn:microsoft.com/office/officeart/2008/layout/LinedList"/>
    <dgm:cxn modelId="{7C457E25-15B8-45A5-B08B-885122EE01CA}" srcId="{D784A87F-5D97-487F-AE7D-0BE4BA3BC04C}" destId="{C2CDF519-D4C8-47DA-9088-0EEDDEDDDDED}" srcOrd="3" destOrd="0" parTransId="{37C442B7-6BCA-41F3-BB84-AD69694129FD}" sibTransId="{255FE132-1F0F-4760-9921-3DA569DEE1EC}"/>
    <dgm:cxn modelId="{7F92CE3F-28BE-4B47-A40B-36C3A4CF86CA}" type="presOf" srcId="{C2CDF519-D4C8-47DA-9088-0EEDDEDDDDED}" destId="{21B8C148-DE59-B345-9354-4B9E26CA3EE4}" srcOrd="0" destOrd="0" presId="urn:microsoft.com/office/officeart/2008/layout/LinedList"/>
    <dgm:cxn modelId="{3F0D0A52-1281-4224-851D-39AE007767B4}" srcId="{D784A87F-5D97-487F-AE7D-0BE4BA3BC04C}" destId="{A8A16B69-20B3-4FD1-84A2-E023F0DDA22C}" srcOrd="0" destOrd="0" parTransId="{AFCC2B3F-B237-4D94-A742-066A528672D8}" sibTransId="{280E6A1A-6017-480F-890D-601D5BAABFBB}"/>
    <dgm:cxn modelId="{9529309A-0A83-4DAB-A728-BE7A707BE911}" srcId="{D784A87F-5D97-487F-AE7D-0BE4BA3BC04C}" destId="{C3311E91-3741-4BD0-8FDA-31CC839B4968}" srcOrd="2" destOrd="0" parTransId="{F3F95D49-F756-4F1C-BAB8-674A2E9F3A19}" sibTransId="{DD2825DC-F22E-4453-85ED-3304FF847284}"/>
    <dgm:cxn modelId="{99DAF59C-CEC8-4A5B-964A-D0CC9511EC14}" srcId="{D784A87F-5D97-487F-AE7D-0BE4BA3BC04C}" destId="{D246CF33-FA65-44B3-88C3-E3E73987BC44}" srcOrd="1" destOrd="0" parTransId="{FC3CD6E5-8269-4959-9CAE-9B0BCD9FFF82}" sibTransId="{AB873010-B3DC-4D27-9265-2AFFF2C37835}"/>
    <dgm:cxn modelId="{B656E0BB-A404-F747-A4C1-E63D46EF7B1F}" type="presOf" srcId="{D784A87F-5D97-487F-AE7D-0BE4BA3BC04C}" destId="{797392FA-8EB3-6543-8930-9807EA1BC44B}" srcOrd="0" destOrd="0" presId="urn:microsoft.com/office/officeart/2008/layout/LinedList"/>
    <dgm:cxn modelId="{234A5CC2-79BA-1341-AB9E-1CC8F9CCEBE1}" type="presOf" srcId="{D246CF33-FA65-44B3-88C3-E3E73987BC44}" destId="{902B8388-2371-5641-BB1F-D61890EA3AFF}" srcOrd="0" destOrd="0" presId="urn:microsoft.com/office/officeart/2008/layout/LinedList"/>
    <dgm:cxn modelId="{090B07FE-7D7A-5140-A807-EC46C72DFDA1}" type="presOf" srcId="{C3311E91-3741-4BD0-8FDA-31CC839B4968}" destId="{934C096B-972A-8145-B4C7-B4AC19053E80}" srcOrd="0" destOrd="0" presId="urn:microsoft.com/office/officeart/2008/layout/LinedList"/>
    <dgm:cxn modelId="{1AEE4EEA-EFB7-184B-8F83-81801BF8B3F7}" type="presParOf" srcId="{797392FA-8EB3-6543-8930-9807EA1BC44B}" destId="{6B272ED7-2D96-404E-9AC8-3C2F49803EF2}" srcOrd="0" destOrd="0" presId="urn:microsoft.com/office/officeart/2008/layout/LinedList"/>
    <dgm:cxn modelId="{ADE840C1-B30C-1A41-86FC-A65CD5EEFB55}" type="presParOf" srcId="{797392FA-8EB3-6543-8930-9807EA1BC44B}" destId="{E51A993F-BAC5-7B4E-91E1-A2DEEB1B10C5}" srcOrd="1" destOrd="0" presId="urn:microsoft.com/office/officeart/2008/layout/LinedList"/>
    <dgm:cxn modelId="{F60EB313-C681-2C44-8D7E-21DD04AC8B1C}" type="presParOf" srcId="{E51A993F-BAC5-7B4E-91E1-A2DEEB1B10C5}" destId="{3FEF9031-0C04-B142-AFB8-87BC29137B2A}" srcOrd="0" destOrd="0" presId="urn:microsoft.com/office/officeart/2008/layout/LinedList"/>
    <dgm:cxn modelId="{3B05EDDC-0A96-5D47-88AB-DA9B63249FC1}" type="presParOf" srcId="{E51A993F-BAC5-7B4E-91E1-A2DEEB1B10C5}" destId="{40079912-E987-9D42-8FCB-AEFBB3E8133D}" srcOrd="1" destOrd="0" presId="urn:microsoft.com/office/officeart/2008/layout/LinedList"/>
    <dgm:cxn modelId="{3EB8B9E9-373F-B245-B5BF-42481DB5BF10}" type="presParOf" srcId="{797392FA-8EB3-6543-8930-9807EA1BC44B}" destId="{F8257C5C-B5FA-A441-B0D8-FCB8D22AA96B}" srcOrd="2" destOrd="0" presId="urn:microsoft.com/office/officeart/2008/layout/LinedList"/>
    <dgm:cxn modelId="{AF09A5EB-15BA-3042-AEC3-CA3F3CD027B1}" type="presParOf" srcId="{797392FA-8EB3-6543-8930-9807EA1BC44B}" destId="{E0695D85-BC4B-AB42-9CDE-D3332E5705C4}" srcOrd="3" destOrd="0" presId="urn:microsoft.com/office/officeart/2008/layout/LinedList"/>
    <dgm:cxn modelId="{2D0770A2-43FD-FF4A-95B5-B8D53D7B7E64}" type="presParOf" srcId="{E0695D85-BC4B-AB42-9CDE-D3332E5705C4}" destId="{902B8388-2371-5641-BB1F-D61890EA3AFF}" srcOrd="0" destOrd="0" presId="urn:microsoft.com/office/officeart/2008/layout/LinedList"/>
    <dgm:cxn modelId="{07FE9487-8DE2-FE42-AF52-763447ACB1B6}" type="presParOf" srcId="{E0695D85-BC4B-AB42-9CDE-D3332E5705C4}" destId="{99228ACA-A787-CA47-8877-1C233DAB2C21}" srcOrd="1" destOrd="0" presId="urn:microsoft.com/office/officeart/2008/layout/LinedList"/>
    <dgm:cxn modelId="{71FAC701-0168-2847-BF0F-ED8106CB9E1A}" type="presParOf" srcId="{797392FA-8EB3-6543-8930-9807EA1BC44B}" destId="{36A3E2BD-F5DD-4842-B97F-11F7645A6FD5}" srcOrd="4" destOrd="0" presId="urn:microsoft.com/office/officeart/2008/layout/LinedList"/>
    <dgm:cxn modelId="{4A846607-292C-C444-872F-65E510333D72}" type="presParOf" srcId="{797392FA-8EB3-6543-8930-9807EA1BC44B}" destId="{2AEBF50F-E041-3747-9E6B-990DD79F3EC6}" srcOrd="5" destOrd="0" presId="urn:microsoft.com/office/officeart/2008/layout/LinedList"/>
    <dgm:cxn modelId="{E0EE702F-6B70-C744-9F80-AB9315D3A8DF}" type="presParOf" srcId="{2AEBF50F-E041-3747-9E6B-990DD79F3EC6}" destId="{934C096B-972A-8145-B4C7-B4AC19053E80}" srcOrd="0" destOrd="0" presId="urn:microsoft.com/office/officeart/2008/layout/LinedList"/>
    <dgm:cxn modelId="{97C1525A-A167-2C44-9166-3A24D91B8EC2}" type="presParOf" srcId="{2AEBF50F-E041-3747-9E6B-990DD79F3EC6}" destId="{3BF1AF96-D80D-7843-9684-2AFB7462A9AD}" srcOrd="1" destOrd="0" presId="urn:microsoft.com/office/officeart/2008/layout/LinedList"/>
    <dgm:cxn modelId="{B84D5B38-91EC-014B-836C-3AEC28E70473}" type="presParOf" srcId="{797392FA-8EB3-6543-8930-9807EA1BC44B}" destId="{95F44B6F-3D56-4840-86CC-A5398FC3AFFE}" srcOrd="6" destOrd="0" presId="urn:microsoft.com/office/officeart/2008/layout/LinedList"/>
    <dgm:cxn modelId="{61F4326D-ECC1-D843-BABB-60A8E01E5EFB}" type="presParOf" srcId="{797392FA-8EB3-6543-8930-9807EA1BC44B}" destId="{3B817FC7-A073-AE4C-9C84-4848F36482B1}" srcOrd="7" destOrd="0" presId="urn:microsoft.com/office/officeart/2008/layout/LinedList"/>
    <dgm:cxn modelId="{DC615F7C-11FD-CE41-BD5D-EB9C3FEBF384}" type="presParOf" srcId="{3B817FC7-A073-AE4C-9C84-4848F36482B1}" destId="{21B8C148-DE59-B345-9354-4B9E26CA3EE4}" srcOrd="0" destOrd="0" presId="urn:microsoft.com/office/officeart/2008/layout/LinedList"/>
    <dgm:cxn modelId="{88C148A4-79D7-0F48-8D81-203C71A75029}" type="presParOf" srcId="{3B817FC7-A073-AE4C-9C84-4848F36482B1}" destId="{BFD0303C-EDE0-CA43-8CFF-E102387C5FC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272ED7-2D96-404E-9AC8-3C2F49803EF2}">
      <dsp:nvSpPr>
        <dsp:cNvPr id="0" name=""/>
        <dsp:cNvSpPr/>
      </dsp:nvSpPr>
      <dsp:spPr>
        <a:xfrm>
          <a:off x="0" y="0"/>
          <a:ext cx="517538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EF9031-0C04-B142-AFB8-87BC29137B2A}">
      <dsp:nvSpPr>
        <dsp:cNvPr id="0" name=""/>
        <dsp:cNvSpPr/>
      </dsp:nvSpPr>
      <dsp:spPr>
        <a:xfrm>
          <a:off x="0" y="0"/>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IE" sz="3800" kern="1200" dirty="0"/>
            <a:t>Statute of limitations</a:t>
          </a:r>
          <a:endParaRPr lang="en-US" sz="3800" kern="1200" dirty="0"/>
        </a:p>
      </dsp:txBody>
      <dsp:txXfrm>
        <a:off x="0" y="0"/>
        <a:ext cx="5175384" cy="1384035"/>
      </dsp:txXfrm>
    </dsp:sp>
    <dsp:sp modelId="{F8257C5C-B5FA-A441-B0D8-FCB8D22AA96B}">
      <dsp:nvSpPr>
        <dsp:cNvPr id="0" name=""/>
        <dsp:cNvSpPr/>
      </dsp:nvSpPr>
      <dsp:spPr>
        <a:xfrm>
          <a:off x="0" y="1384035"/>
          <a:ext cx="5175384"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2B8388-2371-5641-BB1F-D61890EA3AFF}">
      <dsp:nvSpPr>
        <dsp:cNvPr id="0" name=""/>
        <dsp:cNvSpPr/>
      </dsp:nvSpPr>
      <dsp:spPr>
        <a:xfrm>
          <a:off x="0" y="1384035"/>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Presumption</a:t>
          </a:r>
          <a:r>
            <a:rPr lang="en-US" sz="3800" kern="1200" baseline="0" dirty="0"/>
            <a:t> of Innocence</a:t>
          </a:r>
          <a:endParaRPr lang="en-US" sz="3800" kern="1200" dirty="0"/>
        </a:p>
      </dsp:txBody>
      <dsp:txXfrm>
        <a:off x="0" y="1384035"/>
        <a:ext cx="5175384" cy="1384035"/>
      </dsp:txXfrm>
    </dsp:sp>
    <dsp:sp modelId="{36A3E2BD-F5DD-4842-B97F-11F7645A6FD5}">
      <dsp:nvSpPr>
        <dsp:cNvPr id="0" name=""/>
        <dsp:cNvSpPr/>
      </dsp:nvSpPr>
      <dsp:spPr>
        <a:xfrm>
          <a:off x="0" y="2768070"/>
          <a:ext cx="5175384"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4C096B-972A-8145-B4C7-B4AC19053E80}">
      <dsp:nvSpPr>
        <dsp:cNvPr id="0" name=""/>
        <dsp:cNvSpPr/>
      </dsp:nvSpPr>
      <dsp:spPr>
        <a:xfrm>
          <a:off x="0" y="2768070"/>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IE" sz="3800" kern="1200" dirty="0"/>
            <a:t>What to communicate </a:t>
          </a:r>
          <a:r>
            <a:rPr lang="en-IE" sz="3800" kern="1200" noProof="0" dirty="0"/>
            <a:t>publicly</a:t>
          </a:r>
        </a:p>
      </dsp:txBody>
      <dsp:txXfrm>
        <a:off x="0" y="2768070"/>
        <a:ext cx="5175384" cy="1384035"/>
      </dsp:txXfrm>
    </dsp:sp>
    <dsp:sp modelId="{95F44B6F-3D56-4840-86CC-A5398FC3AFFE}">
      <dsp:nvSpPr>
        <dsp:cNvPr id="0" name=""/>
        <dsp:cNvSpPr/>
      </dsp:nvSpPr>
      <dsp:spPr>
        <a:xfrm>
          <a:off x="0" y="4152105"/>
          <a:ext cx="517538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B8C148-DE59-B345-9354-4B9E26CA3EE4}">
      <dsp:nvSpPr>
        <dsp:cNvPr id="0" name=""/>
        <dsp:cNvSpPr/>
      </dsp:nvSpPr>
      <dsp:spPr>
        <a:xfrm>
          <a:off x="0" y="4152105"/>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IE" sz="3800" kern="1200" dirty="0"/>
            <a:t>Precautionary measures to restrict ministry</a:t>
          </a:r>
          <a:endParaRPr lang="en-US" sz="3800" kern="1200" dirty="0"/>
        </a:p>
      </dsp:txBody>
      <dsp:txXfrm>
        <a:off x="0" y="4152105"/>
        <a:ext cx="5175384" cy="13840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6B3267-0D2D-484B-BC74-7845B37CDF5C}" type="datetimeFigureOut">
              <a:rPr lang="en-GB" smtClean="0"/>
              <a:t>05/08/2021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3C6870-3239-9F44-98D3-409258918B18}" type="slidenum">
              <a:rPr lang="en-GB" smtClean="0"/>
              <a:t>‹#›</a:t>
            </a:fld>
            <a:endParaRPr lang="en-GB" dirty="0"/>
          </a:p>
        </p:txBody>
      </p:sp>
    </p:spTree>
    <p:extLst>
      <p:ext uri="{BB962C8B-B14F-4D97-AF65-F5344CB8AC3E}">
        <p14:creationId xmlns:p14="http://schemas.microsoft.com/office/powerpoint/2010/main" val="3307472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it doesn’t include crimes of cover up or allegations against Church authorities this is covered in Vos Estis</a:t>
            </a:r>
          </a:p>
        </p:txBody>
      </p:sp>
      <p:sp>
        <p:nvSpPr>
          <p:cNvPr id="4" name="Slide Number Placeholder 3"/>
          <p:cNvSpPr>
            <a:spLocks noGrp="1"/>
          </p:cNvSpPr>
          <p:nvPr>
            <p:ph type="sldNum" sz="quarter" idx="5"/>
          </p:nvPr>
        </p:nvSpPr>
        <p:spPr/>
        <p:txBody>
          <a:bodyPr/>
          <a:lstStyle/>
          <a:p>
            <a:fld id="{A13C6870-3239-9F44-98D3-409258918B18}" type="slidenum">
              <a:rPr lang="en-GB" smtClean="0"/>
              <a:t>12</a:t>
            </a:fld>
            <a:endParaRPr lang="en-GB" dirty="0"/>
          </a:p>
        </p:txBody>
      </p:sp>
    </p:spTree>
    <p:extLst>
      <p:ext uri="{BB962C8B-B14F-4D97-AF65-F5344CB8AC3E}">
        <p14:creationId xmlns:p14="http://schemas.microsoft.com/office/powerpoint/2010/main" val="383122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1140936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302072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2685565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5DB2-1438-B949-8429-DE1B4511C587}"/>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id="{5227B1D3-D286-D64A-B0DA-EE31C395051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id="{BF5F64BB-C786-6B4C-B479-F8AFB14DB3F3}"/>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5" name="Footer Placeholder 4">
            <a:extLst>
              <a:ext uri="{FF2B5EF4-FFF2-40B4-BE49-F238E27FC236}">
                <a16:creationId xmlns:a16="http://schemas.microsoft.com/office/drawing/2014/main" id="{BC0A78BE-953B-1744-A74C-C0EA5A07CE6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60331E-3A16-D042-AEB8-77E982013EBB}"/>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8178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7C13-4C8B-7F47-84B0-19839F4FA44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440D3BF-B12E-D548-9DFF-9DD3665DEB3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21ADB72-6AA4-C84F-902D-86C07DE9B86E}"/>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5" name="Footer Placeholder 4">
            <a:extLst>
              <a:ext uri="{FF2B5EF4-FFF2-40B4-BE49-F238E27FC236}">
                <a16:creationId xmlns:a16="http://schemas.microsoft.com/office/drawing/2014/main" id="{4F709CE2-7E83-BF49-8913-F655C83001F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CF0845D-C5E8-DB40-A420-4F6AE8D2EF8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46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E198D-822D-D74B-AA18-B479E5AA4D54}"/>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id="{4B4D7A8A-02DD-C94F-B9B0-C0ADE086C85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C8CF5F1-7576-784E-A282-38EC68B35525}"/>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5" name="Footer Placeholder 4">
            <a:extLst>
              <a:ext uri="{FF2B5EF4-FFF2-40B4-BE49-F238E27FC236}">
                <a16:creationId xmlns:a16="http://schemas.microsoft.com/office/drawing/2014/main" id="{54C701A9-A638-1C46-92B1-5004D22E55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CF3CA8-BCEA-0043-8F0A-FA4635C4B17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43907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A5647-87A4-324F-A28C-7453AE999DD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2B1E667-A8E6-9C41-9F9E-E8A0BC0E8E2D}"/>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41797A5-BD6C-7D40-9459-CA9293D13776}"/>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CFA8682-6452-784D-8680-4100E2F0AA15}"/>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6" name="Footer Placeholder 5">
            <a:extLst>
              <a:ext uri="{FF2B5EF4-FFF2-40B4-BE49-F238E27FC236}">
                <a16:creationId xmlns:a16="http://schemas.microsoft.com/office/drawing/2014/main" id="{CEBA572F-A808-564F-A959-CA768E3252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9476A7-8C42-944A-9165-0AAF6115A12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6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FD7C0-601B-5A4F-B7DC-6235B158EC7F}"/>
              </a:ext>
            </a:extLst>
          </p:cNvPr>
          <p:cNvSpPr>
            <a:spLocks noGrp="1"/>
          </p:cNvSpPr>
          <p:nvPr>
            <p:ph type="title"/>
          </p:nvPr>
        </p:nvSpPr>
        <p:spPr>
          <a:xfrm>
            <a:off x="629841" y="365126"/>
            <a:ext cx="78867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CAFD93C-C7FC-E94A-8DF0-9F85E3421B6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BA015ED2-E031-F443-9ED8-9E5BAB8747C2}"/>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7AE74A4-47CC-9B4B-AFB8-DDECA5E9ABF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AE56BAB0-50B8-EE45-B88A-A2CBFAB227B7}"/>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3A79FC9-1F0D-264A-83AA-5EC6EC722724}"/>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8" name="Footer Placeholder 7">
            <a:extLst>
              <a:ext uri="{FF2B5EF4-FFF2-40B4-BE49-F238E27FC236}">
                <a16:creationId xmlns:a16="http://schemas.microsoft.com/office/drawing/2014/main" id="{3107C67C-5CBE-8B4B-8EAA-F5C1A3E48C1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929CA47-D30B-7142-928B-0FB322E12A4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7626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88E39-BCEE-0D40-8374-84AD285C971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E74099F-9359-F546-8508-4A57E64F1A03}"/>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4" name="Footer Placeholder 3">
            <a:extLst>
              <a:ext uri="{FF2B5EF4-FFF2-40B4-BE49-F238E27FC236}">
                <a16:creationId xmlns:a16="http://schemas.microsoft.com/office/drawing/2014/main" id="{9B1C1F89-97A7-814D-A1F8-1B45D77D126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D984B89-36F3-E04D-8560-B07543817FF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43123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8AAD44-76F0-8941-890E-BB6CA4AA1C75}"/>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3" name="Footer Placeholder 2">
            <a:extLst>
              <a:ext uri="{FF2B5EF4-FFF2-40B4-BE49-F238E27FC236}">
                <a16:creationId xmlns:a16="http://schemas.microsoft.com/office/drawing/2014/main" id="{B11AE4B6-FAF5-4B4F-81FA-556BFB6F150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1F875A-2531-B640-BE91-8373A9542A9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9665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FCB1A-0C03-9242-BBCE-CDD59C173564}"/>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id="{D9ED8B2C-C5F1-584A-BDC2-DDF285DD1B1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8E4F63E-9E4F-4347-9A70-1BB941DF905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106B13A3-0777-AC41-818F-D89EECEFED91}"/>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6" name="Footer Placeholder 5">
            <a:extLst>
              <a:ext uri="{FF2B5EF4-FFF2-40B4-BE49-F238E27FC236}">
                <a16:creationId xmlns:a16="http://schemas.microsoft.com/office/drawing/2014/main" id="{4CB5B1E4-8B79-C843-B360-72D4A1C7F8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378860F-5824-EF4B-BFAA-20C4BFE03DB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94380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42187188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BD01-4BA5-5347-8B8A-940CAEAEDF8F}"/>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id="{348FE4D6-D133-FD4B-A99A-CF53689CF4F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a:extLst>
              <a:ext uri="{FF2B5EF4-FFF2-40B4-BE49-F238E27FC236}">
                <a16:creationId xmlns:a16="http://schemas.microsoft.com/office/drawing/2014/main" id="{0ADA61E6-B47A-FB41-8F15-03A7062FE0D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A484A344-E04E-254A-A2C8-1D345EDDFE98}"/>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6" name="Footer Placeholder 5">
            <a:extLst>
              <a:ext uri="{FF2B5EF4-FFF2-40B4-BE49-F238E27FC236}">
                <a16:creationId xmlns:a16="http://schemas.microsoft.com/office/drawing/2014/main" id="{F1410A09-5256-D94E-B1B1-7FDB5E7CCD7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B8117-8114-3D4E-B6EA-C31EE0571BF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47976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EB8B-B9E4-4249-9B35-31055874139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90FBDA5-5D9B-9C42-BC07-B7D3DD3FDAF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D9CDF0A-CBD0-4042-B05A-2DA757AA3757}"/>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5" name="Footer Placeholder 4">
            <a:extLst>
              <a:ext uri="{FF2B5EF4-FFF2-40B4-BE49-F238E27FC236}">
                <a16:creationId xmlns:a16="http://schemas.microsoft.com/office/drawing/2014/main" id="{BCE7B990-AE50-C540-B40B-828C4666E9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78137-4B2B-1246-9172-2B3603E946D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0615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027A33-FE20-474A-9E7E-EBA5C0F5B7FE}"/>
              </a:ext>
            </a:extLst>
          </p:cNvPr>
          <p:cNvSpPr>
            <a:spLocks noGrp="1"/>
          </p:cNvSpPr>
          <p:nvPr>
            <p:ph type="title" orient="vert"/>
          </p:nvPr>
        </p:nvSpPr>
        <p:spPr>
          <a:xfrm>
            <a:off x="6543675" y="365125"/>
            <a:ext cx="1971675"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C565D17-1968-CA4B-BD2E-D299932A0DFE}"/>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25C4432-03DF-9E4A-ADB6-2F286B9B7494}"/>
              </a:ext>
            </a:extLst>
          </p:cNvPr>
          <p:cNvSpPr>
            <a:spLocks noGrp="1"/>
          </p:cNvSpPr>
          <p:nvPr>
            <p:ph type="dt" sz="half" idx="10"/>
          </p:nvPr>
        </p:nvSpPr>
        <p:spPr/>
        <p:txBody>
          <a:bodyPr/>
          <a:lstStyle/>
          <a:p>
            <a:fld id="{48A87A34-81AB-432B-8DAE-1953F412C126}" type="datetimeFigureOut">
              <a:rPr lang="en-US" smtClean="0"/>
              <a:t>8/5/2021</a:t>
            </a:fld>
            <a:endParaRPr lang="en-US" dirty="0"/>
          </a:p>
        </p:txBody>
      </p:sp>
      <p:sp>
        <p:nvSpPr>
          <p:cNvPr id="5" name="Footer Placeholder 4">
            <a:extLst>
              <a:ext uri="{FF2B5EF4-FFF2-40B4-BE49-F238E27FC236}">
                <a16:creationId xmlns:a16="http://schemas.microsoft.com/office/drawing/2014/main" id="{11BC71D2-B389-2E4F-B13E-FA5433F77B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7DCDE5-6AFB-A848-8625-6CC16CD8837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6366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3595918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3950672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3167668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373166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1791943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1813711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DE48F3D-2C7B-0440-B1AD-C84DF5A417CA}" type="datetimeFigureOut">
              <a:rPr lang="en-GB" smtClean="0"/>
              <a:t>05/08/2021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E702FC1-3EAE-6149-BABC-94009A31BB82}" type="slidenum">
              <a:rPr lang="en-GB" smtClean="0"/>
              <a:t>‹#›</a:t>
            </a:fld>
            <a:endParaRPr lang="en-GB" dirty="0"/>
          </a:p>
        </p:txBody>
      </p:sp>
    </p:spTree>
    <p:extLst>
      <p:ext uri="{BB962C8B-B14F-4D97-AF65-F5344CB8AC3E}">
        <p14:creationId xmlns:p14="http://schemas.microsoft.com/office/powerpoint/2010/main" val="2789243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48F3D-2C7B-0440-B1AD-C84DF5A417CA}" type="datetimeFigureOut">
              <a:rPr lang="en-GB" smtClean="0"/>
              <a:t>05/08/2021</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02FC1-3EAE-6149-BABC-94009A31BB82}" type="slidenum">
              <a:rPr lang="en-GB" smtClean="0"/>
              <a:t>‹#›</a:t>
            </a:fld>
            <a:endParaRPr lang="en-GB" dirty="0"/>
          </a:p>
        </p:txBody>
      </p:sp>
    </p:spTree>
    <p:extLst>
      <p:ext uri="{BB962C8B-B14F-4D97-AF65-F5344CB8AC3E}">
        <p14:creationId xmlns:p14="http://schemas.microsoft.com/office/powerpoint/2010/main" val="2167664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D5AEA0-BF12-D040-97C3-E73BBFBF52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ECE70AE-C004-B041-A317-8D8D1E6493C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C16299-221F-6E4D-B73B-DE4FCB3B9A6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8/5/2021</a:t>
            </a:fld>
            <a:endParaRPr lang="en-US" dirty="0"/>
          </a:p>
        </p:txBody>
      </p:sp>
      <p:sp>
        <p:nvSpPr>
          <p:cNvPr id="5" name="Footer Placeholder 4">
            <a:extLst>
              <a:ext uri="{FF2B5EF4-FFF2-40B4-BE49-F238E27FC236}">
                <a16:creationId xmlns:a16="http://schemas.microsoft.com/office/drawing/2014/main" id="{E6D22F63-EF1B-724B-A0A1-97CAF26703B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00E291C-E8C1-8B42-800A-C5C75933275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dirty="0"/>
          </a:p>
        </p:txBody>
      </p:sp>
      <p:sp>
        <p:nvSpPr>
          <p:cNvPr id="7" name="Rectangle 6">
            <a:extLst>
              <a:ext uri="{FF2B5EF4-FFF2-40B4-BE49-F238E27FC236}">
                <a16:creationId xmlns:a16="http://schemas.microsoft.com/office/drawing/2014/main" id="{4E2CCB46-BEBB-764D-8574-C98598ED55B3}"/>
              </a:ext>
            </a:extLst>
          </p:cNvPr>
          <p:cNvSpPr/>
          <p:nvPr userDrawn="1"/>
        </p:nvSpPr>
        <p:spPr>
          <a:xfrm>
            <a:off x="74613" y="87313"/>
            <a:ext cx="8994775" cy="128587"/>
          </a:xfrm>
          <a:prstGeom prst="rect">
            <a:avLst/>
          </a:prstGeom>
          <a:solidFill>
            <a:srgbClr val="C521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dirty="0"/>
          </a:p>
        </p:txBody>
      </p:sp>
      <p:sp>
        <p:nvSpPr>
          <p:cNvPr id="8" name="Rectangle 7">
            <a:extLst>
              <a:ext uri="{FF2B5EF4-FFF2-40B4-BE49-F238E27FC236}">
                <a16:creationId xmlns:a16="http://schemas.microsoft.com/office/drawing/2014/main" id="{128BFD7C-887D-3E4D-807B-FFEB55A80A0F}"/>
              </a:ext>
            </a:extLst>
          </p:cNvPr>
          <p:cNvSpPr/>
          <p:nvPr userDrawn="1"/>
        </p:nvSpPr>
        <p:spPr>
          <a:xfrm>
            <a:off x="74613" y="6657975"/>
            <a:ext cx="8994775" cy="127000"/>
          </a:xfrm>
          <a:prstGeom prst="rect">
            <a:avLst/>
          </a:prstGeom>
          <a:solidFill>
            <a:srgbClr val="C521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dirty="0"/>
          </a:p>
        </p:txBody>
      </p:sp>
      <p:pic>
        <p:nvPicPr>
          <p:cNvPr id="9" name="Picture 6">
            <a:extLst>
              <a:ext uri="{FF2B5EF4-FFF2-40B4-BE49-F238E27FC236}">
                <a16:creationId xmlns:a16="http://schemas.microsoft.com/office/drawing/2014/main" id="{952AC4B3-3EA1-1D4F-A232-659693D64008}"/>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a:extLst>
              <a:ext uri="{FF2B5EF4-FFF2-40B4-BE49-F238E27FC236}">
                <a16:creationId xmlns:a16="http://schemas.microsoft.com/office/drawing/2014/main" id="{8744C361-FBF5-9948-8293-BE40830386DC}"/>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81181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088" y="0"/>
            <a:ext cx="7177823"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0684D6D5-4D77-9146-8DA4-119890BDE662}"/>
              </a:ext>
            </a:extLst>
          </p:cNvPr>
          <p:cNvSpPr>
            <a:spLocks noGrp="1"/>
          </p:cNvSpPr>
          <p:nvPr>
            <p:ph type="ctrTitle"/>
          </p:nvPr>
        </p:nvSpPr>
        <p:spPr>
          <a:xfrm>
            <a:off x="1919037" y="955309"/>
            <a:ext cx="5305926" cy="2898975"/>
          </a:xfrm>
        </p:spPr>
        <p:txBody>
          <a:bodyPr>
            <a:normAutofit/>
          </a:bodyPr>
          <a:lstStyle/>
          <a:p>
            <a:r>
              <a:rPr lang="en-GB" sz="5700" dirty="0">
                <a:solidFill>
                  <a:srgbClr val="FFFFFF"/>
                </a:solidFill>
              </a:rPr>
              <a:t>Training on the Vademecum</a:t>
            </a:r>
          </a:p>
        </p:txBody>
      </p:sp>
      <p:sp>
        <p:nvSpPr>
          <p:cNvPr id="3" name="Subtitle 2">
            <a:extLst>
              <a:ext uri="{FF2B5EF4-FFF2-40B4-BE49-F238E27FC236}">
                <a16:creationId xmlns:a16="http://schemas.microsoft.com/office/drawing/2014/main" id="{C746C9FA-F08D-3341-9569-D3AA41302AF5}"/>
              </a:ext>
            </a:extLst>
          </p:cNvPr>
          <p:cNvSpPr>
            <a:spLocks noGrp="1"/>
          </p:cNvSpPr>
          <p:nvPr>
            <p:ph type="subTitle" idx="1"/>
          </p:nvPr>
        </p:nvSpPr>
        <p:spPr>
          <a:xfrm>
            <a:off x="1976187" y="4533813"/>
            <a:ext cx="5197641" cy="938463"/>
          </a:xfrm>
        </p:spPr>
        <p:txBody>
          <a:bodyPr>
            <a:normAutofit/>
          </a:bodyPr>
          <a:lstStyle/>
          <a:p>
            <a:endParaRPr lang="en-GB" dirty="0">
              <a:solidFill>
                <a:srgbClr val="FFFFFF"/>
              </a:solidFill>
            </a:endParaRPr>
          </a:p>
          <a:p>
            <a:endParaRPr lang="en-GB" dirty="0">
              <a:solidFill>
                <a:srgbClr val="FFFFFF"/>
              </a:solidFill>
            </a:endParaRPr>
          </a:p>
        </p:txBody>
      </p:sp>
      <p:sp>
        <p:nvSpPr>
          <p:cNvPr id="12"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173498"/>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7858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088" y="0"/>
            <a:ext cx="7177823"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B4524D4-6220-CE43-A8BA-F066FEEB538A}"/>
              </a:ext>
            </a:extLst>
          </p:cNvPr>
          <p:cNvSpPr>
            <a:spLocks noGrp="1"/>
          </p:cNvSpPr>
          <p:nvPr>
            <p:ph type="title"/>
          </p:nvPr>
        </p:nvSpPr>
        <p:spPr>
          <a:xfrm>
            <a:off x="1919037" y="955309"/>
            <a:ext cx="5305926" cy="2898975"/>
          </a:xfrm>
        </p:spPr>
        <p:txBody>
          <a:bodyPr vert="horz" lIns="91440" tIns="45720" rIns="91440" bIns="45720" rtlCol="0" anchor="b">
            <a:normAutofit/>
          </a:bodyPr>
          <a:lstStyle/>
          <a:p>
            <a:pPr algn="ctr"/>
            <a:r>
              <a:rPr lang="en-US" sz="5700" kern="1200" dirty="0">
                <a:solidFill>
                  <a:srgbClr val="FFFFFF"/>
                </a:solidFill>
                <a:latin typeface="+mj-lt"/>
                <a:ea typeface="+mj-ea"/>
                <a:cs typeface="+mj-cs"/>
              </a:rPr>
              <a:t>What the Vademecum Includes</a:t>
            </a:r>
          </a:p>
        </p:txBody>
      </p:sp>
      <p:sp>
        <p:nvSpPr>
          <p:cNvPr id="11"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173498"/>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464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32DF3D-3F59-481D-A237-77C31AD492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E70C59-23F7-8144-9DE1-F82B6BE136CB}"/>
              </a:ext>
            </a:extLst>
          </p:cNvPr>
          <p:cNvSpPr>
            <a:spLocks noGrp="1"/>
          </p:cNvSpPr>
          <p:nvPr>
            <p:ph type="title"/>
          </p:nvPr>
        </p:nvSpPr>
        <p:spPr>
          <a:xfrm>
            <a:off x="630936" y="643467"/>
            <a:ext cx="2880360" cy="5571066"/>
          </a:xfrm>
        </p:spPr>
        <p:txBody>
          <a:bodyPr anchor="ctr">
            <a:normAutofit/>
          </a:bodyPr>
          <a:lstStyle/>
          <a:p>
            <a:r>
              <a:rPr lang="en-GB" sz="4700" dirty="0"/>
              <a:t>What it covers?</a:t>
            </a:r>
          </a:p>
        </p:txBody>
      </p:sp>
      <p:sp>
        <p:nvSpPr>
          <p:cNvPr id="10" name="Freeform: Shape 9">
            <a:extLst>
              <a:ext uri="{FF2B5EF4-FFF2-40B4-BE49-F238E27FC236}">
                <a16:creationId xmlns:a16="http://schemas.microsoft.com/office/drawing/2014/main" id="{32F02326-30C4-4095-988F-932A425AE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9764" y="0"/>
            <a:ext cx="5364236" cy="6858000"/>
          </a:xfrm>
          <a:custGeom>
            <a:avLst/>
            <a:gdLst>
              <a:gd name="connsiteX0" fmla="*/ 17101 w 7152315"/>
              <a:gd name="connsiteY0" fmla="*/ 0 h 6858000"/>
              <a:gd name="connsiteX1" fmla="*/ 7152315 w 7152315"/>
              <a:gd name="connsiteY1" fmla="*/ 0 h 6858000"/>
              <a:gd name="connsiteX2" fmla="*/ 7152315 w 7152315"/>
              <a:gd name="connsiteY2" fmla="*/ 6858000 h 6858000"/>
              <a:gd name="connsiteX3" fmla="*/ 15999 w 7152315"/>
              <a:gd name="connsiteY3" fmla="*/ 6858000 h 6858000"/>
              <a:gd name="connsiteX4" fmla="*/ 9729 w 7152315"/>
              <a:gd name="connsiteY4" fmla="*/ 6734157 h 6858000"/>
              <a:gd name="connsiteX5" fmla="*/ 15819 w 7152315"/>
              <a:gd name="connsiteY5" fmla="*/ 6122264 h 6858000"/>
              <a:gd name="connsiteX6" fmla="*/ 11379 w 7152315"/>
              <a:gd name="connsiteY6" fmla="*/ 5614784 h 6858000"/>
              <a:gd name="connsiteX7" fmla="*/ 20006 w 7152315"/>
              <a:gd name="connsiteY7" fmla="*/ 5204359 h 6858000"/>
              <a:gd name="connsiteX8" fmla="*/ 16962 w 7152315"/>
              <a:gd name="connsiteY8" fmla="*/ 4811696 h 6858000"/>
              <a:gd name="connsiteX9" fmla="*/ 13409 w 7152315"/>
              <a:gd name="connsiteY9" fmla="*/ 4358135 h 6858000"/>
              <a:gd name="connsiteX10" fmla="*/ 12774 w 7152315"/>
              <a:gd name="connsiteY10" fmla="*/ 4038423 h 6858000"/>
              <a:gd name="connsiteX11" fmla="*/ 10110 w 7152315"/>
              <a:gd name="connsiteY11" fmla="*/ 3630663 h 6858000"/>
              <a:gd name="connsiteX12" fmla="*/ 16581 w 7152315"/>
              <a:gd name="connsiteY12" fmla="*/ 3275427 h 6858000"/>
              <a:gd name="connsiteX13" fmla="*/ 27872 w 7152315"/>
              <a:gd name="connsiteY13" fmla="*/ 2871219 h 6858000"/>
              <a:gd name="connsiteX14" fmla="*/ 17596 w 7152315"/>
              <a:gd name="connsiteY14" fmla="*/ 2235600 h 6858000"/>
              <a:gd name="connsiteX15" fmla="*/ 14170 w 7152315"/>
              <a:gd name="connsiteY15" fmla="*/ 1894827 h 6858000"/>
              <a:gd name="connsiteX16" fmla="*/ 11632 w 7152315"/>
              <a:gd name="connsiteY16" fmla="*/ 1603026 h 6858000"/>
              <a:gd name="connsiteX17" fmla="*/ 14551 w 7152315"/>
              <a:gd name="connsiteY17" fmla="*/ 1307799 h 6858000"/>
              <a:gd name="connsiteX18" fmla="*/ 14551 w 7152315"/>
              <a:gd name="connsiteY18" fmla="*/ 887733 h 6858000"/>
              <a:gd name="connsiteX19" fmla="*/ 849 w 7152315"/>
              <a:gd name="connsiteY19" fmla="*/ 349169 h 6858000"/>
              <a:gd name="connsiteX20" fmla="*/ 1404 w 7152315"/>
              <a:gd name="connsiteY20" fmla="*/ 1605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152315" h="6858000">
                <a:moveTo>
                  <a:pt x="17101" y="0"/>
                </a:moveTo>
                <a:lnTo>
                  <a:pt x="7152315" y="0"/>
                </a:lnTo>
                <a:lnTo>
                  <a:pt x="7152315" y="6858000"/>
                </a:lnTo>
                <a:lnTo>
                  <a:pt x="15999" y="6858000"/>
                </a:lnTo>
                <a:lnTo>
                  <a:pt x="9729" y="6734157"/>
                </a:lnTo>
                <a:cubicBezTo>
                  <a:pt x="5924" y="6530150"/>
                  <a:pt x="12521" y="6326271"/>
                  <a:pt x="15819" y="6122264"/>
                </a:cubicBezTo>
                <a:cubicBezTo>
                  <a:pt x="18484" y="5952766"/>
                  <a:pt x="-1689" y="5783013"/>
                  <a:pt x="11379" y="5614784"/>
                </a:cubicBezTo>
                <a:cubicBezTo>
                  <a:pt x="22112" y="5478259"/>
                  <a:pt x="24992" y="5341214"/>
                  <a:pt x="20006" y="5204359"/>
                </a:cubicBezTo>
                <a:cubicBezTo>
                  <a:pt x="14932" y="5073429"/>
                  <a:pt x="13917" y="4942537"/>
                  <a:pt x="16962" y="4811696"/>
                </a:cubicBezTo>
                <a:cubicBezTo>
                  <a:pt x="20640" y="4660467"/>
                  <a:pt x="16962" y="4509238"/>
                  <a:pt x="13409" y="4358135"/>
                </a:cubicBezTo>
                <a:cubicBezTo>
                  <a:pt x="10872" y="4251565"/>
                  <a:pt x="10998" y="4144994"/>
                  <a:pt x="12774" y="4038423"/>
                </a:cubicBezTo>
                <a:cubicBezTo>
                  <a:pt x="15185" y="3902545"/>
                  <a:pt x="19879" y="3766540"/>
                  <a:pt x="10110" y="3630663"/>
                </a:cubicBezTo>
                <a:cubicBezTo>
                  <a:pt x="1178" y="3512306"/>
                  <a:pt x="3347" y="3393378"/>
                  <a:pt x="16581" y="3275427"/>
                </a:cubicBezTo>
                <a:cubicBezTo>
                  <a:pt x="33403" y="3141377"/>
                  <a:pt x="37183" y="3006006"/>
                  <a:pt x="27872" y="2871219"/>
                </a:cubicBezTo>
                <a:cubicBezTo>
                  <a:pt x="11315" y="2659765"/>
                  <a:pt x="7890" y="2447486"/>
                  <a:pt x="17596" y="2235600"/>
                </a:cubicBezTo>
                <a:cubicBezTo>
                  <a:pt x="22797" y="2122038"/>
                  <a:pt x="21655" y="2008261"/>
                  <a:pt x="14170" y="1894827"/>
                </a:cubicBezTo>
                <a:cubicBezTo>
                  <a:pt x="8144" y="1797670"/>
                  <a:pt x="7294" y="1700272"/>
                  <a:pt x="11632" y="1603026"/>
                </a:cubicBezTo>
                <a:cubicBezTo>
                  <a:pt x="15566" y="1504575"/>
                  <a:pt x="17215" y="1406124"/>
                  <a:pt x="14551" y="1307799"/>
                </a:cubicBezTo>
                <a:cubicBezTo>
                  <a:pt x="10872" y="1168242"/>
                  <a:pt x="10110" y="1027798"/>
                  <a:pt x="14551" y="887733"/>
                </a:cubicBezTo>
                <a:cubicBezTo>
                  <a:pt x="20894" y="708085"/>
                  <a:pt x="3132" y="528817"/>
                  <a:pt x="849" y="349169"/>
                </a:cubicBezTo>
                <a:cubicBezTo>
                  <a:pt x="24" y="286241"/>
                  <a:pt x="-769" y="223346"/>
                  <a:pt x="1404" y="160593"/>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35424486-8423-434E-91FC-B3AA19A62BEF}"/>
              </a:ext>
            </a:extLst>
          </p:cNvPr>
          <p:cNvSpPr>
            <a:spLocks noGrp="1"/>
          </p:cNvSpPr>
          <p:nvPr>
            <p:ph idx="1"/>
          </p:nvPr>
        </p:nvSpPr>
        <p:spPr>
          <a:xfrm>
            <a:off x="4176522" y="643467"/>
            <a:ext cx="4341114" cy="5571066"/>
          </a:xfrm>
        </p:spPr>
        <p:txBody>
          <a:bodyPr anchor="ctr">
            <a:normAutofit/>
          </a:bodyPr>
          <a:lstStyle/>
          <a:p>
            <a:r>
              <a:rPr lang="en-GB" sz="1900" dirty="0">
                <a:solidFill>
                  <a:srgbClr val="FFFFFF"/>
                </a:solidFill>
              </a:rPr>
              <a:t>In 9 chapters it responds to the most frequently asked questions around the process of managing allegations of abuse against clerics </a:t>
            </a:r>
          </a:p>
        </p:txBody>
      </p:sp>
    </p:spTree>
    <p:extLst>
      <p:ext uri="{BB962C8B-B14F-4D97-AF65-F5344CB8AC3E}">
        <p14:creationId xmlns:p14="http://schemas.microsoft.com/office/powerpoint/2010/main" val="76551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794604" y="-1108988"/>
            <a:ext cx="5384871"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4E6B3267-010E-0245-A306-B468070B2B69}"/>
              </a:ext>
            </a:extLst>
          </p:cNvPr>
          <p:cNvSpPr>
            <a:spLocks noGrp="1"/>
          </p:cNvSpPr>
          <p:nvPr>
            <p:ph type="title"/>
          </p:nvPr>
        </p:nvSpPr>
        <p:spPr>
          <a:xfrm>
            <a:off x="630934" y="673770"/>
            <a:ext cx="2733367" cy="2414488"/>
          </a:xfrm>
        </p:spPr>
        <p:txBody>
          <a:bodyPr anchor="t">
            <a:normAutofit fontScale="90000"/>
          </a:bodyPr>
          <a:lstStyle/>
          <a:p>
            <a:r>
              <a:rPr lang="en-GB" sz="4700" dirty="0">
                <a:solidFill>
                  <a:srgbClr val="FFFFFF"/>
                </a:solidFill>
              </a:rPr>
              <a:t>1. What are the delicts covered?</a:t>
            </a:r>
          </a:p>
        </p:txBody>
      </p:sp>
      <p:sp>
        <p:nvSpPr>
          <p:cNvPr id="3" name="Content Placeholder 2">
            <a:extLst>
              <a:ext uri="{FF2B5EF4-FFF2-40B4-BE49-F238E27FC236}">
                <a16:creationId xmlns:a16="http://schemas.microsoft.com/office/drawing/2014/main" id="{C0135795-B294-9347-BE9C-2CF3C36B6B4A}"/>
              </a:ext>
            </a:extLst>
          </p:cNvPr>
          <p:cNvSpPr>
            <a:spLocks noGrp="1"/>
          </p:cNvSpPr>
          <p:nvPr>
            <p:ph idx="1"/>
          </p:nvPr>
        </p:nvSpPr>
        <p:spPr>
          <a:xfrm>
            <a:off x="4571999" y="882315"/>
            <a:ext cx="3941065" cy="5294647"/>
          </a:xfrm>
        </p:spPr>
        <p:txBody>
          <a:bodyPr>
            <a:normAutofit/>
          </a:bodyPr>
          <a:lstStyle/>
          <a:p>
            <a:r>
              <a:rPr lang="en-GB" sz="1600" dirty="0"/>
              <a:t>The delict in question includes every external offence against the sixth commandment of the Decalogue committed by a cleric with a minor (cf can. 1395 $ 2; art. 6 $ 1, 1* SST). </a:t>
            </a:r>
          </a:p>
          <a:p>
            <a:r>
              <a:rPr lang="en-GB" sz="1600" dirty="0"/>
              <a:t>The delict can include : </a:t>
            </a:r>
          </a:p>
          <a:p>
            <a:r>
              <a:rPr lang="en-GB" sz="1600" dirty="0"/>
              <a:t>a)  sexual relations (consensual and non-consensual) </a:t>
            </a:r>
          </a:p>
          <a:p>
            <a:r>
              <a:rPr lang="en-GB" sz="1600" dirty="0"/>
              <a:t>b)  physical contact for sexual gratification </a:t>
            </a:r>
          </a:p>
          <a:p>
            <a:r>
              <a:rPr lang="en-GB" sz="1600" dirty="0"/>
              <a:t>c)  exhibitionism </a:t>
            </a:r>
          </a:p>
          <a:p>
            <a:r>
              <a:rPr lang="en-GB" sz="1600" dirty="0"/>
              <a:t>d)  masturbation </a:t>
            </a:r>
          </a:p>
          <a:p>
            <a:r>
              <a:rPr lang="en-GB" sz="1600" dirty="0"/>
              <a:t>e)  the production of pornography (cf n. 7 below) </a:t>
            </a:r>
          </a:p>
          <a:p>
            <a:r>
              <a:rPr lang="en-GB" sz="1600" dirty="0"/>
              <a:t>f)  inducement to prostitution </a:t>
            </a:r>
          </a:p>
          <a:p>
            <a:r>
              <a:rPr lang="en-GB" sz="1600" dirty="0"/>
              <a:t>g)  conversations and/or propositions of a sexual nature carried out through various means of communication. </a:t>
            </a:r>
          </a:p>
          <a:p>
            <a:endParaRPr lang="en-GB" sz="1600" dirty="0"/>
          </a:p>
        </p:txBody>
      </p:sp>
    </p:spTree>
    <p:extLst>
      <p:ext uri="{BB962C8B-B14F-4D97-AF65-F5344CB8AC3E}">
        <p14:creationId xmlns:p14="http://schemas.microsoft.com/office/powerpoint/2010/main" val="3332698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F0A75A3-D523-D84A-AE84-D07A0DF5F8DF}"/>
              </a:ext>
            </a:extLst>
          </p:cNvPr>
          <p:cNvSpPr>
            <a:spLocks noGrp="1"/>
          </p:cNvSpPr>
          <p:nvPr>
            <p:ph type="title"/>
          </p:nvPr>
        </p:nvSpPr>
        <p:spPr>
          <a:xfrm>
            <a:off x="628650" y="401221"/>
            <a:ext cx="7886700" cy="1348065"/>
          </a:xfrm>
        </p:spPr>
        <p:txBody>
          <a:bodyPr>
            <a:normAutofit/>
          </a:bodyPr>
          <a:lstStyle/>
          <a:p>
            <a:r>
              <a:rPr lang="en-GB" sz="4700" dirty="0">
                <a:solidFill>
                  <a:srgbClr val="FFFFFF"/>
                </a:solidFill>
              </a:rPr>
              <a:t>Competent Dicasteries</a:t>
            </a:r>
          </a:p>
        </p:txBody>
      </p:sp>
      <p:sp>
        <p:nvSpPr>
          <p:cNvPr id="3" name="Content Placeholder 2">
            <a:extLst>
              <a:ext uri="{FF2B5EF4-FFF2-40B4-BE49-F238E27FC236}">
                <a16:creationId xmlns:a16="http://schemas.microsoft.com/office/drawing/2014/main" id="{87E37C62-75D6-E447-8330-34F31ECE7186}"/>
              </a:ext>
            </a:extLst>
          </p:cNvPr>
          <p:cNvSpPr>
            <a:spLocks noGrp="1"/>
          </p:cNvSpPr>
          <p:nvPr>
            <p:ph idx="1"/>
          </p:nvPr>
        </p:nvSpPr>
        <p:spPr>
          <a:xfrm>
            <a:off x="628650" y="2586789"/>
            <a:ext cx="7886700" cy="3590174"/>
          </a:xfrm>
        </p:spPr>
        <p:txBody>
          <a:bodyPr>
            <a:normAutofit/>
          </a:bodyPr>
          <a:lstStyle/>
          <a:p>
            <a:pPr marL="0" indent="0" algn="ctr">
              <a:buNone/>
            </a:pPr>
            <a:r>
              <a:rPr lang="en-GB" sz="4400" dirty="0"/>
              <a:t>From 1</a:t>
            </a:r>
            <a:r>
              <a:rPr lang="en-GB" sz="4400" baseline="30000" dirty="0"/>
              <a:t>st</a:t>
            </a:r>
            <a:r>
              <a:rPr lang="en-GB" sz="4400" dirty="0"/>
              <a:t> of January 2020 the CDF is the competent dicastery.  They will liaise with other dicasteries as necessary</a:t>
            </a:r>
          </a:p>
          <a:p>
            <a:pPr marL="0" indent="0">
              <a:buNone/>
            </a:pPr>
            <a:endParaRPr lang="en-GB" sz="1900" dirty="0"/>
          </a:p>
        </p:txBody>
      </p:sp>
    </p:spTree>
    <p:extLst>
      <p:ext uri="{BB962C8B-B14F-4D97-AF65-F5344CB8AC3E}">
        <p14:creationId xmlns:p14="http://schemas.microsoft.com/office/powerpoint/2010/main" val="1623893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BAE0540-FAEE-964B-B498-B106A48A8BF5}"/>
              </a:ext>
            </a:extLst>
          </p:cNvPr>
          <p:cNvSpPr>
            <a:spLocks noGrp="1"/>
          </p:cNvSpPr>
          <p:nvPr>
            <p:ph type="title"/>
          </p:nvPr>
        </p:nvSpPr>
        <p:spPr>
          <a:xfrm>
            <a:off x="628650" y="401221"/>
            <a:ext cx="7886700" cy="1348065"/>
          </a:xfrm>
        </p:spPr>
        <p:txBody>
          <a:bodyPr>
            <a:normAutofit/>
          </a:bodyPr>
          <a:lstStyle/>
          <a:p>
            <a:r>
              <a:rPr lang="en-GB" sz="4700" dirty="0">
                <a:solidFill>
                  <a:srgbClr val="FFFFFF"/>
                </a:solidFill>
              </a:rPr>
              <a:t>2. </a:t>
            </a:r>
            <a:r>
              <a:rPr lang="en-GB" sz="4700" dirty="0">
                <a:solidFill>
                  <a:schemeClr val="bg1"/>
                </a:solidFill>
              </a:rPr>
              <a:t>What is a </a:t>
            </a:r>
            <a:r>
              <a:rPr lang="en-IE" sz="4800" dirty="0">
                <a:solidFill>
                  <a:schemeClr val="bg1"/>
                </a:solidFill>
              </a:rPr>
              <a:t>notitia de delicto?</a:t>
            </a:r>
            <a:endParaRPr lang="en-GB" sz="4700" dirty="0">
              <a:solidFill>
                <a:schemeClr val="bg1"/>
              </a:solidFill>
            </a:endParaRPr>
          </a:p>
        </p:txBody>
      </p:sp>
      <p:sp>
        <p:nvSpPr>
          <p:cNvPr id="3" name="Content Placeholder 2">
            <a:extLst>
              <a:ext uri="{FF2B5EF4-FFF2-40B4-BE49-F238E27FC236}">
                <a16:creationId xmlns:a16="http://schemas.microsoft.com/office/drawing/2014/main" id="{0F1D7823-558D-F64B-85D6-F67EAD9FC065}"/>
              </a:ext>
            </a:extLst>
          </p:cNvPr>
          <p:cNvSpPr>
            <a:spLocks noGrp="1"/>
          </p:cNvSpPr>
          <p:nvPr>
            <p:ph idx="1"/>
          </p:nvPr>
        </p:nvSpPr>
        <p:spPr>
          <a:xfrm>
            <a:off x="628650" y="2586789"/>
            <a:ext cx="7886700" cy="3590174"/>
          </a:xfrm>
        </p:spPr>
        <p:txBody>
          <a:bodyPr>
            <a:normAutofit/>
          </a:bodyPr>
          <a:lstStyle/>
          <a:p>
            <a:r>
              <a:rPr lang="en-GB" sz="1900" dirty="0"/>
              <a:t>Sometimes called a </a:t>
            </a:r>
            <a:r>
              <a:rPr lang="en-IE" sz="2000" i="1" dirty="0"/>
              <a:t>notitia criminis- </a:t>
            </a:r>
            <a:r>
              <a:rPr lang="en-GB" sz="1900" dirty="0"/>
              <a:t>it is information about a possible delict that comes to the attention of a Church authority.  It may not be a formal complaint</a:t>
            </a:r>
          </a:p>
          <a:p>
            <a:r>
              <a:rPr lang="en-GB" sz="1900" dirty="0"/>
              <a:t>It can come, anonymously (See Guidance 2.1D) – should not automatically be considered false</a:t>
            </a:r>
          </a:p>
          <a:p>
            <a:r>
              <a:rPr lang="en-GB" sz="1900" dirty="0"/>
              <a:t>It can be a vague third party statement and must not be considered automatically false</a:t>
            </a:r>
          </a:p>
          <a:p>
            <a:r>
              <a:rPr lang="en-GB" sz="1900" dirty="0"/>
              <a:t>It can come during the seal of confession (See Guidance 2.1G) our advice is in line with Vademecum.</a:t>
            </a:r>
          </a:p>
          <a:p>
            <a:endParaRPr lang="en-GB" sz="1900" dirty="0"/>
          </a:p>
        </p:txBody>
      </p:sp>
    </p:spTree>
    <p:extLst>
      <p:ext uri="{BB962C8B-B14F-4D97-AF65-F5344CB8AC3E}">
        <p14:creationId xmlns:p14="http://schemas.microsoft.com/office/powerpoint/2010/main" val="109102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B48734-7B59-3543-9910-386E71BACA2A}"/>
              </a:ext>
            </a:extLst>
          </p:cNvPr>
          <p:cNvSpPr>
            <a:spLocks noGrp="1"/>
          </p:cNvSpPr>
          <p:nvPr>
            <p:ph type="title"/>
          </p:nvPr>
        </p:nvSpPr>
        <p:spPr>
          <a:xfrm>
            <a:off x="630936" y="548640"/>
            <a:ext cx="2700645" cy="5431536"/>
          </a:xfrm>
        </p:spPr>
        <p:txBody>
          <a:bodyPr>
            <a:normAutofit/>
          </a:bodyPr>
          <a:lstStyle/>
          <a:p>
            <a:r>
              <a:rPr lang="en-GB" sz="4700" dirty="0"/>
              <a:t>2. What is a </a:t>
            </a:r>
            <a:r>
              <a:rPr lang="en-IE" sz="4800" dirty="0"/>
              <a:t>notitia de delicto</a:t>
            </a:r>
            <a:r>
              <a:rPr lang="en-GB" sz="4700" dirty="0"/>
              <a:t>?</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5DE9BC8-3074-5142-BB9B-22EF8476CCA6}"/>
              </a:ext>
            </a:extLst>
          </p:cNvPr>
          <p:cNvSpPr>
            <a:spLocks noGrp="1"/>
          </p:cNvSpPr>
          <p:nvPr>
            <p:ph idx="1"/>
          </p:nvPr>
        </p:nvSpPr>
        <p:spPr>
          <a:xfrm>
            <a:off x="3844813" y="552091"/>
            <a:ext cx="4668251" cy="5431536"/>
          </a:xfrm>
        </p:spPr>
        <p:txBody>
          <a:bodyPr anchor="ctr">
            <a:normAutofit/>
          </a:bodyPr>
          <a:lstStyle/>
          <a:p>
            <a:r>
              <a:rPr lang="en-GB" sz="1900" dirty="0"/>
              <a:t>Failure by a Church authority to act on information of this nature could result in a breach of civil law (mandated persons; withholding information; reckless endangerment; 1967 Act (NI)</a:t>
            </a:r>
          </a:p>
          <a:p>
            <a:r>
              <a:rPr lang="en-GB" sz="1900" dirty="0"/>
              <a:t>Failure by a Church authority to act on information of this nature could result in a delict under Vos estis lux mundi of actions or omissions. </a:t>
            </a:r>
          </a:p>
        </p:txBody>
      </p:sp>
    </p:spTree>
    <p:extLst>
      <p:ext uri="{BB962C8B-B14F-4D97-AF65-F5344CB8AC3E}">
        <p14:creationId xmlns:p14="http://schemas.microsoft.com/office/powerpoint/2010/main" val="123577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ABD49A-3E88-F94F-98CF-ADFD8C3F6058}"/>
              </a:ext>
            </a:extLst>
          </p:cNvPr>
          <p:cNvSpPr>
            <a:spLocks noGrp="1"/>
          </p:cNvSpPr>
          <p:nvPr>
            <p:ph type="title"/>
          </p:nvPr>
        </p:nvSpPr>
        <p:spPr>
          <a:xfrm>
            <a:off x="628650" y="365125"/>
            <a:ext cx="7886700" cy="1325563"/>
          </a:xfrm>
        </p:spPr>
        <p:txBody>
          <a:bodyPr>
            <a:normAutofit/>
          </a:bodyPr>
          <a:lstStyle/>
          <a:p>
            <a:r>
              <a:rPr lang="en-GB" sz="4300" dirty="0"/>
              <a:t>3. What actions should be taking on receiving a </a:t>
            </a:r>
            <a:r>
              <a:rPr lang="en-IE" sz="4000" dirty="0"/>
              <a:t>notitia de delicto</a:t>
            </a:r>
            <a:endParaRPr lang="en-GB" sz="43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8EAD043-D173-7546-AEB9-1974F1630A43}"/>
              </a:ext>
            </a:extLst>
          </p:cNvPr>
          <p:cNvSpPr>
            <a:spLocks noGrp="1"/>
          </p:cNvSpPr>
          <p:nvPr>
            <p:ph idx="1"/>
          </p:nvPr>
        </p:nvSpPr>
        <p:spPr>
          <a:xfrm>
            <a:off x="628650" y="1929384"/>
            <a:ext cx="7886700" cy="4251960"/>
          </a:xfrm>
        </p:spPr>
        <p:txBody>
          <a:bodyPr>
            <a:normAutofit/>
          </a:bodyPr>
          <a:lstStyle/>
          <a:p>
            <a:r>
              <a:rPr lang="en-GB" sz="1900" dirty="0"/>
              <a:t>Report to the Statutory Authorities</a:t>
            </a:r>
          </a:p>
          <a:p>
            <a:r>
              <a:rPr lang="en-GB" sz="1900" dirty="0"/>
              <a:t>Report to the CDF </a:t>
            </a:r>
          </a:p>
          <a:p>
            <a:r>
              <a:rPr lang="en-GB" sz="1900" dirty="0"/>
              <a:t>Report without identifying information to the National Board</a:t>
            </a:r>
          </a:p>
          <a:p>
            <a:r>
              <a:rPr lang="en-GB" sz="1900" dirty="0"/>
              <a:t>Once the statutory authorities have confirmed the respondent can be informed.</a:t>
            </a:r>
          </a:p>
          <a:p>
            <a:r>
              <a:rPr lang="en-GB" sz="1900" dirty="0"/>
              <a:t>Initial decision of risk should be made in consultation with the statutory authorities.  Only Church authorities can remove or restrict ministry</a:t>
            </a:r>
          </a:p>
        </p:txBody>
      </p:sp>
    </p:spTree>
    <p:extLst>
      <p:ext uri="{BB962C8B-B14F-4D97-AF65-F5344CB8AC3E}">
        <p14:creationId xmlns:p14="http://schemas.microsoft.com/office/powerpoint/2010/main" val="4212065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88C0-6B8C-6A43-BD53-7BF2F9762CC8}"/>
              </a:ext>
            </a:extLst>
          </p:cNvPr>
          <p:cNvSpPr>
            <a:spLocks noGrp="1"/>
          </p:cNvSpPr>
          <p:nvPr>
            <p:ph type="title"/>
          </p:nvPr>
        </p:nvSpPr>
        <p:spPr>
          <a:xfrm>
            <a:off x="628650" y="2675731"/>
            <a:ext cx="7886700" cy="1325563"/>
          </a:xfrm>
        </p:spPr>
        <p:txBody>
          <a:bodyPr/>
          <a:lstStyle/>
          <a:p>
            <a:pPr algn="ctr"/>
            <a:r>
              <a:rPr lang="en-US" dirty="0"/>
              <a:t>Case Scenario</a:t>
            </a:r>
          </a:p>
        </p:txBody>
      </p:sp>
      <p:sp>
        <p:nvSpPr>
          <p:cNvPr id="3" name="Content Placeholder 2">
            <a:extLst>
              <a:ext uri="{FF2B5EF4-FFF2-40B4-BE49-F238E27FC236}">
                <a16:creationId xmlns:a16="http://schemas.microsoft.com/office/drawing/2014/main" id="{16CE57A5-5DF7-1D4F-A687-6DE30DA28E71}"/>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601047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88C0-6B8C-6A43-BD53-7BF2F9762CC8}"/>
              </a:ext>
            </a:extLst>
          </p:cNvPr>
          <p:cNvSpPr>
            <a:spLocks noGrp="1"/>
          </p:cNvSpPr>
          <p:nvPr>
            <p:ph type="title"/>
          </p:nvPr>
        </p:nvSpPr>
        <p:spPr>
          <a:xfrm>
            <a:off x="628650" y="2675731"/>
            <a:ext cx="7886700" cy="1325563"/>
          </a:xfrm>
        </p:spPr>
        <p:txBody>
          <a:bodyPr/>
          <a:lstStyle/>
          <a:p>
            <a:pPr algn="ctr"/>
            <a:r>
              <a:rPr lang="en-US" dirty="0"/>
              <a:t>Break</a:t>
            </a:r>
          </a:p>
        </p:txBody>
      </p:sp>
    </p:spTree>
    <p:extLst>
      <p:ext uri="{BB962C8B-B14F-4D97-AF65-F5344CB8AC3E}">
        <p14:creationId xmlns:p14="http://schemas.microsoft.com/office/powerpoint/2010/main" val="2631259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C99F9C-D74D-A244-91F1-EAC9F6D200DA}"/>
              </a:ext>
            </a:extLst>
          </p:cNvPr>
          <p:cNvSpPr>
            <a:spLocks noGrp="1"/>
          </p:cNvSpPr>
          <p:nvPr>
            <p:ph type="title"/>
          </p:nvPr>
        </p:nvSpPr>
        <p:spPr>
          <a:xfrm>
            <a:off x="628650" y="401221"/>
            <a:ext cx="7886700" cy="1348065"/>
          </a:xfrm>
        </p:spPr>
        <p:txBody>
          <a:bodyPr>
            <a:normAutofit/>
          </a:bodyPr>
          <a:lstStyle/>
          <a:p>
            <a:r>
              <a:rPr lang="en-GB" sz="2900" dirty="0">
                <a:solidFill>
                  <a:srgbClr val="FFFFFF"/>
                </a:solidFill>
              </a:rPr>
              <a:t>4.  What action should be taken when the statutory authorities have decided not to proceed?</a:t>
            </a:r>
          </a:p>
        </p:txBody>
      </p:sp>
      <p:sp>
        <p:nvSpPr>
          <p:cNvPr id="3" name="Content Placeholder 2">
            <a:extLst>
              <a:ext uri="{FF2B5EF4-FFF2-40B4-BE49-F238E27FC236}">
                <a16:creationId xmlns:a16="http://schemas.microsoft.com/office/drawing/2014/main" id="{B19D1933-B9B2-0B4B-BC6A-7848DAAB06D9}"/>
              </a:ext>
            </a:extLst>
          </p:cNvPr>
          <p:cNvSpPr>
            <a:spLocks noGrp="1"/>
          </p:cNvSpPr>
          <p:nvPr>
            <p:ph idx="1"/>
          </p:nvPr>
        </p:nvSpPr>
        <p:spPr>
          <a:xfrm>
            <a:off x="628650" y="2586789"/>
            <a:ext cx="7886700" cy="3590174"/>
          </a:xfrm>
        </p:spPr>
        <p:txBody>
          <a:bodyPr>
            <a:normAutofit/>
          </a:bodyPr>
          <a:lstStyle/>
          <a:p>
            <a:r>
              <a:rPr lang="en-GB" dirty="0"/>
              <a:t>If there is a semblance of truth a preliminary investigation must take place.  If a decision is made not to proceed the CDF must be informed</a:t>
            </a:r>
          </a:p>
          <a:p>
            <a:r>
              <a:rPr lang="en-GB" dirty="0"/>
              <a:t>Failure to proceed with a preliminary investigation when there is a semblance of truth could be considered a delict under VELM and the Motu Proprio - Come una Madre amorevole (as a loving mother).</a:t>
            </a:r>
          </a:p>
        </p:txBody>
      </p:sp>
    </p:spTree>
    <p:extLst>
      <p:ext uri="{BB962C8B-B14F-4D97-AF65-F5344CB8AC3E}">
        <p14:creationId xmlns:p14="http://schemas.microsoft.com/office/powerpoint/2010/main" val="3482790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088" y="0"/>
            <a:ext cx="7177823"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C999EDF3-E72A-E34E-AF9F-B6276D7B623A}"/>
              </a:ext>
            </a:extLst>
          </p:cNvPr>
          <p:cNvSpPr>
            <a:spLocks noGrp="1"/>
          </p:cNvSpPr>
          <p:nvPr>
            <p:ph type="title"/>
          </p:nvPr>
        </p:nvSpPr>
        <p:spPr>
          <a:xfrm>
            <a:off x="1919037" y="955309"/>
            <a:ext cx="5305926" cy="2898975"/>
          </a:xfrm>
        </p:spPr>
        <p:txBody>
          <a:bodyPr vert="horz" lIns="91440" tIns="45720" rIns="91440" bIns="45720" rtlCol="0" anchor="b">
            <a:normAutofit/>
          </a:bodyPr>
          <a:lstStyle/>
          <a:p>
            <a:pPr algn="ctr"/>
            <a:r>
              <a:rPr lang="en-US" sz="5700" kern="1200" dirty="0">
                <a:solidFill>
                  <a:srgbClr val="FFFFFF"/>
                </a:solidFill>
                <a:latin typeface="+mj-lt"/>
                <a:ea typeface="+mj-ea"/>
                <a:cs typeface="+mj-cs"/>
              </a:rPr>
              <a:t>Welcome, Introductions and Zoom</a:t>
            </a:r>
          </a:p>
        </p:txBody>
      </p:sp>
      <p:sp>
        <p:nvSpPr>
          <p:cNvPr id="11"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173498"/>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0390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B8306BF1-3D0F-3F47-9AD5-01155E08001D}"/>
              </a:ext>
            </a:extLst>
          </p:cNvPr>
          <p:cNvSpPr>
            <a:spLocks noGrp="1"/>
          </p:cNvSpPr>
          <p:nvPr>
            <p:ph type="title"/>
          </p:nvPr>
        </p:nvSpPr>
        <p:spPr>
          <a:xfrm>
            <a:off x="628650" y="401221"/>
            <a:ext cx="7886700" cy="1348065"/>
          </a:xfrm>
        </p:spPr>
        <p:txBody>
          <a:bodyPr>
            <a:normAutofit/>
          </a:bodyPr>
          <a:lstStyle/>
          <a:p>
            <a:r>
              <a:rPr lang="en-GB" sz="4300" dirty="0">
                <a:solidFill>
                  <a:srgbClr val="FFFFFF"/>
                </a:solidFill>
              </a:rPr>
              <a:t>5. What form should the preliminary investigation take? </a:t>
            </a:r>
          </a:p>
        </p:txBody>
      </p:sp>
      <p:sp>
        <p:nvSpPr>
          <p:cNvPr id="3" name="Content Placeholder 2">
            <a:extLst>
              <a:ext uri="{FF2B5EF4-FFF2-40B4-BE49-F238E27FC236}">
                <a16:creationId xmlns:a16="http://schemas.microsoft.com/office/drawing/2014/main" id="{335B38B9-8824-034D-9DCD-41AF5F1948BD}"/>
              </a:ext>
            </a:extLst>
          </p:cNvPr>
          <p:cNvSpPr>
            <a:spLocks noGrp="1"/>
          </p:cNvSpPr>
          <p:nvPr>
            <p:ph idx="1"/>
          </p:nvPr>
        </p:nvSpPr>
        <p:spPr>
          <a:xfrm>
            <a:off x="628650" y="2586789"/>
            <a:ext cx="7886700" cy="3590174"/>
          </a:xfrm>
        </p:spPr>
        <p:txBody>
          <a:bodyPr>
            <a:normAutofit/>
          </a:bodyPr>
          <a:lstStyle/>
          <a:p>
            <a:r>
              <a:rPr lang="en-GB" sz="1900" dirty="0"/>
              <a:t>A person can be selected other than the Church authority in line with Canon 1428 1-2</a:t>
            </a:r>
          </a:p>
          <a:p>
            <a:pPr lvl="1"/>
            <a:r>
              <a:rPr lang="en-GB" sz="1900" dirty="0"/>
              <a:t>Can be lay or cleric.  </a:t>
            </a:r>
          </a:p>
          <a:p>
            <a:pPr lvl="1"/>
            <a:r>
              <a:rPr lang="en-GB" sz="1900" dirty="0"/>
              <a:t>A person conspicuous for their good conduct, prudence and learning</a:t>
            </a:r>
          </a:p>
          <a:p>
            <a:pPr lvl="1"/>
            <a:r>
              <a:rPr lang="en-GB" sz="1900" dirty="0"/>
              <a:t>Their role is primarily to collect the proofs but can provide their opinion if requested by the Church authority.</a:t>
            </a:r>
          </a:p>
          <a:p>
            <a:r>
              <a:rPr lang="en-GB" sz="1900" dirty="0"/>
              <a:t>A decree must begin the process and name the main auditor, their instructions and the notary</a:t>
            </a:r>
          </a:p>
        </p:txBody>
      </p:sp>
    </p:spTree>
    <p:extLst>
      <p:ext uri="{BB962C8B-B14F-4D97-AF65-F5344CB8AC3E}">
        <p14:creationId xmlns:p14="http://schemas.microsoft.com/office/powerpoint/2010/main" val="2483205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85E5B2-296A-054F-898B-102CC8D09985}"/>
              </a:ext>
            </a:extLst>
          </p:cNvPr>
          <p:cNvSpPr>
            <a:spLocks noGrp="1"/>
          </p:cNvSpPr>
          <p:nvPr>
            <p:ph type="title"/>
          </p:nvPr>
        </p:nvSpPr>
        <p:spPr>
          <a:xfrm>
            <a:off x="630936" y="548640"/>
            <a:ext cx="2700645" cy="5431536"/>
          </a:xfrm>
        </p:spPr>
        <p:txBody>
          <a:bodyPr>
            <a:normAutofit/>
          </a:bodyPr>
          <a:lstStyle/>
          <a:p>
            <a:r>
              <a:rPr lang="en-GB" sz="3600" dirty="0"/>
              <a:t>5. What form should the preliminary investigation take?</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403F743-5E98-3F4D-9EC7-A7A987EA4054}"/>
              </a:ext>
            </a:extLst>
          </p:cNvPr>
          <p:cNvSpPr>
            <a:spLocks noGrp="1"/>
          </p:cNvSpPr>
          <p:nvPr>
            <p:ph idx="1"/>
          </p:nvPr>
        </p:nvSpPr>
        <p:spPr>
          <a:xfrm>
            <a:off x="3844813" y="552091"/>
            <a:ext cx="4668251" cy="5431536"/>
          </a:xfrm>
        </p:spPr>
        <p:txBody>
          <a:bodyPr anchor="ctr">
            <a:normAutofit/>
          </a:bodyPr>
          <a:lstStyle/>
          <a:p>
            <a:r>
              <a:rPr lang="en-GB" sz="1900" dirty="0"/>
              <a:t>Care taken to avoid delay</a:t>
            </a:r>
          </a:p>
          <a:p>
            <a:r>
              <a:rPr lang="en-GB" sz="1900" dirty="0"/>
              <a:t>The person appointed should gather all the facts and present a personal opinion to the Ordinary</a:t>
            </a:r>
          </a:p>
          <a:p>
            <a:r>
              <a:rPr lang="en-GB" sz="1900" dirty="0"/>
              <a:t>PI is closed by Decree</a:t>
            </a:r>
          </a:p>
          <a:p>
            <a:r>
              <a:rPr lang="en-GB" sz="1900" dirty="0"/>
              <a:t>The Ordinary must send all information and his </a:t>
            </a:r>
            <a:r>
              <a:rPr lang="en-GB" sz="1900" dirty="0" err="1"/>
              <a:t>Votum</a:t>
            </a:r>
            <a:r>
              <a:rPr lang="en-GB" sz="1900" dirty="0"/>
              <a:t> to CDF/Supreme Moderator </a:t>
            </a:r>
          </a:p>
          <a:p>
            <a:r>
              <a:rPr lang="en-GB" sz="1900" dirty="0"/>
              <a:t>Ordinary must share the results of the investigation with relevant others in the Church.</a:t>
            </a:r>
          </a:p>
          <a:p>
            <a:endParaRPr lang="en-GB" sz="1900" dirty="0"/>
          </a:p>
        </p:txBody>
      </p:sp>
    </p:spTree>
    <p:extLst>
      <p:ext uri="{BB962C8B-B14F-4D97-AF65-F5344CB8AC3E}">
        <p14:creationId xmlns:p14="http://schemas.microsoft.com/office/powerpoint/2010/main" val="6102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32DF3D-3F59-481D-A237-77C31AD492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897F70C-6C32-2C40-A946-A18B46CC9E05}"/>
              </a:ext>
            </a:extLst>
          </p:cNvPr>
          <p:cNvSpPr>
            <a:spLocks noGrp="1"/>
          </p:cNvSpPr>
          <p:nvPr>
            <p:ph type="title"/>
          </p:nvPr>
        </p:nvSpPr>
        <p:spPr>
          <a:xfrm>
            <a:off x="630936" y="643467"/>
            <a:ext cx="2880360" cy="5571066"/>
          </a:xfrm>
        </p:spPr>
        <p:txBody>
          <a:bodyPr anchor="ctr">
            <a:normAutofit/>
          </a:bodyPr>
          <a:lstStyle/>
          <a:p>
            <a:r>
              <a:rPr lang="en-GB" sz="4000" dirty="0"/>
              <a:t>5. What form should the preliminary investigation take?</a:t>
            </a:r>
          </a:p>
        </p:txBody>
      </p:sp>
      <p:sp>
        <p:nvSpPr>
          <p:cNvPr id="10" name="Freeform: Shape 9">
            <a:extLst>
              <a:ext uri="{FF2B5EF4-FFF2-40B4-BE49-F238E27FC236}">
                <a16:creationId xmlns:a16="http://schemas.microsoft.com/office/drawing/2014/main" id="{32F02326-30C4-4095-988F-932A425AE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9764" y="0"/>
            <a:ext cx="5364236" cy="6858000"/>
          </a:xfrm>
          <a:custGeom>
            <a:avLst/>
            <a:gdLst>
              <a:gd name="connsiteX0" fmla="*/ 17101 w 7152315"/>
              <a:gd name="connsiteY0" fmla="*/ 0 h 6858000"/>
              <a:gd name="connsiteX1" fmla="*/ 7152315 w 7152315"/>
              <a:gd name="connsiteY1" fmla="*/ 0 h 6858000"/>
              <a:gd name="connsiteX2" fmla="*/ 7152315 w 7152315"/>
              <a:gd name="connsiteY2" fmla="*/ 6858000 h 6858000"/>
              <a:gd name="connsiteX3" fmla="*/ 15999 w 7152315"/>
              <a:gd name="connsiteY3" fmla="*/ 6858000 h 6858000"/>
              <a:gd name="connsiteX4" fmla="*/ 9729 w 7152315"/>
              <a:gd name="connsiteY4" fmla="*/ 6734157 h 6858000"/>
              <a:gd name="connsiteX5" fmla="*/ 15819 w 7152315"/>
              <a:gd name="connsiteY5" fmla="*/ 6122264 h 6858000"/>
              <a:gd name="connsiteX6" fmla="*/ 11379 w 7152315"/>
              <a:gd name="connsiteY6" fmla="*/ 5614784 h 6858000"/>
              <a:gd name="connsiteX7" fmla="*/ 20006 w 7152315"/>
              <a:gd name="connsiteY7" fmla="*/ 5204359 h 6858000"/>
              <a:gd name="connsiteX8" fmla="*/ 16962 w 7152315"/>
              <a:gd name="connsiteY8" fmla="*/ 4811696 h 6858000"/>
              <a:gd name="connsiteX9" fmla="*/ 13409 w 7152315"/>
              <a:gd name="connsiteY9" fmla="*/ 4358135 h 6858000"/>
              <a:gd name="connsiteX10" fmla="*/ 12774 w 7152315"/>
              <a:gd name="connsiteY10" fmla="*/ 4038423 h 6858000"/>
              <a:gd name="connsiteX11" fmla="*/ 10110 w 7152315"/>
              <a:gd name="connsiteY11" fmla="*/ 3630663 h 6858000"/>
              <a:gd name="connsiteX12" fmla="*/ 16581 w 7152315"/>
              <a:gd name="connsiteY12" fmla="*/ 3275427 h 6858000"/>
              <a:gd name="connsiteX13" fmla="*/ 27872 w 7152315"/>
              <a:gd name="connsiteY13" fmla="*/ 2871219 h 6858000"/>
              <a:gd name="connsiteX14" fmla="*/ 17596 w 7152315"/>
              <a:gd name="connsiteY14" fmla="*/ 2235600 h 6858000"/>
              <a:gd name="connsiteX15" fmla="*/ 14170 w 7152315"/>
              <a:gd name="connsiteY15" fmla="*/ 1894827 h 6858000"/>
              <a:gd name="connsiteX16" fmla="*/ 11632 w 7152315"/>
              <a:gd name="connsiteY16" fmla="*/ 1603026 h 6858000"/>
              <a:gd name="connsiteX17" fmla="*/ 14551 w 7152315"/>
              <a:gd name="connsiteY17" fmla="*/ 1307799 h 6858000"/>
              <a:gd name="connsiteX18" fmla="*/ 14551 w 7152315"/>
              <a:gd name="connsiteY18" fmla="*/ 887733 h 6858000"/>
              <a:gd name="connsiteX19" fmla="*/ 849 w 7152315"/>
              <a:gd name="connsiteY19" fmla="*/ 349169 h 6858000"/>
              <a:gd name="connsiteX20" fmla="*/ 1404 w 7152315"/>
              <a:gd name="connsiteY20" fmla="*/ 1605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152315" h="6858000">
                <a:moveTo>
                  <a:pt x="17101" y="0"/>
                </a:moveTo>
                <a:lnTo>
                  <a:pt x="7152315" y="0"/>
                </a:lnTo>
                <a:lnTo>
                  <a:pt x="7152315" y="6858000"/>
                </a:lnTo>
                <a:lnTo>
                  <a:pt x="15999" y="6858000"/>
                </a:lnTo>
                <a:lnTo>
                  <a:pt x="9729" y="6734157"/>
                </a:lnTo>
                <a:cubicBezTo>
                  <a:pt x="5924" y="6530150"/>
                  <a:pt x="12521" y="6326271"/>
                  <a:pt x="15819" y="6122264"/>
                </a:cubicBezTo>
                <a:cubicBezTo>
                  <a:pt x="18484" y="5952766"/>
                  <a:pt x="-1689" y="5783013"/>
                  <a:pt x="11379" y="5614784"/>
                </a:cubicBezTo>
                <a:cubicBezTo>
                  <a:pt x="22112" y="5478259"/>
                  <a:pt x="24992" y="5341214"/>
                  <a:pt x="20006" y="5204359"/>
                </a:cubicBezTo>
                <a:cubicBezTo>
                  <a:pt x="14932" y="5073429"/>
                  <a:pt x="13917" y="4942537"/>
                  <a:pt x="16962" y="4811696"/>
                </a:cubicBezTo>
                <a:cubicBezTo>
                  <a:pt x="20640" y="4660467"/>
                  <a:pt x="16962" y="4509238"/>
                  <a:pt x="13409" y="4358135"/>
                </a:cubicBezTo>
                <a:cubicBezTo>
                  <a:pt x="10872" y="4251565"/>
                  <a:pt x="10998" y="4144994"/>
                  <a:pt x="12774" y="4038423"/>
                </a:cubicBezTo>
                <a:cubicBezTo>
                  <a:pt x="15185" y="3902545"/>
                  <a:pt x="19879" y="3766540"/>
                  <a:pt x="10110" y="3630663"/>
                </a:cubicBezTo>
                <a:cubicBezTo>
                  <a:pt x="1178" y="3512306"/>
                  <a:pt x="3347" y="3393378"/>
                  <a:pt x="16581" y="3275427"/>
                </a:cubicBezTo>
                <a:cubicBezTo>
                  <a:pt x="33403" y="3141377"/>
                  <a:pt x="37183" y="3006006"/>
                  <a:pt x="27872" y="2871219"/>
                </a:cubicBezTo>
                <a:cubicBezTo>
                  <a:pt x="11315" y="2659765"/>
                  <a:pt x="7890" y="2447486"/>
                  <a:pt x="17596" y="2235600"/>
                </a:cubicBezTo>
                <a:cubicBezTo>
                  <a:pt x="22797" y="2122038"/>
                  <a:pt x="21655" y="2008261"/>
                  <a:pt x="14170" y="1894827"/>
                </a:cubicBezTo>
                <a:cubicBezTo>
                  <a:pt x="8144" y="1797670"/>
                  <a:pt x="7294" y="1700272"/>
                  <a:pt x="11632" y="1603026"/>
                </a:cubicBezTo>
                <a:cubicBezTo>
                  <a:pt x="15566" y="1504575"/>
                  <a:pt x="17215" y="1406124"/>
                  <a:pt x="14551" y="1307799"/>
                </a:cubicBezTo>
                <a:cubicBezTo>
                  <a:pt x="10872" y="1168242"/>
                  <a:pt x="10110" y="1027798"/>
                  <a:pt x="14551" y="887733"/>
                </a:cubicBezTo>
                <a:cubicBezTo>
                  <a:pt x="20894" y="708085"/>
                  <a:pt x="3132" y="528817"/>
                  <a:pt x="849" y="349169"/>
                </a:cubicBezTo>
                <a:cubicBezTo>
                  <a:pt x="24" y="286241"/>
                  <a:pt x="-769" y="223346"/>
                  <a:pt x="1404" y="160593"/>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B295991D-8DC3-3842-87C9-82C006169973}"/>
              </a:ext>
            </a:extLst>
          </p:cNvPr>
          <p:cNvSpPr>
            <a:spLocks noGrp="1"/>
          </p:cNvSpPr>
          <p:nvPr>
            <p:ph idx="1"/>
          </p:nvPr>
        </p:nvSpPr>
        <p:spPr>
          <a:xfrm>
            <a:off x="4176522" y="643467"/>
            <a:ext cx="4341114" cy="5571066"/>
          </a:xfrm>
        </p:spPr>
        <p:txBody>
          <a:bodyPr anchor="ctr">
            <a:normAutofit/>
          </a:bodyPr>
          <a:lstStyle/>
          <a:p>
            <a:r>
              <a:rPr lang="en-GB" sz="1600" dirty="0">
                <a:solidFill>
                  <a:srgbClr val="FFFFFF"/>
                </a:solidFill>
              </a:rPr>
              <a:t>The threshold for this is ‘a case to answer’ it is not a trial but a process of gathering evidence.</a:t>
            </a:r>
          </a:p>
          <a:p>
            <a:r>
              <a:rPr lang="en-GB" sz="1600" dirty="0">
                <a:solidFill>
                  <a:srgbClr val="FFFFFF"/>
                </a:solidFill>
              </a:rPr>
              <a:t>It attempts to reconstruct</a:t>
            </a:r>
          </a:p>
          <a:p>
            <a:pPr lvl="3"/>
            <a:r>
              <a:rPr lang="en-GB" sz="1600" dirty="0">
                <a:solidFill>
                  <a:srgbClr val="FFFFFF"/>
                </a:solidFill>
              </a:rPr>
              <a:t>The facts on which the accusation is based </a:t>
            </a:r>
          </a:p>
          <a:p>
            <a:pPr lvl="3"/>
            <a:r>
              <a:rPr lang="en-GB" sz="1600" dirty="0">
                <a:solidFill>
                  <a:srgbClr val="FFFFFF"/>
                </a:solidFill>
              </a:rPr>
              <a:t>The number of the criminal acts committed </a:t>
            </a:r>
          </a:p>
          <a:p>
            <a:pPr lvl="3"/>
            <a:r>
              <a:rPr lang="en-GB" sz="1600" dirty="0">
                <a:solidFill>
                  <a:srgbClr val="FFFFFF"/>
                </a:solidFill>
              </a:rPr>
              <a:t>The year, month, day, time the acts were perpetrated </a:t>
            </a:r>
          </a:p>
          <a:p>
            <a:pPr lvl="3"/>
            <a:r>
              <a:rPr lang="en-GB" sz="1600" dirty="0">
                <a:solidFill>
                  <a:srgbClr val="FFFFFF"/>
                </a:solidFill>
              </a:rPr>
              <a:t>The circumstances in which they took place </a:t>
            </a:r>
          </a:p>
          <a:p>
            <a:pPr lvl="3"/>
            <a:r>
              <a:rPr lang="en-GB" sz="1600" dirty="0">
                <a:solidFill>
                  <a:srgbClr val="FFFFFF"/>
                </a:solidFill>
              </a:rPr>
              <a:t>The general details about the alleged victims </a:t>
            </a:r>
          </a:p>
          <a:p>
            <a:pPr lvl="3"/>
            <a:r>
              <a:rPr lang="en-GB" sz="1600" dirty="0">
                <a:solidFill>
                  <a:srgbClr val="FFFFFF"/>
                </a:solidFill>
              </a:rPr>
              <a:t>A preliminary evaluation of the physical, psychological and moral harm inflicted. </a:t>
            </a:r>
          </a:p>
          <a:p>
            <a:r>
              <a:rPr lang="en-GB" sz="1600" dirty="0">
                <a:solidFill>
                  <a:srgbClr val="FFFFFF"/>
                </a:solidFill>
              </a:rPr>
              <a:t>The results obtained from a civil investigation can make a PI unnecessary. </a:t>
            </a:r>
          </a:p>
          <a:p>
            <a:r>
              <a:rPr lang="en-GB" sz="1600" dirty="0">
                <a:solidFill>
                  <a:srgbClr val="FFFFFF"/>
                </a:solidFill>
              </a:rPr>
              <a:t>The admission of guilt on the part of the respondent can also make a PI unnecessary. </a:t>
            </a:r>
          </a:p>
          <a:p>
            <a:endParaRPr lang="en-GB" sz="1600" dirty="0">
              <a:solidFill>
                <a:srgbClr val="FFFFFF"/>
              </a:solidFill>
            </a:endParaRPr>
          </a:p>
        </p:txBody>
      </p:sp>
    </p:spTree>
    <p:extLst>
      <p:ext uri="{BB962C8B-B14F-4D97-AF65-F5344CB8AC3E}">
        <p14:creationId xmlns:p14="http://schemas.microsoft.com/office/powerpoint/2010/main" val="1501326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76250" y="640823"/>
            <a:ext cx="2563994" cy="5583148"/>
          </a:xfrm>
        </p:spPr>
        <p:txBody>
          <a:bodyPr anchor="ctr">
            <a:normAutofit/>
          </a:bodyPr>
          <a:lstStyle/>
          <a:p>
            <a:r>
              <a:rPr lang="en-IE" sz="4700" b="1" dirty="0"/>
              <a:t>Issues to Consider</a:t>
            </a:r>
          </a:p>
        </p:txBody>
      </p:sp>
      <p:sp>
        <p:nvSpPr>
          <p:cNvPr id="29"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 name="connsiteX0" fmla="*/ 0 w 5410200"/>
              <a:gd name="connsiteY0" fmla="*/ 0 h 13716"/>
              <a:gd name="connsiteX1" fmla="*/ 622173 w 5410200"/>
              <a:gd name="connsiteY1" fmla="*/ 0 h 13716"/>
              <a:gd name="connsiteX2" fmla="*/ 1136142 w 5410200"/>
              <a:gd name="connsiteY2" fmla="*/ 0 h 13716"/>
              <a:gd name="connsiteX3" fmla="*/ 1920621 w 5410200"/>
              <a:gd name="connsiteY3" fmla="*/ 0 h 13716"/>
              <a:gd name="connsiteX4" fmla="*/ 2542794 w 5410200"/>
              <a:gd name="connsiteY4" fmla="*/ 0 h 13716"/>
              <a:gd name="connsiteX5" fmla="*/ 3164967 w 5410200"/>
              <a:gd name="connsiteY5" fmla="*/ 0 h 13716"/>
              <a:gd name="connsiteX6" fmla="*/ 3949446 w 5410200"/>
              <a:gd name="connsiteY6" fmla="*/ 0 h 13716"/>
              <a:gd name="connsiteX7" fmla="*/ 4517517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165854 w 5410200"/>
              <a:gd name="connsiteY11" fmla="*/ 13716 h 13716"/>
              <a:gd name="connsiteX12" fmla="*/ 3543681 w 5410200"/>
              <a:gd name="connsiteY12" fmla="*/ 13716 h 13716"/>
              <a:gd name="connsiteX13" fmla="*/ 2759202 w 5410200"/>
              <a:gd name="connsiteY13" fmla="*/ 13716 h 13716"/>
              <a:gd name="connsiteX14" fmla="*/ 1974723 w 5410200"/>
              <a:gd name="connsiteY14" fmla="*/ 13716 h 13716"/>
              <a:gd name="connsiteX15" fmla="*/ 1406652 w 5410200"/>
              <a:gd name="connsiteY15" fmla="*/ 13716 h 13716"/>
              <a:gd name="connsiteX16" fmla="*/ 730377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76940" y="8795"/>
                  <a:pt x="295530" y="-3818"/>
                  <a:pt x="568071" y="0"/>
                </a:cubicBezTo>
                <a:cubicBezTo>
                  <a:pt x="821049" y="-7814"/>
                  <a:pt x="977778" y="-9274"/>
                  <a:pt x="1298448" y="0"/>
                </a:cubicBezTo>
                <a:cubicBezTo>
                  <a:pt x="1590381" y="13044"/>
                  <a:pt x="1630605" y="-28"/>
                  <a:pt x="1920621" y="0"/>
                </a:cubicBezTo>
                <a:cubicBezTo>
                  <a:pt x="2206035" y="10386"/>
                  <a:pt x="2357755" y="-28028"/>
                  <a:pt x="2488692" y="0"/>
                </a:cubicBezTo>
                <a:cubicBezTo>
                  <a:pt x="2633521" y="25625"/>
                  <a:pt x="3022777" y="-45440"/>
                  <a:pt x="3219069" y="0"/>
                </a:cubicBezTo>
                <a:cubicBezTo>
                  <a:pt x="3460337" y="63290"/>
                  <a:pt x="3645640" y="26494"/>
                  <a:pt x="3895344" y="0"/>
                </a:cubicBezTo>
                <a:cubicBezTo>
                  <a:pt x="4126339" y="-535"/>
                  <a:pt x="4382665" y="-55222"/>
                  <a:pt x="4571619" y="0"/>
                </a:cubicBezTo>
                <a:cubicBezTo>
                  <a:pt x="4776405" y="-816"/>
                  <a:pt x="5201098" y="-43036"/>
                  <a:pt x="5410200" y="0"/>
                </a:cubicBezTo>
                <a:cubicBezTo>
                  <a:pt x="5409052" y="2649"/>
                  <a:pt x="5410186" y="9063"/>
                  <a:pt x="5410200" y="13716"/>
                </a:cubicBezTo>
                <a:cubicBezTo>
                  <a:pt x="5133704" y="5182"/>
                  <a:pt x="5123444" y="31477"/>
                  <a:pt x="4842129" y="13716"/>
                </a:cubicBezTo>
                <a:cubicBezTo>
                  <a:pt x="4568650" y="-219"/>
                  <a:pt x="4447390" y="8221"/>
                  <a:pt x="4328160" y="13716"/>
                </a:cubicBezTo>
                <a:cubicBezTo>
                  <a:pt x="4227436" y="28078"/>
                  <a:pt x="3754725" y="-2253"/>
                  <a:pt x="3597783" y="13716"/>
                </a:cubicBezTo>
                <a:cubicBezTo>
                  <a:pt x="3459353" y="10223"/>
                  <a:pt x="3317740" y="47315"/>
                  <a:pt x="3029712" y="13716"/>
                </a:cubicBezTo>
                <a:cubicBezTo>
                  <a:pt x="2766446" y="5245"/>
                  <a:pt x="2645518" y="35922"/>
                  <a:pt x="2299335" y="13716"/>
                </a:cubicBezTo>
                <a:cubicBezTo>
                  <a:pt x="1977844" y="23735"/>
                  <a:pt x="1781583" y="-1801"/>
                  <a:pt x="1514856" y="13716"/>
                </a:cubicBezTo>
                <a:cubicBezTo>
                  <a:pt x="1212648" y="18781"/>
                  <a:pt x="1087880" y="-4407"/>
                  <a:pt x="892683" y="13716"/>
                </a:cubicBezTo>
                <a:cubicBezTo>
                  <a:pt x="745769" y="11772"/>
                  <a:pt x="183254" y="-32062"/>
                  <a:pt x="0" y="13716"/>
                </a:cubicBezTo>
                <a:cubicBezTo>
                  <a:pt x="-907" y="9799"/>
                  <a:pt x="-75" y="7151"/>
                  <a:pt x="0" y="0"/>
                </a:cubicBezTo>
                <a:close/>
              </a:path>
              <a:path w="5410200" h="13716" stroke="0" extrusionOk="0">
                <a:moveTo>
                  <a:pt x="0" y="0"/>
                </a:moveTo>
                <a:cubicBezTo>
                  <a:pt x="269468" y="-22806"/>
                  <a:pt x="392563" y="4840"/>
                  <a:pt x="622173" y="0"/>
                </a:cubicBezTo>
                <a:cubicBezTo>
                  <a:pt x="884216" y="-2196"/>
                  <a:pt x="1034637" y="7784"/>
                  <a:pt x="1136142" y="0"/>
                </a:cubicBezTo>
                <a:cubicBezTo>
                  <a:pt x="1204956" y="5920"/>
                  <a:pt x="1559779" y="-61408"/>
                  <a:pt x="1920621" y="0"/>
                </a:cubicBezTo>
                <a:cubicBezTo>
                  <a:pt x="2280250" y="-18581"/>
                  <a:pt x="2372470" y="4128"/>
                  <a:pt x="2542794" y="0"/>
                </a:cubicBezTo>
                <a:cubicBezTo>
                  <a:pt x="2688150" y="-17189"/>
                  <a:pt x="2885478" y="-51412"/>
                  <a:pt x="3164967" y="0"/>
                </a:cubicBezTo>
                <a:cubicBezTo>
                  <a:pt x="3470933" y="16143"/>
                  <a:pt x="3588003" y="-4313"/>
                  <a:pt x="3949446" y="0"/>
                </a:cubicBezTo>
                <a:cubicBezTo>
                  <a:pt x="4331172" y="1470"/>
                  <a:pt x="4289286" y="5331"/>
                  <a:pt x="4517517" y="0"/>
                </a:cubicBezTo>
                <a:cubicBezTo>
                  <a:pt x="4736577" y="41911"/>
                  <a:pt x="5141868" y="443"/>
                  <a:pt x="5410200" y="0"/>
                </a:cubicBezTo>
                <a:cubicBezTo>
                  <a:pt x="5410845" y="2936"/>
                  <a:pt x="5409877" y="9829"/>
                  <a:pt x="5410200" y="13716"/>
                </a:cubicBezTo>
                <a:cubicBezTo>
                  <a:pt x="5130880" y="48304"/>
                  <a:pt x="5008082" y="-27188"/>
                  <a:pt x="4842129" y="13716"/>
                </a:cubicBezTo>
                <a:cubicBezTo>
                  <a:pt x="4629232" y="38478"/>
                  <a:pt x="4430159" y="43872"/>
                  <a:pt x="4165854" y="13716"/>
                </a:cubicBezTo>
                <a:cubicBezTo>
                  <a:pt x="3880517" y="17026"/>
                  <a:pt x="3820863" y="-12209"/>
                  <a:pt x="3543681" y="13716"/>
                </a:cubicBezTo>
                <a:cubicBezTo>
                  <a:pt x="3267577" y="39687"/>
                  <a:pt x="3047131" y="-8774"/>
                  <a:pt x="2759202" y="13716"/>
                </a:cubicBezTo>
                <a:cubicBezTo>
                  <a:pt x="2418778" y="17929"/>
                  <a:pt x="2206820" y="-35095"/>
                  <a:pt x="1974723" y="13716"/>
                </a:cubicBezTo>
                <a:cubicBezTo>
                  <a:pt x="1740429" y="35710"/>
                  <a:pt x="1599301" y="34493"/>
                  <a:pt x="1406652" y="13716"/>
                </a:cubicBezTo>
                <a:cubicBezTo>
                  <a:pt x="1196601" y="3966"/>
                  <a:pt x="938578" y="38717"/>
                  <a:pt x="730377" y="13716"/>
                </a:cubicBezTo>
                <a:cubicBezTo>
                  <a:pt x="524173" y="26651"/>
                  <a:pt x="336004" y="-17469"/>
                  <a:pt x="0" y="13716"/>
                </a:cubicBezTo>
                <a:cubicBezTo>
                  <a:pt x="-377" y="9245"/>
                  <a:pt x="1157" y="3819"/>
                  <a:pt x="0" y="0"/>
                </a:cubicBezTo>
                <a:close/>
              </a:path>
              <a:path w="5410200" h="13716" fill="none" stroke="0" extrusionOk="0">
                <a:moveTo>
                  <a:pt x="0" y="0"/>
                </a:moveTo>
                <a:cubicBezTo>
                  <a:pt x="148438" y="-27720"/>
                  <a:pt x="315263" y="-14841"/>
                  <a:pt x="568071" y="0"/>
                </a:cubicBezTo>
                <a:cubicBezTo>
                  <a:pt x="840209" y="21288"/>
                  <a:pt x="982180" y="-6281"/>
                  <a:pt x="1298448" y="0"/>
                </a:cubicBezTo>
                <a:cubicBezTo>
                  <a:pt x="1577021" y="13763"/>
                  <a:pt x="1630910" y="1060"/>
                  <a:pt x="1920621" y="0"/>
                </a:cubicBezTo>
                <a:cubicBezTo>
                  <a:pt x="2200928" y="-1340"/>
                  <a:pt x="2382869" y="-10369"/>
                  <a:pt x="2488692" y="0"/>
                </a:cubicBezTo>
                <a:cubicBezTo>
                  <a:pt x="2620356" y="20061"/>
                  <a:pt x="3042766" y="-74691"/>
                  <a:pt x="3219069" y="0"/>
                </a:cubicBezTo>
                <a:cubicBezTo>
                  <a:pt x="3395755" y="31704"/>
                  <a:pt x="3646717" y="33546"/>
                  <a:pt x="3895344" y="0"/>
                </a:cubicBezTo>
                <a:cubicBezTo>
                  <a:pt x="4131847" y="-43416"/>
                  <a:pt x="4371681" y="11418"/>
                  <a:pt x="4571619" y="0"/>
                </a:cubicBezTo>
                <a:cubicBezTo>
                  <a:pt x="4799447" y="47677"/>
                  <a:pt x="5212547" y="1562"/>
                  <a:pt x="5410200" y="0"/>
                </a:cubicBezTo>
                <a:cubicBezTo>
                  <a:pt x="5408905" y="2744"/>
                  <a:pt x="5410401" y="9950"/>
                  <a:pt x="5410200" y="13716"/>
                </a:cubicBezTo>
                <a:cubicBezTo>
                  <a:pt x="5139576" y="2947"/>
                  <a:pt x="5122299" y="33775"/>
                  <a:pt x="4842129" y="13716"/>
                </a:cubicBezTo>
                <a:cubicBezTo>
                  <a:pt x="4566356" y="6655"/>
                  <a:pt x="4456854" y="15426"/>
                  <a:pt x="4328160" y="13716"/>
                </a:cubicBezTo>
                <a:cubicBezTo>
                  <a:pt x="4234703" y="-822"/>
                  <a:pt x="3768176" y="-16062"/>
                  <a:pt x="3597783" y="13716"/>
                </a:cubicBezTo>
                <a:cubicBezTo>
                  <a:pt x="3430303" y="10148"/>
                  <a:pt x="3287506" y="20215"/>
                  <a:pt x="3029712" y="13716"/>
                </a:cubicBezTo>
                <a:cubicBezTo>
                  <a:pt x="2742636" y="-2421"/>
                  <a:pt x="2637847" y="18109"/>
                  <a:pt x="2299335" y="13716"/>
                </a:cubicBezTo>
                <a:cubicBezTo>
                  <a:pt x="1959433" y="-7861"/>
                  <a:pt x="1779456" y="37101"/>
                  <a:pt x="1514856" y="13716"/>
                </a:cubicBezTo>
                <a:cubicBezTo>
                  <a:pt x="1212431" y="31797"/>
                  <a:pt x="1086601" y="7282"/>
                  <a:pt x="892683" y="13716"/>
                </a:cubicBezTo>
                <a:cubicBezTo>
                  <a:pt x="721500" y="45800"/>
                  <a:pt x="194249" y="-29802"/>
                  <a:pt x="0" y="13716"/>
                </a:cubicBezTo>
                <a:cubicBezTo>
                  <a:pt x="-508" y="9800"/>
                  <a:pt x="-280" y="682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811EAE15-0E1D-4D8D-BB92-0311F5BF6330}"/>
              </a:ext>
            </a:extLst>
          </p:cNvPr>
          <p:cNvGraphicFramePr>
            <a:graphicFrameLocks noGrp="1"/>
          </p:cNvGraphicFramePr>
          <p:nvPr>
            <p:ph idx="1"/>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49429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88C0-6B8C-6A43-BD53-7BF2F9762CC8}"/>
              </a:ext>
            </a:extLst>
          </p:cNvPr>
          <p:cNvSpPr>
            <a:spLocks noGrp="1"/>
          </p:cNvSpPr>
          <p:nvPr>
            <p:ph type="title"/>
          </p:nvPr>
        </p:nvSpPr>
        <p:spPr>
          <a:xfrm>
            <a:off x="525411" y="2439756"/>
            <a:ext cx="7886700" cy="1325563"/>
          </a:xfrm>
        </p:spPr>
        <p:txBody>
          <a:bodyPr>
            <a:normAutofit/>
          </a:bodyPr>
          <a:lstStyle/>
          <a:p>
            <a:pPr algn="ctr"/>
            <a:r>
              <a:rPr lang="en-US" sz="6000" dirty="0"/>
              <a:t>Case Scenario</a:t>
            </a:r>
          </a:p>
        </p:txBody>
      </p:sp>
    </p:spTree>
    <p:extLst>
      <p:ext uri="{BB962C8B-B14F-4D97-AF65-F5344CB8AC3E}">
        <p14:creationId xmlns:p14="http://schemas.microsoft.com/office/powerpoint/2010/main" val="4123792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30936" y="548640"/>
            <a:ext cx="2700645" cy="5431536"/>
          </a:xfrm>
        </p:spPr>
        <p:txBody>
          <a:bodyPr>
            <a:normAutofit/>
          </a:bodyPr>
          <a:lstStyle/>
          <a:p>
            <a:r>
              <a:rPr lang="en-IE" sz="4700" b="1" dirty="0"/>
              <a:t>6. What action can the CDF take?</a:t>
            </a:r>
          </a:p>
        </p:txBody>
      </p:sp>
      <p:sp>
        <p:nvSpPr>
          <p:cNvPr id="19"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44813" y="552091"/>
            <a:ext cx="4668251" cy="5431536"/>
          </a:xfrm>
        </p:spPr>
        <p:txBody>
          <a:bodyPr anchor="ctr">
            <a:normAutofit/>
          </a:bodyPr>
          <a:lstStyle/>
          <a:p>
            <a:r>
              <a:rPr lang="en-IE" sz="1900" dirty="0"/>
              <a:t>Non penal disciplinary measures</a:t>
            </a:r>
          </a:p>
          <a:p>
            <a:pPr marL="0" indent="0">
              <a:buNone/>
            </a:pPr>
            <a:endParaRPr lang="en-IE" sz="1900" dirty="0"/>
          </a:p>
          <a:p>
            <a:r>
              <a:rPr lang="en-IE" sz="1900" dirty="0"/>
              <a:t>Penal remedies or penances</a:t>
            </a:r>
          </a:p>
          <a:p>
            <a:pPr marL="0" indent="0">
              <a:buNone/>
            </a:pPr>
            <a:endParaRPr lang="en-IE" sz="1900" dirty="0"/>
          </a:p>
          <a:p>
            <a:r>
              <a:rPr lang="en-IE" sz="1900" dirty="0"/>
              <a:t>Warnings or rebukes</a:t>
            </a:r>
          </a:p>
          <a:p>
            <a:pPr marL="0" indent="0">
              <a:buNone/>
            </a:pPr>
            <a:endParaRPr lang="en-IE" sz="1900" dirty="0"/>
          </a:p>
          <a:p>
            <a:r>
              <a:rPr lang="en-IE" sz="1900" dirty="0"/>
              <a:t>Initiate a penal process</a:t>
            </a:r>
          </a:p>
          <a:p>
            <a:pPr marL="0" indent="0">
              <a:buNone/>
            </a:pPr>
            <a:endParaRPr lang="en-IE" sz="1900" dirty="0"/>
          </a:p>
          <a:p>
            <a:r>
              <a:rPr lang="en-IE" sz="1900" dirty="0"/>
              <a:t>Initiate a pastoral response</a:t>
            </a:r>
          </a:p>
          <a:p>
            <a:endParaRPr lang="en-IE" sz="1900" dirty="0"/>
          </a:p>
        </p:txBody>
      </p:sp>
    </p:spTree>
    <p:extLst>
      <p:ext uri="{BB962C8B-B14F-4D97-AF65-F5344CB8AC3E}">
        <p14:creationId xmlns:p14="http://schemas.microsoft.com/office/powerpoint/2010/main" val="3177926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088" y="0"/>
            <a:ext cx="7177823"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dirty="0"/>
          </a:p>
        </p:txBody>
      </p:sp>
      <p:sp>
        <p:nvSpPr>
          <p:cNvPr id="5" name="Title 4">
            <a:extLst>
              <a:ext uri="{FF2B5EF4-FFF2-40B4-BE49-F238E27FC236}">
                <a16:creationId xmlns:a16="http://schemas.microsoft.com/office/drawing/2014/main" id="{2C2A2E34-99F0-2A49-82F8-17681F8A80F3}"/>
              </a:ext>
            </a:extLst>
          </p:cNvPr>
          <p:cNvSpPr>
            <a:spLocks noGrp="1"/>
          </p:cNvSpPr>
          <p:nvPr>
            <p:ph type="title"/>
          </p:nvPr>
        </p:nvSpPr>
        <p:spPr>
          <a:xfrm>
            <a:off x="1919037" y="955309"/>
            <a:ext cx="5305926" cy="2898975"/>
          </a:xfrm>
        </p:spPr>
        <p:txBody>
          <a:bodyPr vert="horz" lIns="91440" tIns="45720" rIns="91440" bIns="45720" rtlCol="0" anchor="b">
            <a:normAutofit/>
          </a:bodyPr>
          <a:lstStyle/>
          <a:p>
            <a:pPr algn="ctr" defTabSz="914400"/>
            <a:r>
              <a:rPr lang="en-US" sz="5700" kern="1200" dirty="0">
                <a:solidFill>
                  <a:srgbClr val="FFFFFF"/>
                </a:solidFill>
                <a:latin typeface="+mj-lt"/>
                <a:ea typeface="+mj-ea"/>
                <a:cs typeface="+mj-cs"/>
              </a:rPr>
              <a:t>Penal Process</a:t>
            </a:r>
          </a:p>
        </p:txBody>
      </p:sp>
      <p:sp>
        <p:nvSpPr>
          <p:cNvPr id="14"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4173498"/>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79765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28650" y="365125"/>
            <a:ext cx="7886700" cy="1325563"/>
          </a:xfrm>
        </p:spPr>
        <p:txBody>
          <a:bodyPr>
            <a:normAutofit/>
          </a:bodyPr>
          <a:lstStyle/>
          <a:p>
            <a:r>
              <a:rPr lang="en-IE" sz="4700" b="1" dirty="0"/>
              <a:t>Penal Processes</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28650" y="1929384"/>
            <a:ext cx="7886700" cy="4251960"/>
          </a:xfrm>
        </p:spPr>
        <p:txBody>
          <a:bodyPr>
            <a:normAutofit/>
          </a:bodyPr>
          <a:lstStyle/>
          <a:p>
            <a:r>
              <a:rPr lang="en-IE" sz="1900" dirty="0"/>
              <a:t>A judicial penal process </a:t>
            </a:r>
          </a:p>
          <a:p>
            <a:pPr marL="0" indent="0">
              <a:buNone/>
            </a:pPr>
            <a:endParaRPr lang="en-IE" sz="1900" dirty="0"/>
          </a:p>
          <a:p>
            <a:r>
              <a:rPr lang="en-IE" sz="1900" dirty="0"/>
              <a:t>An extrajudicial penal process</a:t>
            </a:r>
          </a:p>
          <a:p>
            <a:pPr marL="0" indent="0">
              <a:buNone/>
            </a:pPr>
            <a:endParaRPr lang="en-IE" sz="1900" dirty="0"/>
          </a:p>
          <a:p>
            <a:r>
              <a:rPr lang="en-IE" sz="1900" dirty="0"/>
              <a:t>The procedure of dismissal introduced by article 21 § 2, 2° SST.</a:t>
            </a:r>
          </a:p>
          <a:p>
            <a:endParaRPr lang="en-IE" sz="1900" dirty="0"/>
          </a:p>
        </p:txBody>
      </p:sp>
    </p:spTree>
    <p:extLst>
      <p:ext uri="{BB962C8B-B14F-4D97-AF65-F5344CB8AC3E}">
        <p14:creationId xmlns:p14="http://schemas.microsoft.com/office/powerpoint/2010/main" val="17260341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794604" y="-1108988"/>
            <a:ext cx="5384871"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dirty="0"/>
          </a:p>
        </p:txBody>
      </p:sp>
      <p:sp>
        <p:nvSpPr>
          <p:cNvPr id="2" name="Title 1"/>
          <p:cNvSpPr>
            <a:spLocks noGrp="1"/>
          </p:cNvSpPr>
          <p:nvPr>
            <p:ph type="title"/>
          </p:nvPr>
        </p:nvSpPr>
        <p:spPr>
          <a:xfrm>
            <a:off x="630934" y="673770"/>
            <a:ext cx="2733367" cy="2414488"/>
          </a:xfrm>
        </p:spPr>
        <p:txBody>
          <a:bodyPr anchor="t">
            <a:normAutofit/>
          </a:bodyPr>
          <a:lstStyle/>
          <a:p>
            <a:r>
              <a:rPr lang="en-IE" sz="3600" b="1" dirty="0">
                <a:solidFill>
                  <a:srgbClr val="FFFFFF"/>
                </a:solidFill>
              </a:rPr>
              <a:t>Decisions of judicial and extrajudicial penal process</a:t>
            </a:r>
          </a:p>
        </p:txBody>
      </p:sp>
      <p:sp>
        <p:nvSpPr>
          <p:cNvPr id="3" name="Content Placeholder 2"/>
          <p:cNvSpPr>
            <a:spLocks noGrp="1"/>
          </p:cNvSpPr>
          <p:nvPr>
            <p:ph idx="1"/>
          </p:nvPr>
        </p:nvSpPr>
        <p:spPr>
          <a:xfrm>
            <a:off x="4571999" y="882315"/>
            <a:ext cx="3941065" cy="5294647"/>
          </a:xfrm>
        </p:spPr>
        <p:txBody>
          <a:bodyPr>
            <a:normAutofit/>
          </a:bodyPr>
          <a:lstStyle/>
          <a:p>
            <a:r>
              <a:rPr lang="en-IE" sz="1600" i="1" dirty="0"/>
              <a:t>conviction (“constat”)</a:t>
            </a:r>
            <a:r>
              <a:rPr lang="en-IE" sz="1600" dirty="0"/>
              <a:t>, if with moral certainty the guilt of the accused is established with regard to the delict ascribed to him.  In this case, the decision must indicate specifically the type of canonical sanction imposed or declared.</a:t>
            </a:r>
          </a:p>
          <a:p>
            <a:r>
              <a:rPr lang="en-IE" sz="1600" i="1" dirty="0"/>
              <a:t>acquittal (“constat de non”)</a:t>
            </a:r>
            <a:r>
              <a:rPr lang="en-IE" sz="1600" dirty="0"/>
              <a:t>, if with moral certainty the innocence of the accused is established, inasmuch as no offence was committed, the accused did not commit the offence, the offence is not deemed a delict by the law or was committed by a person who is not imputable.</a:t>
            </a:r>
          </a:p>
          <a:p>
            <a:r>
              <a:rPr lang="en-IE" sz="1600" i="1" dirty="0"/>
              <a:t>dismissal (“non constat”)</a:t>
            </a:r>
            <a:r>
              <a:rPr lang="en-IE" sz="1600" dirty="0"/>
              <a:t>, whenever it has not been possible to attain moral certainty with regard to the guilt of the accused, due to lack of evidence or to insufficient or conflicting evidence that the offence was in fact committed, that the accused committed the offence, or that the delict was committed by a person who is not imputable.</a:t>
            </a:r>
          </a:p>
          <a:p>
            <a:endParaRPr lang="en-IE" sz="1600" dirty="0"/>
          </a:p>
        </p:txBody>
      </p:sp>
    </p:spTree>
    <p:extLst>
      <p:ext uri="{BB962C8B-B14F-4D97-AF65-F5344CB8AC3E}">
        <p14:creationId xmlns:p14="http://schemas.microsoft.com/office/powerpoint/2010/main" val="8124655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28650" y="365125"/>
            <a:ext cx="7886700" cy="1325563"/>
          </a:xfrm>
        </p:spPr>
        <p:txBody>
          <a:bodyPr>
            <a:normAutofit/>
          </a:bodyPr>
          <a:lstStyle/>
          <a:p>
            <a:r>
              <a:rPr lang="en-IE" sz="4700" b="1" dirty="0"/>
              <a:t>Appeals</a:t>
            </a:r>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28650" y="1929384"/>
            <a:ext cx="7886700" cy="4251960"/>
          </a:xfrm>
        </p:spPr>
        <p:txBody>
          <a:bodyPr>
            <a:normAutofit/>
          </a:bodyPr>
          <a:lstStyle/>
          <a:p>
            <a:r>
              <a:rPr lang="en-IE" sz="1900" dirty="0"/>
              <a:t>No appeal to 21 § 2, 2° SST, if an act of the Pope</a:t>
            </a:r>
          </a:p>
          <a:p>
            <a:pPr marL="0" indent="0">
              <a:buNone/>
            </a:pPr>
            <a:endParaRPr lang="en-IE" sz="1900" dirty="0"/>
          </a:p>
          <a:p>
            <a:r>
              <a:rPr lang="en-IE" sz="1900" dirty="0"/>
              <a:t>Penal process decision – appeal to CDF – appeal to tribunal of second instance</a:t>
            </a:r>
          </a:p>
          <a:p>
            <a:pPr marL="0" indent="0">
              <a:buNone/>
            </a:pPr>
            <a:endParaRPr lang="en-IE" sz="1900" dirty="0"/>
          </a:p>
          <a:p>
            <a:r>
              <a:rPr lang="en-IE" sz="1900" dirty="0"/>
              <a:t>Extrajudicial process decision – to CDF</a:t>
            </a:r>
          </a:p>
        </p:txBody>
      </p:sp>
    </p:spTree>
    <p:extLst>
      <p:ext uri="{BB962C8B-B14F-4D97-AF65-F5344CB8AC3E}">
        <p14:creationId xmlns:p14="http://schemas.microsoft.com/office/powerpoint/2010/main" val="136632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17190CB-F5A3-8D4E-B01D-A6EDF7E37381}"/>
              </a:ext>
            </a:extLst>
          </p:cNvPr>
          <p:cNvSpPr>
            <a:spLocks noGrp="1"/>
          </p:cNvSpPr>
          <p:nvPr>
            <p:ph type="title"/>
          </p:nvPr>
        </p:nvSpPr>
        <p:spPr>
          <a:xfrm>
            <a:off x="479160" y="390525"/>
            <a:ext cx="8182230" cy="1510301"/>
          </a:xfrm>
        </p:spPr>
        <p:txBody>
          <a:bodyPr vert="horz" lIns="91440" tIns="45720" rIns="91440" bIns="45720" rtlCol="0" anchor="ctr">
            <a:normAutofit/>
          </a:bodyPr>
          <a:lstStyle/>
          <a:p>
            <a:pPr algn="ctr"/>
            <a:r>
              <a:rPr lang="en-US" kern="1200" dirty="0">
                <a:solidFill>
                  <a:srgbClr val="FFFFFF"/>
                </a:solidFill>
                <a:latin typeface="+mj-lt"/>
                <a:ea typeface="+mj-ea"/>
                <a:cs typeface="+mj-cs"/>
              </a:rPr>
              <a:t>What questions do you have that you would like us to answer?</a:t>
            </a:r>
          </a:p>
        </p:txBody>
      </p:sp>
      <p:sp>
        <p:nvSpPr>
          <p:cNvPr id="21"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1753266"/>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Help Thin">
            <a:extLst>
              <a:ext uri="{FF2B5EF4-FFF2-40B4-BE49-F238E27FC236}">
                <a16:creationId xmlns:a16="http://schemas.microsoft.com/office/drawing/2014/main" id="{10773C27-7B31-446C-AFDF-F9C3D05A02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61088" y="3067050"/>
            <a:ext cx="3019537" cy="3019537"/>
          </a:xfrm>
          <a:prstGeom prst="rect">
            <a:avLst/>
          </a:prstGeom>
        </p:spPr>
      </p:pic>
    </p:spTree>
    <p:extLst>
      <p:ext uri="{BB962C8B-B14F-4D97-AF65-F5344CB8AC3E}">
        <p14:creationId xmlns:p14="http://schemas.microsoft.com/office/powerpoint/2010/main" val="11385462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79160" y="390525"/>
            <a:ext cx="8182230" cy="1510301"/>
          </a:xfrm>
        </p:spPr>
        <p:txBody>
          <a:bodyPr vert="horz" lIns="91440" tIns="45720" rIns="91440" bIns="45720" rtlCol="0" anchor="ctr">
            <a:normAutofit/>
          </a:bodyPr>
          <a:lstStyle/>
          <a:p>
            <a:pPr algn="ctr" defTabSz="914400"/>
            <a:r>
              <a:rPr lang="en-US" sz="5700" b="1" dirty="0">
                <a:solidFill>
                  <a:srgbClr val="FFFFFF"/>
                </a:solidFill>
              </a:rPr>
              <a:t>Q and A</a:t>
            </a:r>
            <a:endParaRPr lang="en-US" sz="5700" b="1" kern="1200" dirty="0">
              <a:solidFill>
                <a:srgbClr val="FFFFFF"/>
              </a:solidFill>
              <a:latin typeface="+mj-lt"/>
              <a:ea typeface="+mj-ea"/>
              <a:cs typeface="+mj-cs"/>
            </a:endParaRPr>
          </a:p>
        </p:txBody>
      </p:sp>
      <p:sp>
        <p:nvSpPr>
          <p:cNvPr id="34"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1753266"/>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6952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5818" y="0"/>
            <a:ext cx="7472363"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0"/>
            <a:ext cx="7461504"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E5204E1-BBF4-294F-A1F2-FC6349C53C5A}"/>
              </a:ext>
            </a:extLst>
          </p:cNvPr>
          <p:cNvSpPr>
            <a:spLocks noGrp="1"/>
          </p:cNvSpPr>
          <p:nvPr>
            <p:ph type="title"/>
          </p:nvPr>
        </p:nvSpPr>
        <p:spPr>
          <a:xfrm>
            <a:off x="1143002" y="1999615"/>
            <a:ext cx="6858000" cy="2764028"/>
          </a:xfrm>
        </p:spPr>
        <p:txBody>
          <a:bodyPr vert="horz" lIns="91440" tIns="45720" rIns="91440" bIns="45720" rtlCol="0" anchor="ctr">
            <a:normAutofit/>
          </a:bodyPr>
          <a:lstStyle/>
          <a:p>
            <a:pPr algn="ctr"/>
            <a:r>
              <a:rPr lang="en-US" sz="6300" kern="1200" dirty="0">
                <a:solidFill>
                  <a:schemeClr val="tx1"/>
                </a:solidFill>
                <a:latin typeface="+mj-lt"/>
                <a:ea typeface="+mj-ea"/>
                <a:cs typeface="+mj-cs"/>
              </a:rPr>
              <a:t>What is the Vademecum?</a:t>
            </a: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8920" y="5524786"/>
            <a:ext cx="356616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417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Open Book">
            <a:extLst>
              <a:ext uri="{FF2B5EF4-FFF2-40B4-BE49-F238E27FC236}">
                <a16:creationId xmlns:a16="http://schemas.microsoft.com/office/drawing/2014/main" id="{51791A34-60BD-41B8-A60B-2F6B8A6A99D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3741" y="2165637"/>
            <a:ext cx="2526726" cy="2526726"/>
          </a:xfrm>
          <a:prstGeom prst="rect">
            <a:avLst/>
          </a:prstGeom>
        </p:spPr>
      </p:pic>
      <p:sp>
        <p:nvSpPr>
          <p:cNvPr id="19" name="Freeform: Shape 18">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dirty="0"/>
          </a:p>
        </p:txBody>
      </p:sp>
      <p:sp>
        <p:nvSpPr>
          <p:cNvPr id="21"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9514" y="2560829"/>
            <a:ext cx="3771900" cy="18288"/>
          </a:xfrm>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 name="connsiteX0" fmla="*/ 0 w 3771900"/>
              <a:gd name="connsiteY0" fmla="*/ 0 h 18288"/>
              <a:gd name="connsiteX1" fmla="*/ 590931 w 3771900"/>
              <a:gd name="connsiteY1" fmla="*/ 0 h 18288"/>
              <a:gd name="connsiteX2" fmla="*/ 1106424 w 3771900"/>
              <a:gd name="connsiteY2" fmla="*/ 0 h 18288"/>
              <a:gd name="connsiteX3" fmla="*/ 1810512 w 3771900"/>
              <a:gd name="connsiteY3" fmla="*/ 0 h 18288"/>
              <a:gd name="connsiteX4" fmla="*/ 2401443 w 3771900"/>
              <a:gd name="connsiteY4" fmla="*/ 0 h 18288"/>
              <a:gd name="connsiteX5" fmla="*/ 2992374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1999107 w 3771900"/>
              <a:gd name="connsiteY10" fmla="*/ 18288 h 18288"/>
              <a:gd name="connsiteX11" fmla="*/ 1370457 w 3771900"/>
              <a:gd name="connsiteY11" fmla="*/ 18288 h 18288"/>
              <a:gd name="connsiteX12" fmla="*/ 779526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7436" y="-36175"/>
                  <a:pt x="366245" y="33246"/>
                  <a:pt x="704088" y="0"/>
                </a:cubicBezTo>
                <a:cubicBezTo>
                  <a:pt x="1023542" y="-9212"/>
                  <a:pt x="1135888" y="21706"/>
                  <a:pt x="1370457" y="0"/>
                </a:cubicBezTo>
                <a:cubicBezTo>
                  <a:pt x="1612643" y="1012"/>
                  <a:pt x="1918282" y="-28472"/>
                  <a:pt x="2036826" y="0"/>
                </a:cubicBezTo>
                <a:cubicBezTo>
                  <a:pt x="2158661" y="40105"/>
                  <a:pt x="2354247" y="26415"/>
                  <a:pt x="2552319" y="0"/>
                </a:cubicBezTo>
                <a:cubicBezTo>
                  <a:pt x="2716777" y="-17114"/>
                  <a:pt x="2824915" y="23043"/>
                  <a:pt x="3105531" y="0"/>
                </a:cubicBezTo>
                <a:cubicBezTo>
                  <a:pt x="3381044" y="-32429"/>
                  <a:pt x="3596902" y="3395"/>
                  <a:pt x="3771900" y="0"/>
                </a:cubicBezTo>
                <a:cubicBezTo>
                  <a:pt x="3771609" y="9035"/>
                  <a:pt x="3771801" y="15148"/>
                  <a:pt x="3771900" y="18288"/>
                </a:cubicBezTo>
                <a:cubicBezTo>
                  <a:pt x="3457794" y="19957"/>
                  <a:pt x="3415448" y="-15179"/>
                  <a:pt x="3143250" y="18288"/>
                </a:cubicBezTo>
                <a:cubicBezTo>
                  <a:pt x="2866953" y="44091"/>
                  <a:pt x="2852564" y="22861"/>
                  <a:pt x="2627757" y="18288"/>
                </a:cubicBezTo>
                <a:cubicBezTo>
                  <a:pt x="2412632" y="15061"/>
                  <a:pt x="2228768" y="-1260"/>
                  <a:pt x="2112264" y="18288"/>
                </a:cubicBezTo>
                <a:cubicBezTo>
                  <a:pt x="1975640" y="66897"/>
                  <a:pt x="1635725" y="-13484"/>
                  <a:pt x="1445895" y="18288"/>
                </a:cubicBezTo>
                <a:cubicBezTo>
                  <a:pt x="1247266" y="8685"/>
                  <a:pt x="1124650" y="19647"/>
                  <a:pt x="892683" y="18288"/>
                </a:cubicBezTo>
                <a:cubicBezTo>
                  <a:pt x="637653" y="4646"/>
                  <a:pt x="185278" y="-30427"/>
                  <a:pt x="0" y="18288"/>
                </a:cubicBezTo>
                <a:cubicBezTo>
                  <a:pt x="-470" y="12661"/>
                  <a:pt x="773" y="6041"/>
                  <a:pt x="0" y="0"/>
                </a:cubicBezTo>
                <a:close/>
              </a:path>
              <a:path w="3771900" h="18288" stroke="0" extrusionOk="0">
                <a:moveTo>
                  <a:pt x="0" y="0"/>
                </a:moveTo>
                <a:cubicBezTo>
                  <a:pt x="191819" y="-28991"/>
                  <a:pt x="417180" y="8728"/>
                  <a:pt x="590931" y="0"/>
                </a:cubicBezTo>
                <a:cubicBezTo>
                  <a:pt x="784185" y="36025"/>
                  <a:pt x="942031" y="-7179"/>
                  <a:pt x="1106424" y="0"/>
                </a:cubicBezTo>
                <a:cubicBezTo>
                  <a:pt x="1308616" y="2226"/>
                  <a:pt x="1630174" y="34516"/>
                  <a:pt x="1810512" y="0"/>
                </a:cubicBezTo>
                <a:cubicBezTo>
                  <a:pt x="2022091" y="-3811"/>
                  <a:pt x="2188284" y="60598"/>
                  <a:pt x="2401443" y="0"/>
                </a:cubicBezTo>
                <a:cubicBezTo>
                  <a:pt x="2637014" y="-16349"/>
                  <a:pt x="2745608" y="-42652"/>
                  <a:pt x="2992374" y="0"/>
                </a:cubicBezTo>
                <a:cubicBezTo>
                  <a:pt x="3199629" y="42236"/>
                  <a:pt x="3496969" y="9414"/>
                  <a:pt x="3771900" y="0"/>
                </a:cubicBezTo>
                <a:cubicBezTo>
                  <a:pt x="3771420" y="6734"/>
                  <a:pt x="3771655" y="13051"/>
                  <a:pt x="3771900" y="18288"/>
                </a:cubicBezTo>
                <a:cubicBezTo>
                  <a:pt x="3462953" y="18781"/>
                  <a:pt x="3361132" y="1005"/>
                  <a:pt x="3143250" y="18288"/>
                </a:cubicBezTo>
                <a:cubicBezTo>
                  <a:pt x="2921481" y="34309"/>
                  <a:pt x="2854045" y="33328"/>
                  <a:pt x="2627757" y="18288"/>
                </a:cubicBezTo>
                <a:cubicBezTo>
                  <a:pt x="2409270" y="9750"/>
                  <a:pt x="2187246" y="-7226"/>
                  <a:pt x="1999107" y="18288"/>
                </a:cubicBezTo>
                <a:cubicBezTo>
                  <a:pt x="1815666" y="58826"/>
                  <a:pt x="1527808" y="-26152"/>
                  <a:pt x="1370457" y="18288"/>
                </a:cubicBezTo>
                <a:cubicBezTo>
                  <a:pt x="1214923" y="5764"/>
                  <a:pt x="1016212" y="-1456"/>
                  <a:pt x="779526" y="18288"/>
                </a:cubicBezTo>
                <a:cubicBezTo>
                  <a:pt x="536663" y="13268"/>
                  <a:pt x="178663" y="4126"/>
                  <a:pt x="0" y="18288"/>
                </a:cubicBezTo>
                <a:cubicBezTo>
                  <a:pt x="675" y="10011"/>
                  <a:pt x="125" y="8388"/>
                  <a:pt x="0" y="0"/>
                </a:cubicBezTo>
                <a:close/>
              </a:path>
              <a:path w="3771900" h="18288" fill="none" stroke="0" extrusionOk="0">
                <a:moveTo>
                  <a:pt x="0" y="0"/>
                </a:moveTo>
                <a:cubicBezTo>
                  <a:pt x="271103" y="-25687"/>
                  <a:pt x="370438" y="30140"/>
                  <a:pt x="704088" y="0"/>
                </a:cubicBezTo>
                <a:cubicBezTo>
                  <a:pt x="1051115" y="-25477"/>
                  <a:pt x="1106895" y="16187"/>
                  <a:pt x="1370457" y="0"/>
                </a:cubicBezTo>
                <a:cubicBezTo>
                  <a:pt x="1595146" y="2237"/>
                  <a:pt x="1896955" y="5767"/>
                  <a:pt x="2036826" y="0"/>
                </a:cubicBezTo>
                <a:cubicBezTo>
                  <a:pt x="2142627" y="2170"/>
                  <a:pt x="2421721" y="38840"/>
                  <a:pt x="2552319" y="0"/>
                </a:cubicBezTo>
                <a:cubicBezTo>
                  <a:pt x="2724848" y="-23030"/>
                  <a:pt x="2834005" y="15708"/>
                  <a:pt x="3105531" y="0"/>
                </a:cubicBezTo>
                <a:cubicBezTo>
                  <a:pt x="3342444" y="-24681"/>
                  <a:pt x="3609910" y="18784"/>
                  <a:pt x="3771900" y="0"/>
                </a:cubicBezTo>
                <a:cubicBezTo>
                  <a:pt x="3771328" y="8167"/>
                  <a:pt x="3771537" y="15177"/>
                  <a:pt x="3771900" y="18288"/>
                </a:cubicBezTo>
                <a:cubicBezTo>
                  <a:pt x="3464839" y="21068"/>
                  <a:pt x="3426011" y="-5801"/>
                  <a:pt x="3143250" y="18288"/>
                </a:cubicBezTo>
                <a:cubicBezTo>
                  <a:pt x="2863841" y="43255"/>
                  <a:pt x="2853465" y="28308"/>
                  <a:pt x="2627757" y="18288"/>
                </a:cubicBezTo>
                <a:cubicBezTo>
                  <a:pt x="2409491" y="18900"/>
                  <a:pt x="2243209" y="25448"/>
                  <a:pt x="2112264" y="18288"/>
                </a:cubicBezTo>
                <a:cubicBezTo>
                  <a:pt x="1997644" y="61180"/>
                  <a:pt x="1680001" y="64423"/>
                  <a:pt x="1445895" y="18288"/>
                </a:cubicBezTo>
                <a:cubicBezTo>
                  <a:pt x="1252635" y="3548"/>
                  <a:pt x="1127940" y="-648"/>
                  <a:pt x="892683" y="18288"/>
                </a:cubicBezTo>
                <a:cubicBezTo>
                  <a:pt x="631867" y="19114"/>
                  <a:pt x="176899" y="-29012"/>
                  <a:pt x="0" y="18288"/>
                </a:cubicBezTo>
                <a:cubicBezTo>
                  <a:pt x="-201" y="11951"/>
                  <a:pt x="215" y="4870"/>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5982" y="-16509"/>
                          <a:pt x="373591" y="28957"/>
                          <a:pt x="704088" y="0"/>
                        </a:cubicBezTo>
                        <a:cubicBezTo>
                          <a:pt x="1034585" y="-28957"/>
                          <a:pt x="1127575" y="15529"/>
                          <a:pt x="1370457" y="0"/>
                        </a:cubicBezTo>
                        <a:cubicBezTo>
                          <a:pt x="1613339" y="-15529"/>
                          <a:pt x="1901330" y="-18417"/>
                          <a:pt x="2036826" y="0"/>
                        </a:cubicBezTo>
                        <a:cubicBezTo>
                          <a:pt x="2172322" y="18417"/>
                          <a:pt x="2391554" y="24426"/>
                          <a:pt x="2552319" y="0"/>
                        </a:cubicBezTo>
                        <a:cubicBezTo>
                          <a:pt x="2713084" y="-24426"/>
                          <a:pt x="2832344" y="19126"/>
                          <a:pt x="3105531" y="0"/>
                        </a:cubicBezTo>
                        <a:cubicBezTo>
                          <a:pt x="3378718" y="-19126"/>
                          <a:pt x="3624591" y="4962"/>
                          <a:pt x="3771900" y="0"/>
                        </a:cubicBezTo>
                        <a:cubicBezTo>
                          <a:pt x="3771400" y="8855"/>
                          <a:pt x="3772009" y="14521"/>
                          <a:pt x="3771900" y="18288"/>
                        </a:cubicBezTo>
                        <a:cubicBezTo>
                          <a:pt x="3458898" y="17742"/>
                          <a:pt x="3421743" y="-6827"/>
                          <a:pt x="3143250" y="18288"/>
                        </a:cubicBezTo>
                        <a:cubicBezTo>
                          <a:pt x="2864757" y="43403"/>
                          <a:pt x="2852800" y="27764"/>
                          <a:pt x="2627757" y="18288"/>
                        </a:cubicBezTo>
                        <a:cubicBezTo>
                          <a:pt x="2402714" y="8812"/>
                          <a:pt x="2240384" y="-3809"/>
                          <a:pt x="2112264" y="18288"/>
                        </a:cubicBezTo>
                        <a:cubicBezTo>
                          <a:pt x="1984144" y="40385"/>
                          <a:pt x="1648028" y="25259"/>
                          <a:pt x="1445895" y="18288"/>
                        </a:cubicBezTo>
                        <a:cubicBezTo>
                          <a:pt x="1243762" y="11317"/>
                          <a:pt x="1123026" y="22466"/>
                          <a:pt x="892683" y="18288"/>
                        </a:cubicBezTo>
                        <a:cubicBezTo>
                          <a:pt x="662340" y="14110"/>
                          <a:pt x="180978" y="-26198"/>
                          <a:pt x="0" y="18288"/>
                        </a:cubicBezTo>
                        <a:cubicBezTo>
                          <a:pt x="683" y="12014"/>
                          <a:pt x="724" y="5908"/>
                          <a:pt x="0" y="0"/>
                        </a:cubicBezTo>
                        <a:close/>
                      </a:path>
                      <a:path w="3771900" h="18288" stroke="0" extrusionOk="0">
                        <a:moveTo>
                          <a:pt x="0" y="0"/>
                        </a:moveTo>
                        <a:cubicBezTo>
                          <a:pt x="168080" y="-24280"/>
                          <a:pt x="426899" y="-27643"/>
                          <a:pt x="590931" y="0"/>
                        </a:cubicBezTo>
                        <a:cubicBezTo>
                          <a:pt x="754963" y="27643"/>
                          <a:pt x="943937" y="-964"/>
                          <a:pt x="1106424" y="0"/>
                        </a:cubicBezTo>
                        <a:cubicBezTo>
                          <a:pt x="1268911" y="964"/>
                          <a:pt x="1620128" y="24107"/>
                          <a:pt x="1810512" y="0"/>
                        </a:cubicBezTo>
                        <a:cubicBezTo>
                          <a:pt x="2000896" y="-24107"/>
                          <a:pt x="2173109" y="23508"/>
                          <a:pt x="2401443" y="0"/>
                        </a:cubicBezTo>
                        <a:cubicBezTo>
                          <a:pt x="2629777" y="-23508"/>
                          <a:pt x="2762620" y="-19902"/>
                          <a:pt x="2992374" y="0"/>
                        </a:cubicBezTo>
                        <a:cubicBezTo>
                          <a:pt x="3222128" y="19902"/>
                          <a:pt x="3483193" y="6322"/>
                          <a:pt x="3771900" y="0"/>
                        </a:cubicBezTo>
                        <a:cubicBezTo>
                          <a:pt x="3771002" y="7180"/>
                          <a:pt x="3772069" y="13790"/>
                          <a:pt x="3771900" y="18288"/>
                        </a:cubicBezTo>
                        <a:cubicBezTo>
                          <a:pt x="3466427" y="17166"/>
                          <a:pt x="3360902" y="-2444"/>
                          <a:pt x="3143250" y="18288"/>
                        </a:cubicBezTo>
                        <a:cubicBezTo>
                          <a:pt x="2925598" y="39020"/>
                          <a:pt x="2852709" y="34774"/>
                          <a:pt x="2627757" y="18288"/>
                        </a:cubicBezTo>
                        <a:cubicBezTo>
                          <a:pt x="2402805" y="1802"/>
                          <a:pt x="2156087" y="-12568"/>
                          <a:pt x="1999107" y="18288"/>
                        </a:cubicBezTo>
                        <a:cubicBezTo>
                          <a:pt x="1842127" y="49144"/>
                          <a:pt x="1528676" y="3672"/>
                          <a:pt x="1370457" y="18288"/>
                        </a:cubicBezTo>
                        <a:cubicBezTo>
                          <a:pt x="1212238" y="32905"/>
                          <a:pt x="1007440" y="24475"/>
                          <a:pt x="779526" y="18288"/>
                        </a:cubicBezTo>
                        <a:cubicBezTo>
                          <a:pt x="551612" y="12101"/>
                          <a:pt x="175765" y="8638"/>
                          <a:pt x="0" y="18288"/>
                        </a:cubicBezTo>
                        <a:cubicBezTo>
                          <a:pt x="571" y="10093"/>
                          <a:pt x="-125" y="840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C5C0B4-9808-0847-958B-64C10FDF9683}"/>
              </a:ext>
            </a:extLst>
          </p:cNvPr>
          <p:cNvSpPr>
            <a:spLocks noGrp="1"/>
          </p:cNvSpPr>
          <p:nvPr>
            <p:ph idx="1"/>
          </p:nvPr>
        </p:nvSpPr>
        <p:spPr>
          <a:xfrm>
            <a:off x="4319515" y="2798064"/>
            <a:ext cx="4095821" cy="3417611"/>
          </a:xfrm>
        </p:spPr>
        <p:txBody>
          <a:bodyPr anchor="t">
            <a:normAutofit/>
          </a:bodyPr>
          <a:lstStyle/>
          <a:p>
            <a:r>
              <a:rPr lang="en-GB" sz="1900" dirty="0">
                <a:solidFill>
                  <a:srgbClr val="FFFFFF"/>
                </a:solidFill>
              </a:rPr>
              <a:t>From Latin- come with me</a:t>
            </a:r>
          </a:p>
          <a:p>
            <a:r>
              <a:rPr lang="en-GB" sz="1900" dirty="0">
                <a:solidFill>
                  <a:srgbClr val="FFFFFF"/>
                </a:solidFill>
              </a:rPr>
              <a:t>It is a guide or handbook</a:t>
            </a:r>
          </a:p>
          <a:p>
            <a:r>
              <a:rPr lang="en-GB" sz="1900" dirty="0">
                <a:solidFill>
                  <a:srgbClr val="FFFFFF"/>
                </a:solidFill>
              </a:rPr>
              <a:t>It is written for canonists to provide clarifications on certain steps of the process.</a:t>
            </a:r>
          </a:p>
          <a:p>
            <a:r>
              <a:rPr lang="en-GB" sz="1900" dirty="0">
                <a:solidFill>
                  <a:srgbClr val="FFFFFF"/>
                </a:solidFill>
              </a:rPr>
              <a:t>It is written for clerics and deals only with sexual abuse it does not cover the other categories of abuse</a:t>
            </a:r>
          </a:p>
        </p:txBody>
      </p:sp>
    </p:spTree>
    <p:extLst>
      <p:ext uri="{BB962C8B-B14F-4D97-AF65-F5344CB8AC3E}">
        <p14:creationId xmlns:p14="http://schemas.microsoft.com/office/powerpoint/2010/main" val="3284449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7ED9A1-5E62-6345-BD00-450096B45854}"/>
              </a:ext>
            </a:extLst>
          </p:cNvPr>
          <p:cNvSpPr>
            <a:spLocks noGrp="1"/>
          </p:cNvSpPr>
          <p:nvPr>
            <p:ph type="title"/>
          </p:nvPr>
        </p:nvSpPr>
        <p:spPr>
          <a:xfrm>
            <a:off x="630936" y="548640"/>
            <a:ext cx="2700645" cy="5431536"/>
          </a:xfrm>
        </p:spPr>
        <p:txBody>
          <a:bodyPr>
            <a:normAutofit/>
          </a:bodyPr>
          <a:lstStyle/>
          <a:p>
            <a:r>
              <a:rPr lang="en-GB" sz="4700" dirty="0"/>
              <a:t>Context</a:t>
            </a:r>
            <a:br>
              <a:rPr lang="en-GB" sz="4700" dirty="0"/>
            </a:br>
            <a:endParaRPr lang="en-GB" sz="47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7C01C92-331B-FA4A-9E90-DFF895090493}"/>
              </a:ext>
            </a:extLst>
          </p:cNvPr>
          <p:cNvSpPr>
            <a:spLocks noGrp="1"/>
          </p:cNvSpPr>
          <p:nvPr>
            <p:ph idx="1"/>
          </p:nvPr>
        </p:nvSpPr>
        <p:spPr>
          <a:xfrm>
            <a:off x="3844813" y="552091"/>
            <a:ext cx="4668251" cy="5431536"/>
          </a:xfrm>
        </p:spPr>
        <p:txBody>
          <a:bodyPr anchor="ctr">
            <a:normAutofit/>
          </a:bodyPr>
          <a:lstStyle/>
          <a:p>
            <a:r>
              <a:rPr lang="en-GB" sz="1900" dirty="0"/>
              <a:t>Was one of the outcomes of the global meeting of the presidents of the Episcopal Conferences on the Protection of Minors (February 2019)</a:t>
            </a:r>
          </a:p>
          <a:p>
            <a:pPr marL="0" indent="0">
              <a:buNone/>
            </a:pPr>
            <a:endParaRPr lang="en-GB" sz="1900" dirty="0"/>
          </a:p>
        </p:txBody>
      </p:sp>
    </p:spTree>
    <p:extLst>
      <p:ext uri="{BB962C8B-B14F-4D97-AF65-F5344CB8AC3E}">
        <p14:creationId xmlns:p14="http://schemas.microsoft.com/office/powerpoint/2010/main" val="747754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A307CE-CD4C-0847-92E4-5186B99F6125}"/>
              </a:ext>
            </a:extLst>
          </p:cNvPr>
          <p:cNvSpPr>
            <a:spLocks noGrp="1"/>
          </p:cNvSpPr>
          <p:nvPr>
            <p:ph type="title"/>
          </p:nvPr>
        </p:nvSpPr>
        <p:spPr>
          <a:xfrm>
            <a:off x="630936" y="548640"/>
            <a:ext cx="2700645" cy="5431536"/>
          </a:xfrm>
        </p:spPr>
        <p:txBody>
          <a:bodyPr>
            <a:normAutofit/>
          </a:bodyPr>
          <a:lstStyle/>
          <a:p>
            <a:r>
              <a:rPr lang="en-GB" sz="4700" dirty="0"/>
              <a:t>Context</a:t>
            </a:r>
          </a:p>
        </p:txBody>
      </p:sp>
      <p:sp>
        <p:nvSpPr>
          <p:cNvPr id="2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2683BEB-057A-1649-8906-BEEF130FDABB}"/>
              </a:ext>
            </a:extLst>
          </p:cNvPr>
          <p:cNvSpPr>
            <a:spLocks noGrp="1"/>
          </p:cNvSpPr>
          <p:nvPr>
            <p:ph idx="1"/>
          </p:nvPr>
        </p:nvSpPr>
        <p:spPr>
          <a:xfrm>
            <a:off x="3844813" y="552091"/>
            <a:ext cx="4668251" cy="5431536"/>
          </a:xfrm>
        </p:spPr>
        <p:txBody>
          <a:bodyPr anchor="ctr">
            <a:normAutofit/>
          </a:bodyPr>
          <a:lstStyle/>
          <a:p>
            <a:r>
              <a:rPr lang="en-GB" sz="1500" dirty="0"/>
              <a:t>The Production and publication of Vatican Norms: </a:t>
            </a:r>
          </a:p>
          <a:p>
            <a:pPr lvl="1"/>
            <a:r>
              <a:rPr lang="en-GB" sz="1500" dirty="0"/>
              <a:t>Vatican Law No. CCXCVII On the protection of minors and vulnerable persons; </a:t>
            </a:r>
          </a:p>
          <a:p>
            <a:pPr lvl="1"/>
            <a:r>
              <a:rPr lang="en-GB" sz="1500" dirty="0"/>
              <a:t>The Motu Proprio On the protection of minors and vulnerable persons; </a:t>
            </a:r>
          </a:p>
          <a:p>
            <a:pPr lvl="1"/>
            <a:r>
              <a:rPr lang="en-GB" sz="1500" dirty="0"/>
              <a:t>The Guidelines of the Vicariate of Vatican City on the protection of minors and vulnerable person </a:t>
            </a:r>
          </a:p>
          <a:p>
            <a:r>
              <a:rPr lang="en-GB" sz="1500" dirty="0"/>
              <a:t>The Motu Proprio – Vos estis lux mundi </a:t>
            </a:r>
          </a:p>
          <a:p>
            <a:r>
              <a:rPr lang="en-GB" sz="1500" dirty="0"/>
              <a:t>The creation of ‘task forces’ to help dioceses around the world that may need help in implementing the appropriate measures to protect minors </a:t>
            </a:r>
          </a:p>
          <a:p>
            <a:r>
              <a:rPr lang="en-GB" sz="1500" dirty="0"/>
              <a:t>The Rescript "On the confidentiality of legal proceedings” lifting the ”pontifical secret” in the cases relating to: violence or abuse of authority in forcing sexual acts, sexual abuse of minors or vulnerable persons, crimes of paedophilia involving children under 18 years of age or with incapacitated subjects and the concealment of those conducts  from ecclesiastical or civil inquiries.</a:t>
            </a:r>
          </a:p>
          <a:p>
            <a:endParaRPr lang="en-GB" sz="1500" dirty="0"/>
          </a:p>
        </p:txBody>
      </p:sp>
    </p:spTree>
    <p:extLst>
      <p:ext uri="{BB962C8B-B14F-4D97-AF65-F5344CB8AC3E}">
        <p14:creationId xmlns:p14="http://schemas.microsoft.com/office/powerpoint/2010/main" val="1142352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ED8E54F9-849C-4865-8C5E-FD967B81D7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391AE6B3-1D2D-4C67-A4DB-888635B527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054983"/>
          </a:xfrm>
          <a:custGeom>
            <a:avLst/>
            <a:gdLst>
              <a:gd name="connsiteX0" fmla="*/ 6788003 w 12188952"/>
              <a:gd name="connsiteY0" fmla="*/ 5986774 h 6054983"/>
              <a:gd name="connsiteX1" fmla="*/ 6787005 w 12188952"/>
              <a:gd name="connsiteY1" fmla="*/ 5986852 h 6054983"/>
              <a:gd name="connsiteX2" fmla="*/ 6786779 w 12188952"/>
              <a:gd name="connsiteY2" fmla="*/ 5987386 h 6054983"/>
              <a:gd name="connsiteX3" fmla="*/ 0 w 12188952"/>
              <a:gd name="connsiteY3" fmla="*/ 0 h 6054983"/>
              <a:gd name="connsiteX4" fmla="*/ 12188952 w 12188952"/>
              <a:gd name="connsiteY4" fmla="*/ 0 h 6054983"/>
              <a:gd name="connsiteX5" fmla="*/ 12188952 w 12188952"/>
              <a:gd name="connsiteY5" fmla="*/ 5092539 h 6054983"/>
              <a:gd name="connsiteX6" fmla="*/ 12058081 w 12188952"/>
              <a:gd name="connsiteY6" fmla="*/ 5131579 h 6054983"/>
              <a:gd name="connsiteX7" fmla="*/ 11673881 w 12188952"/>
              <a:gd name="connsiteY7" fmla="*/ 5235154 h 6054983"/>
              <a:gd name="connsiteX8" fmla="*/ 10422749 w 12188952"/>
              <a:gd name="connsiteY8" fmla="*/ 5518693 h 6054983"/>
              <a:gd name="connsiteX9" fmla="*/ 9421666 w 12188952"/>
              <a:gd name="connsiteY9" fmla="*/ 5693855 h 6054983"/>
              <a:gd name="connsiteX10" fmla="*/ 8456304 w 12188952"/>
              <a:gd name="connsiteY10" fmla="*/ 5827556 h 6054983"/>
              <a:gd name="connsiteX11" fmla="*/ 7714041 w 12188952"/>
              <a:gd name="connsiteY11" fmla="*/ 5907503 h 6054983"/>
              <a:gd name="connsiteX12" fmla="*/ 6949978 w 12188952"/>
              <a:gd name="connsiteY12" fmla="*/ 5973283 h 6054983"/>
              <a:gd name="connsiteX13" fmla="*/ 6934569 w 12188952"/>
              <a:gd name="connsiteY13" fmla="*/ 5975354 h 6054983"/>
              <a:gd name="connsiteX14" fmla="*/ 6788750 w 12188952"/>
              <a:gd name="connsiteY14" fmla="*/ 5986715 h 6054983"/>
              <a:gd name="connsiteX15" fmla="*/ 6798241 w 12188952"/>
              <a:gd name="connsiteY15" fmla="*/ 5988535 h 6054983"/>
              <a:gd name="connsiteX16" fmla="*/ 6833723 w 12188952"/>
              <a:gd name="connsiteY16" fmla="*/ 5986828 h 6054983"/>
              <a:gd name="connsiteX17" fmla="*/ 6882282 w 12188952"/>
              <a:gd name="connsiteY17" fmla="*/ 5983850 h 6054983"/>
              <a:gd name="connsiteX18" fmla="*/ 7576876 w 12188952"/>
              <a:gd name="connsiteY18" fmla="*/ 5951323 h 6054983"/>
              <a:gd name="connsiteX19" fmla="*/ 8621689 w 12188952"/>
              <a:gd name="connsiteY19" fmla="*/ 5864426 h 6054983"/>
              <a:gd name="connsiteX20" fmla="*/ 9477600 w 12188952"/>
              <a:gd name="connsiteY20" fmla="*/ 5760520 h 6054983"/>
              <a:gd name="connsiteX21" fmla="*/ 10626651 w 12188952"/>
              <a:gd name="connsiteY21" fmla="*/ 5566363 h 6054983"/>
              <a:gd name="connsiteX22" fmla="*/ 11995498 w 12188952"/>
              <a:gd name="connsiteY22" fmla="*/ 5240369 h 6054983"/>
              <a:gd name="connsiteX23" fmla="*/ 12188952 w 12188952"/>
              <a:gd name="connsiteY23" fmla="*/ 5183370 h 6054983"/>
              <a:gd name="connsiteX24" fmla="*/ 12188952 w 12188952"/>
              <a:gd name="connsiteY24" fmla="*/ 5238107 h 6054983"/>
              <a:gd name="connsiteX25" fmla="*/ 11826300 w 12188952"/>
              <a:gd name="connsiteY25" fmla="*/ 5343406 h 6054983"/>
              <a:gd name="connsiteX26" fmla="*/ 10936448 w 12188952"/>
              <a:gd name="connsiteY26" fmla="*/ 5557921 h 6054983"/>
              <a:gd name="connsiteX27" fmla="*/ 9983034 w 12188952"/>
              <a:gd name="connsiteY27" fmla="*/ 5737926 h 6054983"/>
              <a:gd name="connsiteX28" fmla="*/ 9184585 w 12188952"/>
              <a:gd name="connsiteY28" fmla="*/ 5853873 h 6054983"/>
              <a:gd name="connsiteX29" fmla="*/ 8576053 w 12188952"/>
              <a:gd name="connsiteY29" fmla="*/ 5923392 h 6054983"/>
              <a:gd name="connsiteX30" fmla="*/ 7862392 w 12188952"/>
              <a:gd name="connsiteY30" fmla="*/ 5984843 h 6054983"/>
              <a:gd name="connsiteX31" fmla="*/ 6933768 w 12188952"/>
              <a:gd name="connsiteY31" fmla="*/ 6036237 h 6054983"/>
              <a:gd name="connsiteX32" fmla="*/ 6476130 w 12188952"/>
              <a:gd name="connsiteY32" fmla="*/ 6050140 h 6054983"/>
              <a:gd name="connsiteX33" fmla="*/ 6360703 w 12188952"/>
              <a:gd name="connsiteY33" fmla="*/ 6054983 h 6054983"/>
              <a:gd name="connsiteX34" fmla="*/ 6055614 w 12188952"/>
              <a:gd name="connsiteY34" fmla="*/ 6054983 h 6054983"/>
              <a:gd name="connsiteX35" fmla="*/ 5976289 w 12188952"/>
              <a:gd name="connsiteY35" fmla="*/ 6050389 h 6054983"/>
              <a:gd name="connsiteX36" fmla="*/ 5263770 w 12188952"/>
              <a:gd name="connsiteY36" fmla="*/ 6014140 h 6054983"/>
              <a:gd name="connsiteX37" fmla="*/ 4345190 w 12188952"/>
              <a:gd name="connsiteY37" fmla="*/ 5952070 h 6054983"/>
              <a:gd name="connsiteX38" fmla="*/ 3372201 w 12188952"/>
              <a:gd name="connsiteY38" fmla="*/ 5853501 h 6054983"/>
              <a:gd name="connsiteX39" fmla="*/ 2361582 w 12188952"/>
              <a:gd name="connsiteY39" fmla="*/ 5734574 h 6054983"/>
              <a:gd name="connsiteX40" fmla="*/ 1232869 w 12188952"/>
              <a:gd name="connsiteY40" fmla="*/ 5561398 h 6054983"/>
              <a:gd name="connsiteX41" fmla="*/ 68483 w 12188952"/>
              <a:gd name="connsiteY41" fmla="*/ 5321691 h 6054983"/>
              <a:gd name="connsiteX42" fmla="*/ 0 w 12188952"/>
              <a:gd name="connsiteY42" fmla="*/ 5304336 h 6054983"/>
              <a:gd name="connsiteX43" fmla="*/ 0 w 12188952"/>
              <a:gd name="connsiteY43" fmla="*/ 5247847 h 6054983"/>
              <a:gd name="connsiteX44" fmla="*/ 72423 w 12188952"/>
              <a:gd name="connsiteY44" fmla="*/ 5266624 h 6054983"/>
              <a:gd name="connsiteX45" fmla="*/ 600566 w 12188952"/>
              <a:gd name="connsiteY45" fmla="*/ 5384994 h 6054983"/>
              <a:gd name="connsiteX46" fmla="*/ 1769069 w 12188952"/>
              <a:gd name="connsiteY46" fmla="*/ 5595162 h 6054983"/>
              <a:gd name="connsiteX47" fmla="*/ 2612900 w 12188952"/>
              <a:gd name="connsiteY47" fmla="*/ 5712104 h 6054983"/>
              <a:gd name="connsiteX48" fmla="*/ 2580488 w 12188952"/>
              <a:gd name="connsiteY48" fmla="*/ 5702173 h 6054983"/>
              <a:gd name="connsiteX49" fmla="*/ 1112357 w 12188952"/>
              <a:gd name="connsiteY49" fmla="*/ 5369476 h 6054983"/>
              <a:gd name="connsiteX50" fmla="*/ 420307 w 12188952"/>
              <a:gd name="connsiteY50" fmla="*/ 5170043 h 6054983"/>
              <a:gd name="connsiteX51" fmla="*/ 0 w 12188952"/>
              <a:gd name="connsiteY51" fmla="*/ 5031126 h 6054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88952" h="6054983">
                <a:moveTo>
                  <a:pt x="6788003" y="5986774"/>
                </a:moveTo>
                <a:lnTo>
                  <a:pt x="6787005" y="5986852"/>
                </a:lnTo>
                <a:lnTo>
                  <a:pt x="6786779" y="5987386"/>
                </a:lnTo>
                <a:close/>
                <a:moveTo>
                  <a:pt x="0" y="0"/>
                </a:moveTo>
                <a:lnTo>
                  <a:pt x="12188952" y="0"/>
                </a:lnTo>
                <a:lnTo>
                  <a:pt x="12188952" y="5092539"/>
                </a:lnTo>
                <a:lnTo>
                  <a:pt x="12058081" y="5131579"/>
                </a:lnTo>
                <a:cubicBezTo>
                  <a:pt x="11930517" y="5167793"/>
                  <a:pt x="11802439" y="5202322"/>
                  <a:pt x="11673881" y="5235154"/>
                </a:cubicBezTo>
                <a:cubicBezTo>
                  <a:pt x="11259973" y="5342661"/>
                  <a:pt x="10842632" y="5436263"/>
                  <a:pt x="10422749" y="5518693"/>
                </a:cubicBezTo>
                <a:cubicBezTo>
                  <a:pt x="10090287" y="5583904"/>
                  <a:pt x="9756593" y="5642301"/>
                  <a:pt x="9421666" y="5693855"/>
                </a:cubicBezTo>
                <a:cubicBezTo>
                  <a:pt x="9100721" y="5743512"/>
                  <a:pt x="8778938" y="5788079"/>
                  <a:pt x="8456304" y="5827556"/>
                </a:cubicBezTo>
                <a:cubicBezTo>
                  <a:pt x="8209307" y="5857722"/>
                  <a:pt x="7961801" y="5883295"/>
                  <a:pt x="7714041" y="5907503"/>
                </a:cubicBezTo>
                <a:lnTo>
                  <a:pt x="6949978" y="5973283"/>
                </a:lnTo>
                <a:lnTo>
                  <a:pt x="6934569" y="5975354"/>
                </a:lnTo>
                <a:lnTo>
                  <a:pt x="6788750" y="5986715"/>
                </a:lnTo>
                <a:lnTo>
                  <a:pt x="6798241" y="5988535"/>
                </a:lnTo>
                <a:cubicBezTo>
                  <a:pt x="6809920" y="5989001"/>
                  <a:pt x="6822028" y="5986828"/>
                  <a:pt x="6833723" y="5986828"/>
                </a:cubicBezTo>
                <a:cubicBezTo>
                  <a:pt x="6849867" y="5986828"/>
                  <a:pt x="6866012" y="5984221"/>
                  <a:pt x="6882282" y="5983850"/>
                </a:cubicBezTo>
                <a:cubicBezTo>
                  <a:pt x="7114026" y="5978388"/>
                  <a:pt x="7345514" y="5966221"/>
                  <a:pt x="7576876" y="5951323"/>
                </a:cubicBezTo>
                <a:cubicBezTo>
                  <a:pt x="7925570" y="5928855"/>
                  <a:pt x="8274011" y="5900676"/>
                  <a:pt x="8621689" y="5864426"/>
                </a:cubicBezTo>
                <a:cubicBezTo>
                  <a:pt x="8907712" y="5835128"/>
                  <a:pt x="9193011" y="5800493"/>
                  <a:pt x="9477600" y="5760520"/>
                </a:cubicBezTo>
                <a:cubicBezTo>
                  <a:pt x="9862435" y="5706146"/>
                  <a:pt x="10245452" y="5641432"/>
                  <a:pt x="10626651" y="5566363"/>
                </a:cubicBezTo>
                <a:cubicBezTo>
                  <a:pt x="11087341" y="5475243"/>
                  <a:pt x="11544088" y="5367737"/>
                  <a:pt x="11995498" y="5240369"/>
                </a:cubicBezTo>
                <a:lnTo>
                  <a:pt x="12188952" y="5183370"/>
                </a:lnTo>
                <a:lnTo>
                  <a:pt x="12188952" y="5238107"/>
                </a:lnTo>
                <a:lnTo>
                  <a:pt x="11826300" y="5343406"/>
                </a:lnTo>
                <a:cubicBezTo>
                  <a:pt x="11531885" y="5423103"/>
                  <a:pt x="11235310" y="5493989"/>
                  <a:pt x="10936448" y="5557921"/>
                </a:cubicBezTo>
                <a:cubicBezTo>
                  <a:pt x="10620168" y="5625703"/>
                  <a:pt x="10302365" y="5685700"/>
                  <a:pt x="9983034" y="5737926"/>
                </a:cubicBezTo>
                <a:cubicBezTo>
                  <a:pt x="9717606" y="5781375"/>
                  <a:pt x="9451451" y="5820020"/>
                  <a:pt x="9184585" y="5853873"/>
                </a:cubicBezTo>
                <a:cubicBezTo>
                  <a:pt x="8981951" y="5879447"/>
                  <a:pt x="8779319" y="5903530"/>
                  <a:pt x="8576053" y="5923392"/>
                </a:cubicBezTo>
                <a:cubicBezTo>
                  <a:pt x="8338462" y="5946112"/>
                  <a:pt x="8100618" y="5967587"/>
                  <a:pt x="7862392" y="5984843"/>
                </a:cubicBezTo>
                <a:cubicBezTo>
                  <a:pt x="7553105" y="6007187"/>
                  <a:pt x="7243690" y="6025065"/>
                  <a:pt x="6933768" y="6036237"/>
                </a:cubicBezTo>
                <a:cubicBezTo>
                  <a:pt x="6781221" y="6041700"/>
                  <a:pt x="6628676" y="6045548"/>
                  <a:pt x="6476130" y="6050140"/>
                </a:cubicBezTo>
                <a:cubicBezTo>
                  <a:pt x="6437585" y="6048056"/>
                  <a:pt x="6398929" y="6049681"/>
                  <a:pt x="6360703" y="6054983"/>
                </a:cubicBezTo>
                <a:lnTo>
                  <a:pt x="6055614" y="6054983"/>
                </a:lnTo>
                <a:lnTo>
                  <a:pt x="5976289" y="6050389"/>
                </a:lnTo>
                <a:cubicBezTo>
                  <a:pt x="5738826" y="6037976"/>
                  <a:pt x="5501363" y="6024197"/>
                  <a:pt x="5263770" y="6014140"/>
                </a:cubicBezTo>
                <a:cubicBezTo>
                  <a:pt x="4957027" y="6001724"/>
                  <a:pt x="4650663" y="5981244"/>
                  <a:pt x="4345190" y="5952070"/>
                </a:cubicBezTo>
                <a:cubicBezTo>
                  <a:pt x="4020648" y="5921158"/>
                  <a:pt x="3696870" y="5886523"/>
                  <a:pt x="3372201" y="5853501"/>
                </a:cubicBezTo>
                <a:cubicBezTo>
                  <a:pt x="3034653" y="5819239"/>
                  <a:pt x="2697781" y="5779600"/>
                  <a:pt x="2361582" y="5734574"/>
                </a:cubicBezTo>
                <a:cubicBezTo>
                  <a:pt x="1984196" y="5684421"/>
                  <a:pt x="1607962" y="5626695"/>
                  <a:pt x="1232869" y="5561398"/>
                </a:cubicBezTo>
                <a:cubicBezTo>
                  <a:pt x="841970" y="5492685"/>
                  <a:pt x="453644" y="5414197"/>
                  <a:pt x="68483" y="5321691"/>
                </a:cubicBezTo>
                <a:lnTo>
                  <a:pt x="0" y="5304336"/>
                </a:lnTo>
                <a:lnTo>
                  <a:pt x="0" y="5247847"/>
                </a:lnTo>
                <a:lnTo>
                  <a:pt x="72423" y="5266624"/>
                </a:lnTo>
                <a:cubicBezTo>
                  <a:pt x="247899" y="5308802"/>
                  <a:pt x="424058" y="5348062"/>
                  <a:pt x="600566" y="5384994"/>
                </a:cubicBezTo>
                <a:cubicBezTo>
                  <a:pt x="988032" y="5465808"/>
                  <a:pt x="1377788" y="5534706"/>
                  <a:pt x="1769069" y="5595162"/>
                </a:cubicBezTo>
                <a:cubicBezTo>
                  <a:pt x="2051913" y="5638738"/>
                  <a:pt x="2335141" y="5678835"/>
                  <a:pt x="2612900" y="5712104"/>
                </a:cubicBezTo>
                <a:cubicBezTo>
                  <a:pt x="2604892" y="5714711"/>
                  <a:pt x="2593962" y="5704655"/>
                  <a:pt x="2580488" y="5702173"/>
                </a:cubicBezTo>
                <a:cubicBezTo>
                  <a:pt x="2086656" y="5610221"/>
                  <a:pt x="1597284" y="5499328"/>
                  <a:pt x="1112357" y="5369476"/>
                </a:cubicBezTo>
                <a:cubicBezTo>
                  <a:pt x="880233" y="5307405"/>
                  <a:pt x="649550" y="5240927"/>
                  <a:pt x="420307" y="5170043"/>
                </a:cubicBezTo>
                <a:lnTo>
                  <a:pt x="0" y="503112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E5204E1-BBF4-294F-A1F2-FC6349C53C5A}"/>
              </a:ext>
            </a:extLst>
          </p:cNvPr>
          <p:cNvSpPr>
            <a:spLocks noGrp="1"/>
          </p:cNvSpPr>
          <p:nvPr>
            <p:ph type="title"/>
          </p:nvPr>
        </p:nvSpPr>
        <p:spPr>
          <a:xfrm>
            <a:off x="1143000" y="929452"/>
            <a:ext cx="6858000" cy="2526738"/>
          </a:xfrm>
        </p:spPr>
        <p:txBody>
          <a:bodyPr vert="horz" lIns="91440" tIns="45720" rIns="91440" bIns="45720" rtlCol="0" anchor="b">
            <a:normAutofit/>
          </a:bodyPr>
          <a:lstStyle/>
          <a:p>
            <a:pPr algn="ctr"/>
            <a:r>
              <a:rPr lang="en-US" sz="5700" kern="1200" dirty="0">
                <a:solidFill>
                  <a:srgbClr val="FFFFFF"/>
                </a:solidFill>
                <a:latin typeface="+mj-lt"/>
                <a:ea typeface="+mj-ea"/>
                <a:cs typeface="+mj-cs"/>
              </a:rPr>
              <a:t>What it is not?</a:t>
            </a:r>
          </a:p>
        </p:txBody>
      </p:sp>
      <p:sp>
        <p:nvSpPr>
          <p:cNvPr id="11" name="sketch line">
            <a:extLst>
              <a:ext uri="{FF2B5EF4-FFF2-40B4-BE49-F238E27FC236}">
                <a16:creationId xmlns:a16="http://schemas.microsoft.com/office/drawing/2014/main" id="{6D080EC2-42B5-4E04-BBF7-F0BC5CB7C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80654" y="3566566"/>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 name="connsiteX0" fmla="*/ 0 w 3182692"/>
              <a:gd name="connsiteY0" fmla="*/ 0 h 18288"/>
              <a:gd name="connsiteX1" fmla="*/ 604711 w 3182692"/>
              <a:gd name="connsiteY1" fmla="*/ 0 h 18288"/>
              <a:gd name="connsiteX2" fmla="*/ 1145769 w 3182692"/>
              <a:gd name="connsiteY2" fmla="*/ 0 h 18288"/>
              <a:gd name="connsiteX3" fmla="*/ 1845961 w 3182692"/>
              <a:gd name="connsiteY3" fmla="*/ 0 h 18288"/>
              <a:gd name="connsiteX4" fmla="*/ 2450673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68365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145195" y="-37571"/>
                  <a:pt x="472618" y="-13696"/>
                  <a:pt x="604711" y="0"/>
                </a:cubicBezTo>
                <a:cubicBezTo>
                  <a:pt x="706652" y="-3280"/>
                  <a:pt x="1039328" y="-8567"/>
                  <a:pt x="1241250" y="0"/>
                </a:cubicBezTo>
                <a:cubicBezTo>
                  <a:pt x="1405712" y="-7891"/>
                  <a:pt x="1711158" y="8053"/>
                  <a:pt x="1909615" y="0"/>
                </a:cubicBezTo>
                <a:cubicBezTo>
                  <a:pt x="2107436" y="-40150"/>
                  <a:pt x="2247192" y="19443"/>
                  <a:pt x="2577981" y="0"/>
                </a:cubicBezTo>
                <a:cubicBezTo>
                  <a:pt x="2894393" y="-5855"/>
                  <a:pt x="3041563" y="17846"/>
                  <a:pt x="3182692" y="0"/>
                </a:cubicBezTo>
                <a:cubicBezTo>
                  <a:pt x="3181973" y="8390"/>
                  <a:pt x="3182735" y="11854"/>
                  <a:pt x="3182692" y="18288"/>
                </a:cubicBezTo>
                <a:cubicBezTo>
                  <a:pt x="2975928" y="57450"/>
                  <a:pt x="2667693" y="19406"/>
                  <a:pt x="2482500" y="18288"/>
                </a:cubicBezTo>
                <a:cubicBezTo>
                  <a:pt x="2299734" y="36912"/>
                  <a:pt x="1925962" y="9303"/>
                  <a:pt x="1782308" y="18288"/>
                </a:cubicBezTo>
                <a:cubicBezTo>
                  <a:pt x="1635580" y="20546"/>
                  <a:pt x="1257854" y="-3663"/>
                  <a:pt x="1145769" y="18288"/>
                </a:cubicBezTo>
                <a:cubicBezTo>
                  <a:pt x="1025065" y="56574"/>
                  <a:pt x="247799" y="-11536"/>
                  <a:pt x="0" y="18288"/>
                </a:cubicBezTo>
                <a:cubicBezTo>
                  <a:pt x="-405" y="13204"/>
                  <a:pt x="-1092" y="5311"/>
                  <a:pt x="0" y="0"/>
                </a:cubicBezTo>
                <a:close/>
              </a:path>
              <a:path w="3182692" h="18288" stroke="0" extrusionOk="0">
                <a:moveTo>
                  <a:pt x="0" y="0"/>
                </a:moveTo>
                <a:cubicBezTo>
                  <a:pt x="288308" y="19724"/>
                  <a:pt x="431183" y="-26509"/>
                  <a:pt x="604711" y="0"/>
                </a:cubicBezTo>
                <a:cubicBezTo>
                  <a:pt x="795174" y="4405"/>
                  <a:pt x="950067" y="22541"/>
                  <a:pt x="1145769" y="0"/>
                </a:cubicBezTo>
                <a:cubicBezTo>
                  <a:pt x="1301850" y="7702"/>
                  <a:pt x="1499974" y="-70469"/>
                  <a:pt x="1845961" y="0"/>
                </a:cubicBezTo>
                <a:cubicBezTo>
                  <a:pt x="2191264" y="15313"/>
                  <a:pt x="2307232" y="-97"/>
                  <a:pt x="2450673" y="0"/>
                </a:cubicBezTo>
                <a:cubicBezTo>
                  <a:pt x="2596405" y="-19465"/>
                  <a:pt x="3033067" y="-31048"/>
                  <a:pt x="3182692" y="0"/>
                </a:cubicBezTo>
                <a:cubicBezTo>
                  <a:pt x="3182066" y="4696"/>
                  <a:pt x="3183370" y="10269"/>
                  <a:pt x="3182692" y="18288"/>
                </a:cubicBezTo>
                <a:cubicBezTo>
                  <a:pt x="3091120" y="-23022"/>
                  <a:pt x="2811074" y="61693"/>
                  <a:pt x="2546154" y="18288"/>
                </a:cubicBezTo>
                <a:cubicBezTo>
                  <a:pt x="2285186" y="27529"/>
                  <a:pt x="2090205" y="-22321"/>
                  <a:pt x="1845961" y="18288"/>
                </a:cubicBezTo>
                <a:cubicBezTo>
                  <a:pt x="1599794" y="31493"/>
                  <a:pt x="1466284" y="37447"/>
                  <a:pt x="1304904" y="18288"/>
                </a:cubicBezTo>
                <a:cubicBezTo>
                  <a:pt x="1189365" y="43775"/>
                  <a:pt x="952251" y="23461"/>
                  <a:pt x="668365" y="18288"/>
                </a:cubicBezTo>
                <a:cubicBezTo>
                  <a:pt x="407868" y="43595"/>
                  <a:pt x="284672" y="-9405"/>
                  <a:pt x="0" y="18288"/>
                </a:cubicBezTo>
                <a:cubicBezTo>
                  <a:pt x="527" y="9891"/>
                  <a:pt x="870" y="7012"/>
                  <a:pt x="0" y="0"/>
                </a:cubicBezTo>
                <a:close/>
              </a:path>
              <a:path w="3182692" h="18288" fill="none" stroke="0" extrusionOk="0">
                <a:moveTo>
                  <a:pt x="0" y="0"/>
                </a:moveTo>
                <a:cubicBezTo>
                  <a:pt x="108839" y="-32375"/>
                  <a:pt x="447732" y="16552"/>
                  <a:pt x="604711" y="0"/>
                </a:cubicBezTo>
                <a:cubicBezTo>
                  <a:pt x="781899" y="-548"/>
                  <a:pt x="1052060" y="7118"/>
                  <a:pt x="1241250" y="0"/>
                </a:cubicBezTo>
                <a:cubicBezTo>
                  <a:pt x="1399482" y="14083"/>
                  <a:pt x="1706293" y="54730"/>
                  <a:pt x="1909615" y="0"/>
                </a:cubicBezTo>
                <a:cubicBezTo>
                  <a:pt x="2085313" y="-24404"/>
                  <a:pt x="2264415" y="16988"/>
                  <a:pt x="2577981" y="0"/>
                </a:cubicBezTo>
                <a:cubicBezTo>
                  <a:pt x="2926098" y="-10318"/>
                  <a:pt x="3036314" y="-14769"/>
                  <a:pt x="3182692" y="0"/>
                </a:cubicBezTo>
                <a:cubicBezTo>
                  <a:pt x="3181841" y="8135"/>
                  <a:pt x="3181636" y="12730"/>
                  <a:pt x="3182692" y="18288"/>
                </a:cubicBezTo>
                <a:cubicBezTo>
                  <a:pt x="2996012" y="-1231"/>
                  <a:pt x="2669008" y="27395"/>
                  <a:pt x="2482500" y="18288"/>
                </a:cubicBezTo>
                <a:cubicBezTo>
                  <a:pt x="2296543" y="21246"/>
                  <a:pt x="1935236" y="7938"/>
                  <a:pt x="1782308" y="18288"/>
                </a:cubicBezTo>
                <a:cubicBezTo>
                  <a:pt x="1607683" y="25490"/>
                  <a:pt x="1291498" y="1369"/>
                  <a:pt x="1145769" y="18288"/>
                </a:cubicBezTo>
                <a:cubicBezTo>
                  <a:pt x="1015407" y="55325"/>
                  <a:pt x="262557" y="26571"/>
                  <a:pt x="0" y="18288"/>
                </a:cubicBezTo>
                <a:cubicBezTo>
                  <a:pt x="508" y="13336"/>
                  <a:pt x="437" y="7274"/>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9411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E176F3B6-0C94-6348-9532-4755095FF63A}"/>
              </a:ext>
            </a:extLst>
          </p:cNvPr>
          <p:cNvSpPr>
            <a:spLocks noGrp="1"/>
          </p:cNvSpPr>
          <p:nvPr>
            <p:ph type="title"/>
          </p:nvPr>
        </p:nvSpPr>
        <p:spPr>
          <a:xfrm>
            <a:off x="628650" y="401221"/>
            <a:ext cx="7886700" cy="1348065"/>
          </a:xfrm>
        </p:spPr>
        <p:txBody>
          <a:bodyPr>
            <a:normAutofit/>
          </a:bodyPr>
          <a:lstStyle/>
          <a:p>
            <a:r>
              <a:rPr lang="en-GB" sz="4700" dirty="0">
                <a:solidFill>
                  <a:srgbClr val="FFFFFF"/>
                </a:solidFill>
              </a:rPr>
              <a:t>What it is not</a:t>
            </a:r>
          </a:p>
        </p:txBody>
      </p:sp>
      <p:sp>
        <p:nvSpPr>
          <p:cNvPr id="3" name="Content Placeholder 2">
            <a:extLst>
              <a:ext uri="{FF2B5EF4-FFF2-40B4-BE49-F238E27FC236}">
                <a16:creationId xmlns:a16="http://schemas.microsoft.com/office/drawing/2014/main" id="{8FCF2C93-55E2-DA47-A1D1-4154E8802ADD}"/>
              </a:ext>
            </a:extLst>
          </p:cNvPr>
          <p:cNvSpPr>
            <a:spLocks noGrp="1"/>
          </p:cNvSpPr>
          <p:nvPr>
            <p:ph idx="1"/>
          </p:nvPr>
        </p:nvSpPr>
        <p:spPr>
          <a:xfrm>
            <a:off x="628650" y="2586789"/>
            <a:ext cx="7886700" cy="3590174"/>
          </a:xfrm>
        </p:spPr>
        <p:txBody>
          <a:bodyPr>
            <a:normAutofit/>
          </a:bodyPr>
          <a:lstStyle/>
          <a:p>
            <a:r>
              <a:rPr lang="en-GB" sz="3200" dirty="0"/>
              <a:t>It is not canon law</a:t>
            </a:r>
          </a:p>
          <a:p>
            <a:r>
              <a:rPr lang="en-GB" sz="3200" dirty="0"/>
              <a:t>It does not replace existing National Board guidance </a:t>
            </a:r>
          </a:p>
          <a:p>
            <a:r>
              <a:rPr lang="en-GB" sz="3200" dirty="0"/>
              <a:t>It does not replace civil law and procedures</a:t>
            </a:r>
          </a:p>
          <a:p>
            <a:r>
              <a:rPr lang="en-GB" dirty="0"/>
              <a:t>The Vademecum is an international document and written for countries that are at various stages in the child safeguarding journey.  </a:t>
            </a:r>
            <a:endParaRPr lang="en-GB" sz="3200" dirty="0"/>
          </a:p>
        </p:txBody>
      </p:sp>
    </p:spTree>
    <p:extLst>
      <p:ext uri="{BB962C8B-B14F-4D97-AF65-F5344CB8AC3E}">
        <p14:creationId xmlns:p14="http://schemas.microsoft.com/office/powerpoint/2010/main" val="24999176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322</TotalTime>
  <Words>1342</Words>
  <Application>Microsoft Office PowerPoint</Application>
  <PresentationFormat>On-screen Show (4:3)</PresentationFormat>
  <Paragraphs>117</Paragraphs>
  <Slides>30</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30</vt:i4>
      </vt:variant>
    </vt:vector>
  </HeadingPairs>
  <TitlesOfParts>
    <vt:vector size="35" baseType="lpstr">
      <vt:lpstr>Arial</vt:lpstr>
      <vt:lpstr>Calibri</vt:lpstr>
      <vt:lpstr>Calibri Light</vt:lpstr>
      <vt:lpstr>Office Theme</vt:lpstr>
      <vt:lpstr>1_Office Theme</vt:lpstr>
      <vt:lpstr>Training on the Vademecum</vt:lpstr>
      <vt:lpstr>Welcome, Introductions and Zoom</vt:lpstr>
      <vt:lpstr>What questions do you have that you would like us to answer?</vt:lpstr>
      <vt:lpstr>What is the Vademecum?</vt:lpstr>
      <vt:lpstr>PowerPoint Presentation</vt:lpstr>
      <vt:lpstr>Context </vt:lpstr>
      <vt:lpstr>Context</vt:lpstr>
      <vt:lpstr>What it is not?</vt:lpstr>
      <vt:lpstr>What it is not</vt:lpstr>
      <vt:lpstr>What the Vademecum Includes</vt:lpstr>
      <vt:lpstr>What it covers?</vt:lpstr>
      <vt:lpstr>1. What are the delicts covered?</vt:lpstr>
      <vt:lpstr>Competent Dicasteries</vt:lpstr>
      <vt:lpstr>2. What is a notitia de delicto?</vt:lpstr>
      <vt:lpstr>2. What is a notitia de delicto?</vt:lpstr>
      <vt:lpstr>3. What actions should be taking on receiving a notitia de delicto</vt:lpstr>
      <vt:lpstr>Case Scenario</vt:lpstr>
      <vt:lpstr>Break</vt:lpstr>
      <vt:lpstr>4.  What action should be taken when the statutory authorities have decided not to proceed?</vt:lpstr>
      <vt:lpstr>5. What form should the preliminary investigation take? </vt:lpstr>
      <vt:lpstr>5. What form should the preliminary investigation take?</vt:lpstr>
      <vt:lpstr>5. What form should the preliminary investigation take?</vt:lpstr>
      <vt:lpstr>Issues to Consider</vt:lpstr>
      <vt:lpstr>Case Scenario</vt:lpstr>
      <vt:lpstr>6. What action can the CDF take?</vt:lpstr>
      <vt:lpstr>Penal Process</vt:lpstr>
      <vt:lpstr>Penal Processes</vt:lpstr>
      <vt:lpstr>Decisions of judicial and extrajudicial penal process</vt:lpstr>
      <vt:lpstr>Appeals</vt:lpstr>
      <vt:lpstr>Q and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on the Vademecum</dc:title>
  <dc:creator>Niall Moore</dc:creator>
  <cp:lastModifiedBy>Niall Moore</cp:lastModifiedBy>
  <cp:revision>17</cp:revision>
  <dcterms:created xsi:type="dcterms:W3CDTF">2021-03-10T15:15:37Z</dcterms:created>
  <dcterms:modified xsi:type="dcterms:W3CDTF">2021-08-05T08:23:58Z</dcterms:modified>
</cp:coreProperties>
</file>