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328" r:id="rId2"/>
    <p:sldId id="331" r:id="rId3"/>
    <p:sldId id="329" r:id="rId4"/>
    <p:sldId id="330" r:id="rId5"/>
    <p:sldId id="384" r:id="rId6"/>
    <p:sldId id="385" r:id="rId7"/>
    <p:sldId id="332" r:id="rId8"/>
    <p:sldId id="333" r:id="rId9"/>
    <p:sldId id="335" r:id="rId10"/>
    <p:sldId id="338" r:id="rId11"/>
    <p:sldId id="339" r:id="rId12"/>
    <p:sldId id="358" r:id="rId13"/>
    <p:sldId id="340" r:id="rId14"/>
    <p:sldId id="341" r:id="rId15"/>
    <p:sldId id="368" r:id="rId16"/>
    <p:sldId id="369" r:id="rId17"/>
    <p:sldId id="370" r:id="rId18"/>
    <p:sldId id="371" r:id="rId19"/>
    <p:sldId id="372" r:id="rId20"/>
    <p:sldId id="373" r:id="rId21"/>
    <p:sldId id="374" r:id="rId22"/>
    <p:sldId id="383" r:id="rId23"/>
    <p:sldId id="376" r:id="rId24"/>
    <p:sldId id="393" r:id="rId25"/>
    <p:sldId id="395" r:id="rId26"/>
    <p:sldId id="389" r:id="rId27"/>
    <p:sldId id="390" r:id="rId28"/>
    <p:sldId id="391" r:id="rId29"/>
    <p:sldId id="392" r:id="rId30"/>
    <p:sldId id="388" r:id="rId31"/>
    <p:sldId id="394" r:id="rId32"/>
    <p:sldId id="359" r:id="rId33"/>
    <p:sldId id="378" r:id="rId34"/>
    <p:sldId id="379" r:id="rId35"/>
    <p:sldId id="380" r:id="rId36"/>
    <p:sldId id="381" r:id="rId37"/>
    <p:sldId id="382" r:id="rId38"/>
    <p:sldId id="342" r:id="rId39"/>
    <p:sldId id="398" r:id="rId40"/>
    <p:sldId id="399" r:id="rId41"/>
    <p:sldId id="367" r:id="rId42"/>
    <p:sldId id="362" r:id="rId43"/>
    <p:sldId id="364" r:id="rId44"/>
    <p:sldId id="365" r:id="rId4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0AA6"/>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p:scale>
          <a:sx n="66" d="100"/>
          <a:sy n="66" d="100"/>
        </p:scale>
        <p:origin x="-594" y="732"/>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519F236-CA31-4342-8855-D321FC9EE9F3}" type="datetimeFigureOut">
              <a:rPr lang="en-IE"/>
              <a:pPr>
                <a:defRPr/>
              </a:pPr>
              <a:t>24/04/2014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E"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0A2668-F58B-403C-92E8-9F5229AD3012}" type="slidenum">
              <a:rPr lang="en-IE"/>
              <a:pPr>
                <a:defRPr/>
              </a:pPr>
              <a:t>‹#›</a:t>
            </a:fld>
            <a:endParaRPr lang="en-IE"/>
          </a:p>
        </p:txBody>
      </p:sp>
    </p:spTree>
    <p:extLst>
      <p:ext uri="{BB962C8B-B14F-4D97-AF65-F5344CB8AC3E}">
        <p14:creationId xmlns:p14="http://schemas.microsoft.com/office/powerpoint/2010/main" val="30937584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B5996A1F-2950-4E1C-98B0-39DA6E875601}" type="slidenum">
              <a:rPr lang="en-US" smtClean="0"/>
              <a:pPr/>
              <a:t>15</a:t>
            </a:fld>
            <a:endParaRPr lang="en-US" smtClean="0"/>
          </a:p>
        </p:txBody>
      </p:sp>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xfrm>
            <a:off x="914400" y="4343400"/>
            <a:ext cx="5029200" cy="4114800"/>
          </a:xfrm>
          <a:noFill/>
        </p:spPr>
        <p:txBody>
          <a:bodyPr wrap="square" lIns="92190" tIns="46095" rIns="92190" bIns="46095" numCol="1" anchor="t" anchorCtr="0" compatLnSpc="1">
            <a:prstTxWarp prst="textNoShape">
              <a:avLst/>
            </a:prstTxWarp>
          </a:bodyPr>
          <a:lstStyle/>
          <a:p>
            <a:pPr eaLnBrk="1" hangingPunct="1">
              <a:spcBef>
                <a:spcPct val="0"/>
              </a:spcBef>
            </a:pPr>
            <a:endParaRPr lang="en-IE" smtClean="0"/>
          </a:p>
        </p:txBody>
      </p:sp>
      <p:sp>
        <p:nvSpPr>
          <p:cNvPr id="22532" name="Slide Number Placeholder 3"/>
          <p:cNvSpPr txBox="1">
            <a:spLocks noGrp="1"/>
          </p:cNvSpPr>
          <p:nvPr/>
        </p:nvSpPr>
        <p:spPr bwMode="auto">
          <a:xfrm>
            <a:off x="3887788" y="8688388"/>
            <a:ext cx="2970212" cy="455612"/>
          </a:xfrm>
          <a:prstGeom prst="rect">
            <a:avLst/>
          </a:prstGeom>
          <a:noFill/>
          <a:ln w="9525">
            <a:noFill/>
            <a:miter lim="800000"/>
            <a:headEnd/>
            <a:tailEnd/>
          </a:ln>
        </p:spPr>
        <p:txBody>
          <a:bodyPr lIns="92190" tIns="46095" rIns="92190" bIns="46095" anchor="b"/>
          <a:lstStyle/>
          <a:p>
            <a:pPr algn="r" defTabSz="922338"/>
            <a:fld id="{05C328AE-635E-4A9B-A1F6-916990305823}" type="slidenum">
              <a:rPr lang="en-GB" sz="1200">
                <a:latin typeface="Times New Roman" pitchFamily="18" charset="0"/>
              </a:rPr>
              <a:pPr algn="r" defTabSz="922338"/>
              <a:t>15</a:t>
            </a:fld>
            <a:endParaRPr lang="en-GB" sz="12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AB0AEA7-5233-4715-9E91-E6D367E90C99}" type="slidenum">
              <a:rPr lang="en-US" smtClean="0"/>
              <a:pPr/>
              <a:t>33</a:t>
            </a:fld>
            <a:endParaRPr lang="en-US" smtClean="0"/>
          </a:p>
        </p:txBody>
      </p:sp>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5018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4F1BABE-1B7F-4444-BB7B-0BB33F1CDA91}" type="slidenum">
              <a:rPr lang="en-IE" sz="1200"/>
              <a:pPr algn="r"/>
              <a:t>33</a:t>
            </a:fld>
            <a:endParaRPr lang="en-IE"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9A2FB24-A704-450E-BA18-BD84DF2594B8}" type="slidenum">
              <a:rPr lang="en-US" smtClean="0"/>
              <a:pPr/>
              <a:t>35</a:t>
            </a:fld>
            <a:endParaRPr lang="en-US" smtClean="0"/>
          </a:p>
        </p:txBody>
      </p:sp>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E" b="1" smtClean="0"/>
              <a:t>Safeguarding Committees </a:t>
            </a:r>
          </a:p>
          <a:p>
            <a:pPr eaLnBrk="1" hangingPunct="1">
              <a:spcBef>
                <a:spcPct val="0"/>
              </a:spcBef>
            </a:pPr>
            <a:r>
              <a:rPr lang="en-IE" smtClean="0"/>
              <a:t>“Safeguarding Committees will be located at diocese or congregational level. A number of dioceses or religious congregations may have joint committees.</a:t>
            </a:r>
          </a:p>
          <a:p>
            <a:pPr eaLnBrk="1" hangingPunct="1">
              <a:spcBef>
                <a:spcPct val="0"/>
              </a:spcBef>
            </a:pPr>
            <a:r>
              <a:rPr lang="en-IE" smtClean="0"/>
              <a:t>Their role is supportive and developmental. It is not related in any way to the management of individual cases of suspected or alleged abuse.</a:t>
            </a:r>
          </a:p>
          <a:p>
            <a:pPr eaLnBrk="1" hangingPunct="1">
              <a:spcBef>
                <a:spcPct val="0"/>
              </a:spcBef>
            </a:pPr>
            <a:r>
              <a:rPr lang="en-IE" smtClean="0"/>
              <a:t>The Safeguarding Committee has responsibility for:</a:t>
            </a:r>
          </a:p>
          <a:p>
            <a:pPr eaLnBrk="1" hangingPunct="1">
              <a:spcBef>
                <a:spcPct val="0"/>
              </a:spcBef>
            </a:pPr>
            <a:r>
              <a:rPr lang="en-IE" smtClean="0"/>
              <a:t>• the provision of training</a:t>
            </a:r>
          </a:p>
          <a:p>
            <a:pPr eaLnBrk="1" hangingPunct="1">
              <a:spcBef>
                <a:spcPct val="0"/>
              </a:spcBef>
            </a:pPr>
            <a:r>
              <a:rPr lang="en-IE" smtClean="0"/>
              <a:t>• the safe recruitment of volunteers and staff within their service area.</a:t>
            </a:r>
          </a:p>
          <a:p>
            <a:pPr eaLnBrk="1" hangingPunct="1">
              <a:spcBef>
                <a:spcPct val="0"/>
              </a:spcBef>
            </a:pPr>
            <a:r>
              <a:rPr lang="en-IE" smtClean="0"/>
              <a:t>• Their role is primarily focused on creating, maintaining and monitoring a safe environment for children in all aspects of Church life and activity and for advising on the human resources required for implementing best safeguarding practice across services. “ </a:t>
            </a:r>
          </a:p>
          <a:p>
            <a:pPr eaLnBrk="1" hangingPunct="1">
              <a:spcBef>
                <a:spcPct val="0"/>
              </a:spcBef>
            </a:pPr>
            <a:r>
              <a:rPr lang="en-IE" i="1" smtClean="0"/>
              <a:t>[Standards and Guidance, Resource 1]</a:t>
            </a:r>
          </a:p>
        </p:txBody>
      </p:sp>
      <p:sp>
        <p:nvSpPr>
          <p:cNvPr id="5325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566445E-21D0-4AE8-B3DB-BFEB960A7194}" type="slidenum">
              <a:rPr lang="en-IE" sz="1200"/>
              <a:pPr algn="r"/>
              <a:t>35</a:t>
            </a:fld>
            <a:endParaRPr lang="en-I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4714FA6-FE62-48CA-B5AF-7FC2770D0384}" type="slidenum">
              <a:rPr lang="en-US" smtClean="0"/>
              <a:pPr/>
              <a:t>16</a:t>
            </a:fld>
            <a:endParaRPr lang="en-US" smtClean="0"/>
          </a:p>
        </p:txBody>
      </p:sp>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2458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6C63C9-3236-476E-9515-ABD682B6A409}" type="slidenum">
              <a:rPr lang="en-IE" sz="1200"/>
              <a:pPr algn="r"/>
              <a:t>16</a:t>
            </a:fld>
            <a:endParaRPr lang="en-IE"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6A197BC-96A3-41BC-8D29-6748ACC052C1}" type="slidenum">
              <a:rPr lang="en-US" smtClean="0"/>
              <a:pPr/>
              <a:t>17</a:t>
            </a:fld>
            <a:endParaRPr lang="en-US" smtClean="0"/>
          </a:p>
        </p:txBody>
      </p:sp>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IE" sz="1300" b="1" smtClean="0"/>
              <a:t>Parish / Local Safeguarding Representatives</a:t>
            </a:r>
          </a:p>
          <a:p>
            <a:pPr eaLnBrk="1" hangingPunct="1">
              <a:spcBef>
                <a:spcPct val="0"/>
              </a:spcBef>
            </a:pPr>
            <a:r>
              <a:rPr lang="en-IE" sz="1300" smtClean="0"/>
              <a:t>“The structure that is being proposed would seek to create a safeguarding group within each parish.  These people would be guided to look out for children and be asked to undertake a number of safeguarding tasks as a way of protecting them from harm and their welfare.  Incorporated in these tasks would be some that would be related to preventing the deliberate harming of children.</a:t>
            </a:r>
          </a:p>
          <a:p>
            <a:pPr eaLnBrk="1" hangingPunct="1">
              <a:spcBef>
                <a:spcPct val="0"/>
              </a:spcBef>
            </a:pPr>
            <a:r>
              <a:rPr lang="en-IE" sz="1300" smtClean="0"/>
              <a:t>It would be our view that a great deal of that which is referred to as child protection knowledge amounts to no more than applied common sense combined with an awareness and acceptance of how harm may be caused to a child, by whom and for what purpose.</a:t>
            </a:r>
          </a:p>
          <a:p>
            <a:pPr eaLnBrk="1" hangingPunct="1">
              <a:spcBef>
                <a:spcPct val="0"/>
              </a:spcBef>
            </a:pPr>
            <a:r>
              <a:rPr lang="en-IE" sz="1300" smtClean="0"/>
              <a:t>The need to be alert to behaviours that appear concerning is fundamental to safeguarding activities.  If these concerns develop into a suspicion of harm being caused to a child, there would appear to be an expectation that this information would be passed on in the same way that you would expect any concerned and responsible citizen in society to behave.  Not more than this would be expected of anyone in a parish.”  </a:t>
            </a:r>
          </a:p>
          <a:p>
            <a:pPr eaLnBrk="1" hangingPunct="1">
              <a:spcBef>
                <a:spcPct val="0"/>
              </a:spcBef>
            </a:pPr>
            <a:r>
              <a:rPr lang="en-IE" sz="1100" smtClean="0"/>
              <a:t>[Ian Elliott: A Framework for Safeguarding and Promoting the Welfare of Children, 2007]</a:t>
            </a:r>
          </a:p>
          <a:p>
            <a:pPr eaLnBrk="1" hangingPunct="1">
              <a:spcBef>
                <a:spcPct val="0"/>
              </a:spcBef>
            </a:pPr>
            <a:endParaRPr lang="en-IE" b="1" smtClean="0"/>
          </a:p>
        </p:txBody>
      </p:sp>
      <p:sp>
        <p:nvSpPr>
          <p:cNvPr id="2662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45BE98EA-375C-4668-8F2B-6D96EE2A41B8}" type="slidenum">
              <a:rPr lang="en-IE" sz="1200"/>
              <a:pPr algn="r"/>
              <a:t>17</a:t>
            </a:fld>
            <a:endParaRPr lang="en-IE"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5963827-CCC5-4DCD-84BC-A4F22FC2EB65}" type="slidenum">
              <a:rPr lang="en-US" smtClean="0"/>
              <a:pPr/>
              <a:t>18</a:t>
            </a:fld>
            <a:endParaRPr lang="en-US" smtClean="0"/>
          </a:p>
        </p:txBody>
      </p:sp>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28676"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60EFAB5D-2094-4997-8416-D401B63CC309}" type="slidenum">
              <a:rPr lang="en-IE" sz="1200"/>
              <a:pPr algn="r"/>
              <a:t>18</a:t>
            </a:fld>
            <a:endParaRPr lang="en-IE"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8610A9FE-D2A9-4CAD-A1E2-5CC8B5635447}" type="slidenum">
              <a:rPr lang="en-US" sz="1200"/>
              <a:pPr algn="r"/>
              <a:t>23</a:t>
            </a:fld>
            <a:endParaRPr lang="en-US" sz="1200"/>
          </a:p>
        </p:txBody>
      </p:sp>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348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44964B70-27C5-4160-A46E-788158CFBF47}" type="slidenum">
              <a:rPr lang="en-IE" sz="1200"/>
              <a:pPr algn="r"/>
              <a:t>23</a:t>
            </a:fld>
            <a:endParaRPr lang="en-IE"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386020-AEAD-42DF-992F-C1F49E3775A6}" type="slidenum">
              <a:rPr lang="en-IE" smtClean="0">
                <a:latin typeface="Calibri" pitchFamily="34" charset="0"/>
                <a:ea typeface="ＭＳ Ｐゴシック"/>
                <a:cs typeface="ＭＳ Ｐゴシック"/>
              </a:rPr>
              <a:pPr/>
              <a:t>26</a:t>
            </a:fld>
            <a:endParaRPr lang="en-IE" smtClean="0">
              <a:latin typeface="Calibri" pitchFamily="34" charset="0"/>
              <a:ea typeface="ＭＳ Ｐゴシック"/>
              <a:cs typeface="ＭＳ Ｐゴシック"/>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47576D-289F-4150-9C86-BB565D87D15A}" type="slidenum">
              <a:rPr lang="en-IE" smtClean="0">
                <a:latin typeface="Calibri" pitchFamily="34" charset="0"/>
                <a:ea typeface="ＭＳ Ｐゴシック"/>
                <a:cs typeface="ＭＳ Ｐゴシック"/>
              </a:rPr>
              <a:pPr/>
              <a:t>27</a:t>
            </a:fld>
            <a:endParaRPr lang="en-IE" smtClean="0">
              <a:latin typeface="Calibri" pitchFamily="34" charset="0"/>
              <a:ea typeface="ＭＳ Ｐゴシック"/>
              <a:cs typeface="ＭＳ Ｐゴシック"/>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749EF0-3A81-4356-BCF2-957FC6F71CDA}" type="slidenum">
              <a:rPr lang="en-IE" smtClean="0">
                <a:latin typeface="Calibri" pitchFamily="34" charset="0"/>
                <a:ea typeface="ＭＳ Ｐゴシック"/>
                <a:cs typeface="ＭＳ Ｐゴシック"/>
              </a:rPr>
              <a:pPr/>
              <a:t>28</a:t>
            </a:fld>
            <a:endParaRPr lang="en-IE" smtClean="0">
              <a:latin typeface="Calibri" pitchFamily="34" charset="0"/>
              <a:ea typeface="ＭＳ Ｐゴシック"/>
              <a:cs typeface="ＭＳ Ｐゴシック"/>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E"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8D88790-5225-4E88-AE82-C2491C0F222C}" type="slidenum">
              <a:rPr lang="en-IE" smtClean="0">
                <a:latin typeface="Calibri" pitchFamily="34" charset="0"/>
                <a:ea typeface="ＭＳ Ｐゴシック"/>
                <a:cs typeface="ＭＳ Ｐゴシック"/>
              </a:rPr>
              <a:pPr/>
              <a:t>29</a:t>
            </a:fld>
            <a:endParaRPr lang="en-IE" smtClean="0">
              <a:latin typeface="Calibri" pitchFamily="34" charset="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2" r:id="rId1"/>
    <p:sldLayoutId id="2147483651" r:id="rId2"/>
    <p:sldLayoutId id="2147483650" r:id="rId3"/>
    <p:sldLayoutId id="2147483649" r:id="rId4"/>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7170"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Arial" charset="0"/>
              <a:buNone/>
            </a:pPr>
            <a:endParaRPr lang="en-US" smtClean="0"/>
          </a:p>
          <a:p>
            <a:pPr marL="0" indent="0">
              <a:buFont typeface="Arial" charset="0"/>
              <a:buNone/>
            </a:pPr>
            <a:endParaRPr lang="en-US" smtClean="0"/>
          </a:p>
          <a:p>
            <a:pPr marL="0" indent="0">
              <a:buFont typeface="Arial" charset="0"/>
              <a:buNone/>
            </a:pPr>
            <a:endParaRPr lang="en-US" smtClean="0"/>
          </a:p>
          <a:p>
            <a:pPr marL="0" indent="0" algn="ctr">
              <a:buFont typeface="Arial" charset="0"/>
              <a:buNone/>
            </a:pPr>
            <a:r>
              <a:rPr lang="en-US" smtClean="0"/>
              <a:t>9</a:t>
            </a:r>
            <a:r>
              <a:rPr lang="en-US" baseline="30000" smtClean="0"/>
              <a:t>th</a:t>
            </a:r>
            <a:r>
              <a:rPr lang="en-US" smtClean="0"/>
              <a:t> April 2014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6386"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r>
              <a:rPr lang="en-IE" b="1" smtClean="0"/>
              <a:t>Votum</a:t>
            </a:r>
            <a:endParaRPr lang="en-IE" smtClean="0"/>
          </a:p>
          <a:p>
            <a:pPr marL="0" indent="0" algn="ctr">
              <a:buFont typeface="Arial" charset="0"/>
              <a:buNone/>
            </a:pPr>
            <a:r>
              <a:rPr lang="en-IE" smtClean="0"/>
              <a:t>An authoritative opinion; in forwarding a case to the Congregation for the Doctrine of the Faith a bishop or religious superior offers his (or her) authoritative opinion on the matter addressed in the particular case.</a:t>
            </a:r>
          </a:p>
          <a:p>
            <a:pPr marL="0" indent="0" algn="ctr">
              <a:buFont typeface="Arial" charset="0"/>
              <a:buNone/>
            </a:pPr>
            <a:endParaRPr lang="en-US" smtClean="0"/>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7410"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r>
              <a:rPr lang="en-IE" b="1" smtClean="0"/>
              <a:t>Case Management Plan</a:t>
            </a:r>
            <a:r>
              <a:rPr lang="en-IE" smtClean="0"/>
              <a:t> </a:t>
            </a:r>
          </a:p>
          <a:p>
            <a:pPr marL="0" indent="0" algn="ctr">
              <a:buFont typeface="Arial" charset="0"/>
              <a:buNone/>
            </a:pPr>
            <a:r>
              <a:rPr lang="en-IE" smtClean="0"/>
              <a:t>A formal, written supervision programme for a cleric who has been determined to have sexually abused a minor.</a:t>
            </a:r>
          </a:p>
          <a:p>
            <a:pPr marL="0" indent="0" algn="ctr">
              <a:buFont typeface="Arial" charset="0"/>
              <a:buNone/>
            </a:pPr>
            <a:endParaRPr lang="en-US" smtClean="0"/>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8434"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r>
              <a:rPr lang="en-IE" b="1" smtClean="0"/>
              <a:t>Decree</a:t>
            </a:r>
            <a:endParaRPr lang="en-IE" smtClean="0"/>
          </a:p>
          <a:p>
            <a:pPr marL="0" indent="0" algn="ctr">
              <a:buFont typeface="Arial" charset="0"/>
              <a:buNone/>
            </a:pPr>
            <a:r>
              <a:rPr lang="en-US" smtClean="0"/>
              <a:t>A singular decree is an administrative act issued by a Bishop or Provincial in which a decision is given or a provision is made under a  case according to the norms of law.</a:t>
            </a:r>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9458"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r>
              <a:rPr lang="en-IE" b="1" smtClean="0"/>
              <a:t>Precept</a:t>
            </a:r>
            <a:endParaRPr lang="en-IE" smtClean="0"/>
          </a:p>
          <a:p>
            <a:pPr marL="0" indent="0" algn="ctr">
              <a:buFont typeface="Arial" charset="0"/>
              <a:buNone/>
            </a:pPr>
            <a:r>
              <a:rPr lang="en-US" smtClean="0"/>
              <a:t>A singular precept is a decree which directly and legitimately enjoins a specific person or persons to do or omit something, especially in order to urge the observance of law</a:t>
            </a:r>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20482"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r>
              <a:rPr lang="en-US" smtClean="0"/>
              <a:t>The Process of Investigation and Inquiries</a:t>
            </a:r>
          </a:p>
          <a:p>
            <a:pPr marL="0" indent="0" algn="ctr">
              <a:buFont typeface="Arial" charset="0"/>
              <a:buNone/>
            </a:pPr>
            <a:endParaRPr lang="en-US" smtClean="0"/>
          </a:p>
          <a:p>
            <a:pPr marL="0" indent="0" algn="ctr">
              <a:buFont typeface="Arial" charset="0"/>
              <a:buNone/>
            </a:pPr>
            <a:r>
              <a:rPr lang="en-US" smtClean="0"/>
              <a:t>Teresa Devlin</a:t>
            </a:r>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Text Box 10"/>
          <p:cNvSpPr txBox="1">
            <a:spLocks noChangeArrowheads="1"/>
          </p:cNvSpPr>
          <p:nvPr/>
        </p:nvSpPr>
        <p:spPr bwMode="auto">
          <a:xfrm>
            <a:off x="1000125" y="2000250"/>
            <a:ext cx="6786563" cy="830263"/>
          </a:xfrm>
          <a:prstGeom prst="rect">
            <a:avLst/>
          </a:prstGeom>
          <a:solidFill>
            <a:srgbClr val="FFFFFF"/>
          </a:solidFill>
          <a:ln w="28575">
            <a:solidFill>
              <a:schemeClr val="accent1">
                <a:lumMod val="75000"/>
              </a:schemeClr>
            </a:solidFill>
            <a:miter lim="800000"/>
            <a:headEnd/>
            <a:tailEnd/>
          </a:ln>
        </p:spPr>
        <p:txBody>
          <a:bodyPr>
            <a:spAutoFit/>
          </a:bodyPr>
          <a:lstStyle/>
          <a:p>
            <a:pPr algn="ctr">
              <a:defRPr/>
            </a:pPr>
            <a:r>
              <a:rPr lang="en-IE" dirty="0">
                <a:latin typeface="Calibri" pitchFamily="34" charset="0"/>
                <a:cs typeface="Arial" charset="0"/>
              </a:rPr>
              <a:t>Information concerning risk to a child or young person emerges</a:t>
            </a:r>
            <a:endParaRPr lang="en-IE" sz="4400" dirty="0">
              <a:latin typeface="Tahoma" pitchFamily="34" charset="0"/>
              <a:cs typeface="Arial" charset="0"/>
            </a:endParaRPr>
          </a:p>
        </p:txBody>
      </p:sp>
      <p:sp>
        <p:nvSpPr>
          <p:cNvPr id="41989" name="Text Box 9"/>
          <p:cNvSpPr txBox="1">
            <a:spLocks noChangeArrowheads="1"/>
          </p:cNvSpPr>
          <p:nvPr/>
        </p:nvSpPr>
        <p:spPr bwMode="auto">
          <a:xfrm>
            <a:off x="3000375" y="3929063"/>
            <a:ext cx="2914650" cy="461962"/>
          </a:xfrm>
          <a:prstGeom prst="rect">
            <a:avLst/>
          </a:prstGeom>
          <a:solidFill>
            <a:srgbClr val="FFFFFF"/>
          </a:solidFill>
          <a:ln w="28575">
            <a:solidFill>
              <a:schemeClr val="accent1">
                <a:lumMod val="75000"/>
              </a:schemeClr>
            </a:solidFill>
            <a:miter lim="800000"/>
            <a:headEnd/>
            <a:tailEnd/>
          </a:ln>
        </p:spPr>
        <p:txBody>
          <a:bodyPr>
            <a:spAutoFit/>
          </a:bodyPr>
          <a:lstStyle/>
          <a:p>
            <a:pPr algn="ctr">
              <a:defRPr/>
            </a:pPr>
            <a:r>
              <a:rPr lang="en-IE" sz="1200" b="1" dirty="0">
                <a:latin typeface="Calibri" pitchFamily="34" charset="0"/>
                <a:cs typeface="Arial" charset="0"/>
              </a:rPr>
              <a:t>DIOCESAN / CONGREGATIONAL DESIGNATED PERSSON</a:t>
            </a:r>
            <a:endParaRPr lang="en-IE" dirty="0">
              <a:latin typeface="Tahoma" pitchFamily="34" charset="0"/>
              <a:cs typeface="Arial" charset="0"/>
            </a:endParaRPr>
          </a:p>
        </p:txBody>
      </p:sp>
      <p:sp>
        <p:nvSpPr>
          <p:cNvPr id="41990" name="Text Box 8"/>
          <p:cNvSpPr txBox="1">
            <a:spLocks noChangeArrowheads="1"/>
          </p:cNvSpPr>
          <p:nvPr/>
        </p:nvSpPr>
        <p:spPr bwMode="auto">
          <a:xfrm>
            <a:off x="4238625" y="5870575"/>
            <a:ext cx="2490788" cy="531813"/>
          </a:xfrm>
          <a:prstGeom prst="rect">
            <a:avLst/>
          </a:prstGeom>
          <a:solidFill>
            <a:srgbClr val="FFFFFF"/>
          </a:solidFill>
          <a:ln w="28575">
            <a:solidFill>
              <a:schemeClr val="accent1">
                <a:lumMod val="50000"/>
              </a:schemeClr>
            </a:solidFill>
            <a:miter lim="800000"/>
            <a:headEnd/>
            <a:tailEnd/>
          </a:ln>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a:defRPr/>
            </a:pPr>
            <a:r>
              <a:rPr lang="en-IE" sz="1200" b="1">
                <a:latin typeface="Calibri" pitchFamily="34" charset="0"/>
                <a:cs typeface="Arial" charset="0"/>
              </a:rPr>
              <a:t>BISHOP / CONGREGATIONAL  LEADER/NBSCCC</a:t>
            </a:r>
            <a:endParaRPr lang="en-IE">
              <a:latin typeface="Tahoma" pitchFamily="34" charset="0"/>
              <a:cs typeface="Arial" charset="0"/>
            </a:endParaRPr>
          </a:p>
        </p:txBody>
      </p:sp>
      <p:sp>
        <p:nvSpPr>
          <p:cNvPr id="41991" name="Text Box 7"/>
          <p:cNvSpPr txBox="1">
            <a:spLocks noChangeArrowheads="1"/>
          </p:cNvSpPr>
          <p:nvPr/>
        </p:nvSpPr>
        <p:spPr bwMode="auto">
          <a:xfrm>
            <a:off x="1143000" y="5857875"/>
            <a:ext cx="2601913" cy="557213"/>
          </a:xfrm>
          <a:prstGeom prst="rect">
            <a:avLst/>
          </a:prstGeom>
          <a:solidFill>
            <a:srgbClr val="FFFFFF"/>
          </a:solidFill>
          <a:ln w="28575">
            <a:solidFill>
              <a:schemeClr val="accent1">
                <a:lumMod val="50000"/>
              </a:schemeClr>
            </a:solidFill>
            <a:miter lim="800000"/>
            <a:headEnd/>
            <a:tailEnd/>
          </a:ln>
        </p:spPr>
        <p:txBody>
          <a:bodyPr/>
          <a:lstStyle/>
          <a:p>
            <a:pPr algn="ctr">
              <a:defRPr/>
            </a:pPr>
            <a:r>
              <a:rPr lang="en-IE" sz="1200" b="1" dirty="0">
                <a:latin typeface="Calibri" pitchFamily="34" charset="0"/>
                <a:cs typeface="Arial" charset="0"/>
              </a:rPr>
              <a:t>CIVIL AUTHORITIES</a:t>
            </a:r>
            <a:endParaRPr lang="en-US" sz="900" dirty="0">
              <a:latin typeface="Tahoma" pitchFamily="34" charset="0"/>
              <a:cs typeface="Arial" charset="0"/>
            </a:endParaRPr>
          </a:p>
          <a:p>
            <a:pPr algn="ctr">
              <a:defRPr/>
            </a:pPr>
            <a:r>
              <a:rPr lang="en-IE" sz="1200" dirty="0" err="1">
                <a:latin typeface="Calibri" pitchFamily="34" charset="0"/>
                <a:cs typeface="Arial" charset="0"/>
              </a:rPr>
              <a:t>Gardai</a:t>
            </a:r>
            <a:r>
              <a:rPr lang="en-IE" sz="1200" dirty="0">
                <a:latin typeface="Calibri" pitchFamily="34" charset="0"/>
                <a:cs typeface="Arial" charset="0"/>
              </a:rPr>
              <a:t>, HSE, PSNI, HSCE</a:t>
            </a:r>
            <a:endParaRPr lang="en-IE" dirty="0">
              <a:latin typeface="Tahoma" pitchFamily="34" charset="0"/>
              <a:cs typeface="Arial" charset="0"/>
            </a:endParaRPr>
          </a:p>
        </p:txBody>
      </p:sp>
      <p:sp>
        <p:nvSpPr>
          <p:cNvPr id="21509" name="AutoShape 6"/>
          <p:cNvSpPr>
            <a:spLocks noChangeArrowheads="1"/>
          </p:cNvSpPr>
          <p:nvPr/>
        </p:nvSpPr>
        <p:spPr bwMode="auto">
          <a:xfrm>
            <a:off x="4071938" y="2928938"/>
            <a:ext cx="485775" cy="936625"/>
          </a:xfrm>
          <a:prstGeom prst="downArrow">
            <a:avLst>
              <a:gd name="adj1" fmla="val 50000"/>
              <a:gd name="adj2" fmla="val 59236"/>
            </a:avLst>
          </a:prstGeom>
          <a:solidFill>
            <a:srgbClr val="FFC000"/>
          </a:solidFill>
          <a:ln w="9525">
            <a:solidFill>
              <a:srgbClr val="000000"/>
            </a:solidFill>
            <a:miter lim="800000"/>
            <a:headEnd/>
            <a:tailEnd/>
          </a:ln>
        </p:spPr>
        <p:txBody>
          <a:bodyPr vert="eaVert"/>
          <a:lstStyle/>
          <a:p>
            <a:endParaRPr lang="en-IE">
              <a:latin typeface="Tahoma" pitchFamily="34" charset="0"/>
              <a:cs typeface="Arial" charset="0"/>
            </a:endParaRPr>
          </a:p>
        </p:txBody>
      </p:sp>
      <p:sp>
        <p:nvSpPr>
          <p:cNvPr id="21510" name="AutoShape 5"/>
          <p:cNvSpPr>
            <a:spLocks noChangeArrowheads="1"/>
          </p:cNvSpPr>
          <p:nvPr/>
        </p:nvSpPr>
        <p:spPr bwMode="auto">
          <a:xfrm>
            <a:off x="4729163" y="4802188"/>
            <a:ext cx="485775" cy="976312"/>
          </a:xfrm>
          <a:prstGeom prst="downArrow">
            <a:avLst>
              <a:gd name="adj1" fmla="val 50000"/>
              <a:gd name="adj2" fmla="val 50245"/>
            </a:avLst>
          </a:prstGeom>
          <a:solidFill>
            <a:srgbClr val="FFC000"/>
          </a:solidFill>
          <a:ln w="9525">
            <a:solidFill>
              <a:srgbClr val="000000"/>
            </a:solidFill>
            <a:miter lim="800000"/>
            <a:headEnd/>
            <a:tailEnd/>
          </a:ln>
        </p:spPr>
        <p:txBody>
          <a:bodyPr vert="eaVert"/>
          <a:lstStyle/>
          <a:p>
            <a:endParaRPr lang="en-IE">
              <a:latin typeface="Tahoma" pitchFamily="34" charset="0"/>
              <a:cs typeface="Arial" charset="0"/>
            </a:endParaRPr>
          </a:p>
        </p:txBody>
      </p:sp>
      <p:sp>
        <p:nvSpPr>
          <p:cNvPr id="21511" name="AutoShape 4"/>
          <p:cNvSpPr>
            <a:spLocks noChangeArrowheads="1"/>
          </p:cNvSpPr>
          <p:nvPr/>
        </p:nvSpPr>
        <p:spPr bwMode="auto">
          <a:xfrm>
            <a:off x="3071813" y="4714875"/>
            <a:ext cx="485775" cy="976313"/>
          </a:xfrm>
          <a:prstGeom prst="downArrow">
            <a:avLst>
              <a:gd name="adj1" fmla="val 50000"/>
              <a:gd name="adj2" fmla="val 50245"/>
            </a:avLst>
          </a:prstGeom>
          <a:solidFill>
            <a:srgbClr val="FFC000"/>
          </a:solidFill>
          <a:ln w="9525">
            <a:solidFill>
              <a:srgbClr val="000000"/>
            </a:solidFill>
            <a:miter lim="800000"/>
            <a:headEnd/>
            <a:tailEnd/>
          </a:ln>
        </p:spPr>
        <p:txBody>
          <a:bodyPr vert="eaVert"/>
          <a:lstStyle/>
          <a:p>
            <a:endParaRPr lang="en-IE">
              <a:latin typeface="Tahoma" pitchFamily="34" charset="0"/>
              <a:cs typeface="Arial" charset="0"/>
            </a:endParaRPr>
          </a:p>
        </p:txBody>
      </p:sp>
      <p:sp>
        <p:nvSpPr>
          <p:cNvPr id="21512" name="Text Box 2"/>
          <p:cNvSpPr txBox="1">
            <a:spLocks noChangeArrowheads="1"/>
          </p:cNvSpPr>
          <p:nvPr/>
        </p:nvSpPr>
        <p:spPr bwMode="auto">
          <a:xfrm>
            <a:off x="1214438" y="4071938"/>
            <a:ext cx="1643062" cy="428625"/>
          </a:xfrm>
          <a:prstGeom prst="rect">
            <a:avLst/>
          </a:prstGeom>
          <a:solidFill>
            <a:srgbClr val="FFFFFF"/>
          </a:solidFill>
          <a:ln w="9525">
            <a:solidFill>
              <a:srgbClr val="FFFFFF"/>
            </a:solidFill>
            <a:miter lim="800000"/>
            <a:headEnd/>
            <a:tailEnd/>
          </a:ln>
        </p:spPr>
        <p:txBody>
          <a:bodyPr/>
          <a:lstStyle/>
          <a:p>
            <a:r>
              <a:rPr lang="en-IE" sz="1400" b="1" i="1">
                <a:latin typeface="Calibri" pitchFamily="34" charset="0"/>
                <a:cs typeface="Arial" charset="0"/>
              </a:rPr>
              <a:t> Emergency Option</a:t>
            </a:r>
            <a:endParaRPr lang="en-IE" sz="3200" b="1">
              <a:latin typeface="Tahoma" pitchFamily="34" charset="0"/>
              <a:cs typeface="Arial" charset="0"/>
            </a:endParaRPr>
          </a:p>
        </p:txBody>
      </p:sp>
      <p:sp>
        <p:nvSpPr>
          <p:cNvPr id="218124" name="Rectangle 12"/>
          <p:cNvSpPr>
            <a:spLocks noChangeArrowheads="1"/>
          </p:cNvSpPr>
          <p:nvPr/>
        </p:nvSpPr>
        <p:spPr bwMode="auto">
          <a:xfrm rot="16200000">
            <a:off x="3892550" y="-1984374"/>
            <a:ext cx="706437" cy="6443662"/>
          </a:xfrm>
          <a:prstGeom prst="rect">
            <a:avLst/>
          </a:prstGeom>
          <a:noFill/>
          <a:ln w="9525">
            <a:noFill/>
            <a:miter lim="800000"/>
            <a:headEnd/>
            <a:tailEnd/>
          </a:ln>
          <a:effectLst/>
        </p:spPr>
        <p:txBody>
          <a:bodyPr vert="vert" anchor="ctr">
            <a:spAutoFit/>
          </a:bodyPr>
          <a:lstStyle/>
          <a:p>
            <a:pPr algn="ctr">
              <a:defRPr/>
            </a:pPr>
            <a:endParaRPr lang="en-IE" sz="1600" dirty="0">
              <a:latin typeface="Aharoni" pitchFamily="2" charset="-79"/>
              <a:cs typeface="Aharoni" pitchFamily="2" charset="-79"/>
            </a:endParaRPr>
          </a:p>
          <a:p>
            <a:pPr>
              <a:defRPr/>
            </a:pPr>
            <a:endParaRPr lang="en-IE" dirty="0">
              <a:latin typeface="Tahoma" pitchFamily="34" charset="0"/>
              <a:cs typeface="Arial" pitchFamily="34" charset="0"/>
            </a:endParaRPr>
          </a:p>
        </p:txBody>
      </p:sp>
      <p:sp>
        <p:nvSpPr>
          <p:cNvPr id="21514" name="Rectangle 19"/>
          <p:cNvSpPr>
            <a:spLocks noChangeArrowheads="1"/>
          </p:cNvSpPr>
          <p:nvPr/>
        </p:nvSpPr>
        <p:spPr bwMode="auto">
          <a:xfrm>
            <a:off x="0" y="457200"/>
            <a:ext cx="9144000" cy="0"/>
          </a:xfrm>
          <a:prstGeom prst="rect">
            <a:avLst/>
          </a:prstGeom>
          <a:noFill/>
          <a:ln w="9525">
            <a:noFill/>
            <a:miter lim="800000"/>
            <a:headEnd/>
            <a:tailEnd/>
          </a:ln>
        </p:spPr>
        <p:txBody>
          <a:bodyPr wrap="none" anchor="ctr">
            <a:spAutoFit/>
          </a:bodyPr>
          <a:lstStyle/>
          <a:p>
            <a:endParaRPr lang="en-GB">
              <a:latin typeface="Tahoma" pitchFamily="34" charset="0"/>
              <a:cs typeface="Arial" charset="0"/>
            </a:endParaRPr>
          </a:p>
        </p:txBody>
      </p:sp>
      <p:sp>
        <p:nvSpPr>
          <p:cNvPr id="21515" name="AutoShape 6"/>
          <p:cNvSpPr>
            <a:spLocks noChangeArrowheads="1"/>
          </p:cNvSpPr>
          <p:nvPr/>
        </p:nvSpPr>
        <p:spPr bwMode="auto">
          <a:xfrm>
            <a:off x="1785938" y="2928938"/>
            <a:ext cx="485775" cy="1079500"/>
          </a:xfrm>
          <a:prstGeom prst="downArrow">
            <a:avLst>
              <a:gd name="adj1" fmla="val 50000"/>
              <a:gd name="adj2" fmla="val 59228"/>
            </a:avLst>
          </a:prstGeom>
          <a:solidFill>
            <a:srgbClr val="FF0000"/>
          </a:solidFill>
          <a:ln w="9525">
            <a:solidFill>
              <a:srgbClr val="000000"/>
            </a:solidFill>
            <a:miter lim="800000"/>
            <a:headEnd/>
            <a:tailEnd/>
          </a:ln>
        </p:spPr>
        <p:txBody>
          <a:bodyPr vert="eaVert"/>
          <a:lstStyle/>
          <a:p>
            <a:endParaRPr lang="en-IE">
              <a:latin typeface="Tahoma" pitchFamily="34" charset="0"/>
              <a:cs typeface="Arial" charset="0"/>
            </a:endParaRPr>
          </a:p>
        </p:txBody>
      </p:sp>
      <p:sp>
        <p:nvSpPr>
          <p:cNvPr id="21516" name="AutoShape 6"/>
          <p:cNvSpPr>
            <a:spLocks noChangeArrowheads="1"/>
          </p:cNvSpPr>
          <p:nvPr/>
        </p:nvSpPr>
        <p:spPr bwMode="auto">
          <a:xfrm>
            <a:off x="1785938" y="4500563"/>
            <a:ext cx="485775" cy="1285875"/>
          </a:xfrm>
          <a:prstGeom prst="downArrow">
            <a:avLst>
              <a:gd name="adj1" fmla="val 50000"/>
              <a:gd name="adj2" fmla="val 59228"/>
            </a:avLst>
          </a:prstGeom>
          <a:solidFill>
            <a:srgbClr val="FF0000"/>
          </a:solidFill>
          <a:ln w="9525">
            <a:solidFill>
              <a:srgbClr val="000000"/>
            </a:solidFill>
            <a:miter lim="800000"/>
            <a:headEnd/>
            <a:tailEnd/>
          </a:ln>
        </p:spPr>
        <p:txBody>
          <a:bodyPr vert="eaVert"/>
          <a:lstStyle/>
          <a:p>
            <a:endParaRPr lang="en-IE">
              <a:latin typeface="Tahoma" pitchFamily="34" charset="0"/>
              <a:cs typeface="Arial" charset="0"/>
            </a:endParaRPr>
          </a:p>
        </p:txBody>
      </p:sp>
      <p:sp>
        <p:nvSpPr>
          <p:cNvPr id="21517"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a:lstStyle/>
          <a:p>
            <a:pPr algn="ctr" eaLnBrk="0" hangingPunct="0"/>
            <a:r>
              <a:rPr lang="en-US" sz="4400">
                <a:latin typeface="Calibri" pitchFamily="34" charset="0"/>
              </a:rPr>
              <a:t>Step 1: Reporting Procedures</a:t>
            </a:r>
          </a:p>
        </p:txBody>
      </p:sp>
      <p:sp>
        <p:nvSpPr>
          <p:cNvPr id="2" name="Rectangle 1"/>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20" name="Rectangle 19"/>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3" descr="SDXTMPPPT01.emf"/>
          <p:cNvPicPr>
            <a:picLocks/>
          </p:cNvPicPr>
          <p:nvPr/>
        </p:nvPicPr>
        <p:blipFill>
          <a:blip r:embed="rId3"/>
          <a:srcRect/>
          <a:stretch>
            <a:fillRect/>
          </a:stretch>
        </p:blipFill>
        <p:spPr bwMode="auto">
          <a:xfrm>
            <a:off x="457200" y="1603375"/>
            <a:ext cx="7859713" cy="4346575"/>
          </a:xfrm>
          <a:prstGeom prst="rect">
            <a:avLst/>
          </a:prstGeom>
          <a:noFill/>
          <a:ln w="9525">
            <a:noFill/>
            <a:miter lim="800000"/>
            <a:headEnd/>
            <a:tailEnd/>
          </a:ln>
        </p:spPr>
      </p:pic>
      <p:sp>
        <p:nvSpPr>
          <p:cNvPr id="2355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a:lstStyle/>
          <a:p>
            <a:pPr algn="ctr" eaLnBrk="0" hangingPunct="0"/>
            <a:r>
              <a:rPr lang="en-US" sz="4400">
                <a:latin typeface="Calibri" pitchFamily="34" charset="0"/>
              </a:rPr>
              <a:t>Step 1: Sources of Concern</a:t>
            </a:r>
          </a:p>
        </p:txBody>
      </p:sp>
      <p:sp>
        <p:nvSpPr>
          <p:cNvPr id="8" name="Rectangle 7"/>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9" name="Rectangle 8"/>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Content Placeholder 2"/>
          <p:cNvSpPr>
            <a:spLocks noGrp="1"/>
          </p:cNvSpPr>
          <p:nvPr>
            <p:ph idx="4294967295"/>
          </p:nvPr>
        </p:nvSpPr>
        <p:spPr bwMode="auto">
          <a:xfrm>
            <a:off x="304800" y="1828800"/>
            <a:ext cx="8534400" cy="4297363"/>
          </a:xfrm>
          <a:prstGeom prst="rect">
            <a:avLst/>
          </a:prstGeom>
          <a:noFill/>
          <a:ln>
            <a:miter lim="800000"/>
            <a:headEnd/>
            <a:tailEnd/>
          </a:ln>
        </p:spPr>
        <p:txBody>
          <a:bodyPr/>
          <a:lstStyle/>
          <a:p>
            <a:pPr eaLnBrk="1" hangingPunct="1">
              <a:buFont typeface="Wingdings" pitchFamily="2" charset="2"/>
              <a:buNone/>
            </a:pPr>
            <a:r>
              <a:rPr lang="en-IE" b="1" smtClean="0"/>
              <a:t>	</a:t>
            </a:r>
            <a:r>
              <a:rPr lang="en-IE" sz="2400" b="1" smtClean="0"/>
              <a:t>All allegations/concerns about the abuse of a child MUST be reported to the Statutory Authorities</a:t>
            </a:r>
          </a:p>
          <a:p>
            <a:pPr lvl="1" eaLnBrk="1" hangingPunct="1">
              <a:buClr>
                <a:srgbClr val="262673"/>
              </a:buClr>
              <a:buFont typeface="Wingdings" pitchFamily="2" charset="2"/>
              <a:buChar char="§"/>
            </a:pPr>
            <a:endParaRPr lang="en-IE" sz="2400" smtClean="0"/>
          </a:p>
          <a:p>
            <a:pPr lvl="1" eaLnBrk="1" hangingPunct="1">
              <a:buClr>
                <a:srgbClr val="262673"/>
              </a:buClr>
              <a:buFont typeface="Wingdings" pitchFamily="2" charset="2"/>
              <a:buChar char="§"/>
            </a:pPr>
            <a:r>
              <a:rPr lang="en-IE" sz="2400" smtClean="0"/>
              <a:t>Information shared must be given to the designated person for his/her action</a:t>
            </a:r>
          </a:p>
          <a:p>
            <a:pPr lvl="1" eaLnBrk="1" hangingPunct="1">
              <a:buClr>
                <a:srgbClr val="262673"/>
              </a:buClr>
              <a:buFont typeface="Wingdings" pitchFamily="2" charset="2"/>
              <a:buChar char="§"/>
            </a:pPr>
            <a:endParaRPr lang="en-IE" sz="2400" smtClean="0"/>
          </a:p>
          <a:p>
            <a:pPr lvl="1" eaLnBrk="1" hangingPunct="1">
              <a:buClr>
                <a:srgbClr val="262673"/>
              </a:buClr>
              <a:buFont typeface="Wingdings" pitchFamily="2" charset="2"/>
              <a:buChar char="§"/>
            </a:pPr>
            <a:r>
              <a:rPr lang="en-IE" sz="2400" smtClean="0"/>
              <a:t>Designated Person will inform receiver of information that the allegation has been passed to the Statutory Authorities</a:t>
            </a:r>
          </a:p>
          <a:p>
            <a:pPr eaLnBrk="1" hangingPunct="1"/>
            <a:endParaRPr lang="en-IE" sz="2500" smtClean="0">
              <a:solidFill>
                <a:srgbClr val="0033CC"/>
              </a:solidFill>
            </a:endParaRPr>
          </a:p>
        </p:txBody>
      </p:sp>
      <p:sp>
        <p:nvSpPr>
          <p:cNvPr id="25602"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a:lstStyle/>
          <a:p>
            <a:pPr algn="ctr" eaLnBrk="0" hangingPunct="0"/>
            <a:r>
              <a:rPr lang="en-US" sz="4400">
                <a:latin typeface="Calibri" pitchFamily="34" charset="0"/>
              </a:rPr>
              <a:t>Step 2: Reporting Arrangements</a:t>
            </a:r>
          </a:p>
        </p:txBody>
      </p:sp>
      <p:sp>
        <p:nvSpPr>
          <p:cNvPr id="6" name="Rectangle 5"/>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idx="4294967295"/>
          </p:nvPr>
        </p:nvSpPr>
        <p:spPr bwMode="auto">
          <a:xfrm>
            <a:off x="806450" y="303213"/>
            <a:ext cx="8229600" cy="914400"/>
          </a:xfrm>
          <a:prstGeom prst="rect">
            <a:avLst/>
          </a:prstGeom>
          <a:noFill/>
          <a:ln>
            <a:miter lim="800000"/>
            <a:headEnd/>
            <a:tailEnd/>
          </a:ln>
        </p:spPr>
        <p:txBody>
          <a:bodyPr anchor="ctr"/>
          <a:lstStyle/>
          <a:p>
            <a:pPr eaLnBrk="1" hangingPunct="1"/>
            <a:r>
              <a:rPr lang="en-IE" smtClean="0"/>
              <a:t>Step 2: Role of the Civil Authorities</a:t>
            </a:r>
            <a:endParaRPr lang="en-US" smtClean="0"/>
          </a:p>
        </p:txBody>
      </p:sp>
      <p:sp>
        <p:nvSpPr>
          <p:cNvPr id="27650" name="Rectangle 4"/>
          <p:cNvSpPr>
            <a:spLocks noGrp="1" noChangeArrowheads="1"/>
          </p:cNvSpPr>
          <p:nvPr>
            <p:ph type="body" sz="half" idx="4294967295"/>
          </p:nvPr>
        </p:nvSpPr>
        <p:spPr bwMode="auto">
          <a:xfrm>
            <a:off x="250825" y="2060575"/>
            <a:ext cx="3589338" cy="3240088"/>
          </a:xfrm>
          <a:prstGeom prst="rect">
            <a:avLst/>
          </a:prstGeom>
          <a:noFill/>
          <a:ln>
            <a:miter lim="800000"/>
            <a:headEnd/>
            <a:tailEnd/>
          </a:ln>
        </p:spPr>
        <p:txBody>
          <a:bodyPr/>
          <a:lstStyle/>
          <a:p>
            <a:pPr eaLnBrk="1" hangingPunct="1">
              <a:buFont typeface="Wingdings" pitchFamily="2" charset="2"/>
              <a:buNone/>
            </a:pPr>
            <a:r>
              <a:rPr lang="en-IE" sz="2500" smtClean="0"/>
              <a:t>	</a:t>
            </a:r>
            <a:r>
              <a:rPr lang="en-IE" sz="2500" b="1" smtClean="0">
                <a:solidFill>
                  <a:srgbClr val="0033CC"/>
                </a:solidFill>
              </a:rPr>
              <a:t>An Garda/PSNI</a:t>
            </a:r>
            <a:endParaRPr lang="en-US" sz="2500" b="1" smtClean="0">
              <a:solidFill>
                <a:srgbClr val="0033CC"/>
              </a:solidFill>
            </a:endParaRPr>
          </a:p>
          <a:p>
            <a:pPr eaLnBrk="1" hangingPunct="1">
              <a:buClr>
                <a:srgbClr val="7575D1"/>
              </a:buClr>
              <a:buFont typeface="Wingdings" pitchFamily="2" charset="2"/>
              <a:buChar char="§"/>
            </a:pPr>
            <a:r>
              <a:rPr lang="en-IE" sz="2500" smtClean="0"/>
              <a:t>To investigate</a:t>
            </a:r>
          </a:p>
          <a:p>
            <a:pPr eaLnBrk="1" hangingPunct="1">
              <a:buClr>
                <a:srgbClr val="7575D1"/>
              </a:buClr>
              <a:buFont typeface="Wingdings" pitchFamily="2" charset="2"/>
              <a:buChar char="§"/>
            </a:pPr>
            <a:r>
              <a:rPr lang="en-IE" sz="2500" smtClean="0"/>
              <a:t>To establish if a crime has been committed</a:t>
            </a:r>
            <a:endParaRPr lang="en-US" sz="2500" smtClean="0"/>
          </a:p>
        </p:txBody>
      </p:sp>
      <p:sp>
        <p:nvSpPr>
          <p:cNvPr id="27651" name="Rectangle 5"/>
          <p:cNvSpPr>
            <a:spLocks noGrp="1" noChangeArrowheads="1"/>
          </p:cNvSpPr>
          <p:nvPr>
            <p:ph type="body" sz="half" idx="4294967295"/>
          </p:nvPr>
        </p:nvSpPr>
        <p:spPr bwMode="auto">
          <a:xfrm>
            <a:off x="5056188" y="2047875"/>
            <a:ext cx="3589337" cy="3240088"/>
          </a:xfrm>
          <a:prstGeom prst="rect">
            <a:avLst/>
          </a:prstGeom>
          <a:noFill/>
          <a:ln>
            <a:miter lim="800000"/>
            <a:headEnd/>
            <a:tailEnd/>
          </a:ln>
        </p:spPr>
        <p:txBody>
          <a:bodyPr/>
          <a:lstStyle/>
          <a:p>
            <a:pPr eaLnBrk="1" hangingPunct="1">
              <a:buFont typeface="Wingdings" pitchFamily="2" charset="2"/>
              <a:buNone/>
            </a:pPr>
            <a:r>
              <a:rPr lang="en-IE" sz="2500" smtClean="0"/>
              <a:t>	</a:t>
            </a:r>
            <a:r>
              <a:rPr lang="en-IE" sz="2500" b="1" smtClean="0">
                <a:solidFill>
                  <a:srgbClr val="0033CC"/>
                </a:solidFill>
              </a:rPr>
              <a:t>HSE/HSC</a:t>
            </a:r>
          </a:p>
          <a:p>
            <a:pPr eaLnBrk="1" hangingPunct="1">
              <a:buClr>
                <a:srgbClr val="7575D1"/>
              </a:buClr>
              <a:buFont typeface="Wingdings" pitchFamily="2" charset="2"/>
              <a:buChar char="§"/>
            </a:pPr>
            <a:r>
              <a:rPr lang="en-IE" sz="2500" smtClean="0"/>
              <a:t>To assess risk to children</a:t>
            </a:r>
          </a:p>
          <a:p>
            <a:pPr eaLnBrk="1" hangingPunct="1">
              <a:buClr>
                <a:srgbClr val="7575D1"/>
              </a:buClr>
              <a:buFont typeface="Wingdings" pitchFamily="2" charset="2"/>
              <a:buChar char="§"/>
            </a:pPr>
            <a:r>
              <a:rPr lang="en-IE" sz="2500" smtClean="0"/>
              <a:t>To put in place protection arrangements for children</a:t>
            </a:r>
            <a:endParaRPr lang="en-US" sz="2500" smtClean="0"/>
          </a:p>
        </p:txBody>
      </p:sp>
      <p:sp>
        <p:nvSpPr>
          <p:cNvPr id="6" name="Rectangle 5"/>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Inform respondent that an allegation has been received</a:t>
            </a:r>
          </a:p>
          <a:p>
            <a:r>
              <a:rPr lang="en-IE" smtClean="0"/>
              <a:t>Elicit Response</a:t>
            </a:r>
          </a:p>
          <a:p>
            <a:r>
              <a:rPr lang="en-IE" smtClean="0"/>
              <a:t>Advise of right to access civil and canon law advice</a:t>
            </a:r>
          </a:p>
          <a:p>
            <a:r>
              <a:rPr lang="en-IE" smtClean="0"/>
              <a:t>Appoint Adviser</a:t>
            </a:r>
            <a:endParaRPr lang="en-US" smtClean="0"/>
          </a:p>
        </p:txBody>
      </p:sp>
      <p:sp>
        <p:nvSpPr>
          <p:cNvPr id="2969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Step 2: Role of Bishop/Provincial</a:t>
            </a:r>
            <a:endParaRPr lang="en-US" smtClean="0"/>
          </a:p>
        </p:txBody>
      </p:sp>
      <p:sp>
        <p:nvSpPr>
          <p:cNvPr id="6" name="Rectangle 5"/>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8194"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Arial" charset="0"/>
              <a:buNone/>
            </a:pPr>
            <a:endParaRPr lang="en-US" smtClean="0"/>
          </a:p>
          <a:p>
            <a:pPr marL="0" indent="0">
              <a:buFont typeface="Arial" charset="0"/>
              <a:buNone/>
            </a:pPr>
            <a:endParaRPr lang="en-US" smtClean="0"/>
          </a:p>
          <a:p>
            <a:pPr marL="0" indent="0" algn="ctr">
              <a:buFont typeface="Arial" charset="0"/>
              <a:buNone/>
            </a:pPr>
            <a:r>
              <a:rPr lang="en-US" smtClean="0"/>
              <a:t>Welcome and Prayer</a:t>
            </a:r>
          </a:p>
          <a:p>
            <a:pPr marL="0" indent="0" algn="ctr">
              <a:buFont typeface="Arial" charset="0"/>
              <a:buNone/>
            </a:pPr>
            <a:r>
              <a:rPr lang="en-US" smtClean="0"/>
              <a:t> Colette Stevenson</a:t>
            </a:r>
          </a:p>
          <a:p>
            <a:pPr marL="0" indent="0">
              <a:buFont typeface="Arial" charset="0"/>
              <a:buNone/>
            </a:pPr>
            <a:endParaRPr lang="en-US" smtClean="0"/>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buClr>
                <a:srgbClr val="3C8C93"/>
              </a:buClr>
              <a:buFont typeface="Wingdings" pitchFamily="2" charset="2"/>
              <a:buChar char="§"/>
            </a:pPr>
            <a:endParaRPr lang="en-IE" sz="2800" smtClean="0"/>
          </a:p>
          <a:p>
            <a:pPr eaLnBrk="1" hangingPunct="1">
              <a:lnSpc>
                <a:spcPct val="90000"/>
              </a:lnSpc>
              <a:buClr>
                <a:srgbClr val="3C8C93"/>
              </a:buClr>
              <a:buFont typeface="Wingdings" pitchFamily="2" charset="2"/>
              <a:buChar char="§"/>
            </a:pPr>
            <a:r>
              <a:rPr lang="en-IE" sz="2800" smtClean="0"/>
              <a:t>Appoint Support Person</a:t>
            </a:r>
          </a:p>
          <a:p>
            <a:pPr eaLnBrk="1" hangingPunct="1">
              <a:lnSpc>
                <a:spcPct val="90000"/>
              </a:lnSpc>
              <a:buClr>
                <a:srgbClr val="3C8C93"/>
              </a:buClr>
              <a:buFont typeface="Wingdings" pitchFamily="2" charset="2"/>
              <a:buChar char="§"/>
            </a:pPr>
            <a:endParaRPr lang="en-IE" sz="2800" smtClean="0"/>
          </a:p>
          <a:p>
            <a:pPr eaLnBrk="1" hangingPunct="1">
              <a:lnSpc>
                <a:spcPct val="90000"/>
              </a:lnSpc>
              <a:buClr>
                <a:srgbClr val="3C8C93"/>
              </a:buClr>
              <a:buFont typeface="Wingdings" pitchFamily="2" charset="2"/>
              <a:buChar char="§"/>
            </a:pPr>
            <a:r>
              <a:rPr lang="en-IE" sz="2800" smtClean="0"/>
              <a:t>Appoint Adviser</a:t>
            </a:r>
          </a:p>
          <a:p>
            <a:pPr eaLnBrk="1" hangingPunct="1">
              <a:lnSpc>
                <a:spcPct val="90000"/>
              </a:lnSpc>
              <a:buClr>
                <a:srgbClr val="3C8C93"/>
              </a:buClr>
              <a:buFont typeface="Wingdings" pitchFamily="2" charset="2"/>
              <a:buChar char="§"/>
            </a:pPr>
            <a:endParaRPr lang="en-IE" sz="2800" smtClean="0"/>
          </a:p>
          <a:p>
            <a:pPr eaLnBrk="1" hangingPunct="1">
              <a:lnSpc>
                <a:spcPct val="90000"/>
              </a:lnSpc>
              <a:buClr>
                <a:srgbClr val="3C8C93"/>
              </a:buClr>
              <a:buFont typeface="Wingdings" pitchFamily="2" charset="2"/>
              <a:buChar char="§"/>
            </a:pPr>
            <a:r>
              <a:rPr lang="en-IE" sz="2800" smtClean="0"/>
              <a:t>Set up Advisory Panel</a:t>
            </a:r>
          </a:p>
          <a:p>
            <a:pPr eaLnBrk="1" hangingPunct="1"/>
            <a:endParaRPr lang="en-IE" smtClean="0"/>
          </a:p>
        </p:txBody>
      </p:sp>
      <p:sp>
        <p:nvSpPr>
          <p:cNvPr id="30722" name="Title 2"/>
          <p:cNvSpPr>
            <a:spLocks noGrp="1"/>
          </p:cNvSpPr>
          <p:nvPr>
            <p:ph type="title"/>
          </p:nvPr>
        </p:nvSpPr>
        <p:spPr bwMode="auto">
          <a:xfrm>
            <a:off x="914400" y="274638"/>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IE" smtClean="0"/>
              <a:t>Step 2: Responsibility of the Church</a:t>
            </a:r>
          </a:p>
        </p:txBody>
      </p:sp>
      <p:sp>
        <p:nvSpPr>
          <p:cNvPr id="4" name="Rectangle 3"/>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idx="1"/>
          </p:nvPr>
        </p:nvSpPr>
        <p:spPr bwMode="auto">
          <a:xfrm>
            <a:off x="477838" y="1268413"/>
            <a:ext cx="8229600" cy="5030787"/>
          </a:xfrm>
          <a:noFill/>
          <a:ln>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80000"/>
              </a:lnSpc>
              <a:buClr>
                <a:srgbClr val="7575D1"/>
              </a:buClr>
              <a:buFont typeface="Arial" charset="0"/>
              <a:buNone/>
            </a:pPr>
            <a:endParaRPr lang="en-IE" smtClean="0"/>
          </a:p>
          <a:p>
            <a:pPr marL="0" indent="0" eaLnBrk="1" hangingPunct="1">
              <a:lnSpc>
                <a:spcPct val="80000"/>
              </a:lnSpc>
              <a:buClr>
                <a:srgbClr val="7575D1"/>
              </a:buClr>
              <a:buFont typeface="Wingdings" pitchFamily="2" charset="2"/>
              <a:buChar char="§"/>
            </a:pPr>
            <a:r>
              <a:rPr lang="en-IE" smtClean="0"/>
              <a:t>To liaise with support person, to keep complainant informed</a:t>
            </a:r>
          </a:p>
          <a:p>
            <a:pPr marL="0" indent="0" eaLnBrk="1" hangingPunct="1">
              <a:lnSpc>
                <a:spcPct val="80000"/>
              </a:lnSpc>
              <a:buClr>
                <a:srgbClr val="7575D1"/>
              </a:buClr>
              <a:buFont typeface="Wingdings" pitchFamily="2" charset="2"/>
              <a:buNone/>
            </a:pPr>
            <a:endParaRPr lang="en-IE" smtClean="0"/>
          </a:p>
          <a:p>
            <a:pPr marL="0" indent="0" eaLnBrk="1" hangingPunct="1">
              <a:lnSpc>
                <a:spcPct val="80000"/>
              </a:lnSpc>
              <a:buClr>
                <a:srgbClr val="7575D1"/>
              </a:buClr>
              <a:buFont typeface="Wingdings" pitchFamily="2" charset="2"/>
              <a:buChar char="§"/>
            </a:pPr>
            <a:r>
              <a:rPr lang="en-IE" smtClean="0"/>
              <a:t>To liaise with advisor, to keep respondent informed</a:t>
            </a:r>
          </a:p>
          <a:p>
            <a:pPr marL="0" indent="0" eaLnBrk="1" hangingPunct="1">
              <a:lnSpc>
                <a:spcPct val="80000"/>
              </a:lnSpc>
              <a:buClr>
                <a:srgbClr val="7575D1"/>
              </a:buClr>
              <a:buFont typeface="Wingdings" pitchFamily="2" charset="2"/>
              <a:buNone/>
            </a:pPr>
            <a:endParaRPr lang="en-IE" smtClean="0"/>
          </a:p>
          <a:p>
            <a:pPr marL="0" indent="0" eaLnBrk="1" hangingPunct="1">
              <a:lnSpc>
                <a:spcPct val="80000"/>
              </a:lnSpc>
              <a:buClr>
                <a:srgbClr val="7575D1"/>
              </a:buClr>
              <a:buFont typeface="Wingdings" pitchFamily="2" charset="2"/>
              <a:buChar char="§"/>
            </a:pPr>
            <a:r>
              <a:rPr lang="en-IE" smtClean="0"/>
              <a:t>Co-ordinate Church activities</a:t>
            </a:r>
          </a:p>
          <a:p>
            <a:pPr marL="0" indent="0" eaLnBrk="1" hangingPunct="1">
              <a:lnSpc>
                <a:spcPct val="80000"/>
              </a:lnSpc>
              <a:buClr>
                <a:srgbClr val="7575D1"/>
              </a:buClr>
              <a:buFont typeface="Wingdings" pitchFamily="2" charset="2"/>
              <a:buNone/>
            </a:pPr>
            <a:endParaRPr lang="en-IE" smtClean="0"/>
          </a:p>
          <a:p>
            <a:pPr marL="0" indent="0" eaLnBrk="1" hangingPunct="1">
              <a:lnSpc>
                <a:spcPct val="80000"/>
              </a:lnSpc>
              <a:buClr>
                <a:srgbClr val="7575D1"/>
              </a:buClr>
              <a:buFont typeface="Wingdings" pitchFamily="2" charset="2"/>
              <a:buChar char="§"/>
            </a:pPr>
            <a:r>
              <a:rPr lang="en-IE" smtClean="0"/>
              <a:t>Record all information in case file</a:t>
            </a:r>
          </a:p>
          <a:p>
            <a:pPr marL="0" indent="0" eaLnBrk="1" hangingPunct="1"/>
            <a:endParaRPr lang="en-IE" smtClean="0">
              <a:latin typeface="Tahoma" pitchFamily="34" charset="0"/>
            </a:endParaRPr>
          </a:p>
        </p:txBody>
      </p:sp>
      <p:sp>
        <p:nvSpPr>
          <p:cNvPr id="3" name="Rectangle 2"/>
          <p:cNvSpPr/>
          <p:nvPr/>
        </p:nvSpPr>
        <p:spPr>
          <a:xfrm>
            <a:off x="755650" y="244475"/>
            <a:ext cx="8137525" cy="769938"/>
          </a:xfrm>
          <a:prstGeom prst="rect">
            <a:avLst/>
          </a:prstGeom>
        </p:spPr>
        <p:txBody>
          <a:bodyPr>
            <a:spAutoFit/>
          </a:bodyPr>
          <a:lstStyle/>
          <a:p>
            <a:pPr>
              <a:defRPr/>
            </a:pPr>
            <a:r>
              <a:rPr lang="en-IE" sz="4400" dirty="0">
                <a:solidFill>
                  <a:prstClr val="black"/>
                </a:solidFill>
                <a:latin typeface="Calibri"/>
                <a:ea typeface="+mj-ea"/>
                <a:cs typeface="+mj-cs"/>
              </a:rPr>
              <a:t>Step 2: Role </a:t>
            </a:r>
            <a:r>
              <a:rPr lang="en-IE" sz="4400" dirty="0" smtClean="0">
                <a:solidFill>
                  <a:prstClr val="black"/>
                </a:solidFill>
                <a:latin typeface="Calibri"/>
                <a:ea typeface="+mj-ea"/>
                <a:cs typeface="+mj-cs"/>
              </a:rPr>
              <a:t>of DLP</a:t>
            </a:r>
            <a:endParaRPr lang="en-IE" dirty="0"/>
          </a:p>
        </p:txBody>
      </p:sp>
      <p:sp>
        <p:nvSpPr>
          <p:cNvPr id="7" name="Rectangle 6"/>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8" name="Rectangle 7"/>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bwMode="auto">
          <a:xfrm>
            <a:off x="936625" y="333375"/>
            <a:ext cx="8229600" cy="749300"/>
          </a:xfrm>
          <a:noFill/>
          <a:ln>
            <a:miter lim="800000"/>
            <a:headEnd/>
            <a:tailEnd/>
          </a:ln>
        </p:spPr>
        <p:txBody>
          <a:bodyPr vert="horz" wrap="square" lIns="91440" tIns="45720" rIns="91440" bIns="45720" numCol="1" anchor="t" anchorCtr="0" compatLnSpc="1">
            <a:prstTxWarp prst="textNoShape">
              <a:avLst/>
            </a:prstTxWarp>
          </a:bodyPr>
          <a:lstStyle/>
          <a:p>
            <a:pPr algn="l" eaLnBrk="1" hangingPunct="1"/>
            <a:r>
              <a:rPr lang="en-IE" sz="3700" smtClean="0"/>
              <a:t>Step 2: Precept and Leave from Ministry</a:t>
            </a:r>
          </a:p>
        </p:txBody>
      </p:sp>
      <p:sp>
        <p:nvSpPr>
          <p:cNvPr id="32770" name="Content Placeholder 2"/>
          <p:cNvSpPr>
            <a:spLocks noGrp="1"/>
          </p:cNvSpPr>
          <p:nvPr>
            <p:ph idx="1"/>
          </p:nvPr>
        </p:nvSpPr>
        <p:spPr bwMode="auto">
          <a:xfrm>
            <a:off x="771525" y="1700213"/>
            <a:ext cx="8229600" cy="4525962"/>
          </a:xfrm>
          <a:noFill/>
          <a:ln>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ct val="80000"/>
              </a:lnSpc>
              <a:buClr>
                <a:srgbClr val="7575D1"/>
              </a:buClr>
              <a:buFont typeface="Arial" charset="0"/>
              <a:buNone/>
            </a:pPr>
            <a:endParaRPr lang="en-IE" sz="2800" smtClean="0"/>
          </a:p>
          <a:p>
            <a:pPr marL="0" indent="0" eaLnBrk="1" hangingPunct="1">
              <a:lnSpc>
                <a:spcPct val="80000"/>
              </a:lnSpc>
              <a:buClr>
                <a:srgbClr val="7575D1"/>
              </a:buClr>
              <a:buFont typeface="Wingdings" pitchFamily="2" charset="2"/>
              <a:buChar char="§"/>
            </a:pPr>
            <a:endParaRPr lang="en-IE" smtClean="0"/>
          </a:p>
          <a:p>
            <a:pPr marL="0" indent="0" eaLnBrk="1" hangingPunct="1">
              <a:lnSpc>
                <a:spcPct val="80000"/>
              </a:lnSpc>
              <a:buClr>
                <a:srgbClr val="7575D1"/>
              </a:buClr>
              <a:buFont typeface="Wingdings" pitchFamily="2" charset="2"/>
              <a:buChar char="§"/>
            </a:pPr>
            <a:r>
              <a:rPr lang="en-IE" b="1" smtClean="0"/>
              <a:t>Semblance of Truth to allegation</a:t>
            </a:r>
          </a:p>
          <a:p>
            <a:pPr marL="0" indent="0" eaLnBrk="1" hangingPunct="1">
              <a:lnSpc>
                <a:spcPct val="80000"/>
              </a:lnSpc>
              <a:buClr>
                <a:srgbClr val="7575D1"/>
              </a:buClr>
              <a:buFont typeface="Wingdings" pitchFamily="2" charset="2"/>
              <a:buNone/>
            </a:pPr>
            <a:endParaRPr lang="en-IE" b="1" smtClean="0"/>
          </a:p>
          <a:p>
            <a:pPr marL="0" indent="0" eaLnBrk="1" hangingPunct="1">
              <a:lnSpc>
                <a:spcPct val="80000"/>
              </a:lnSpc>
              <a:buClr>
                <a:srgbClr val="7575D1"/>
              </a:buClr>
              <a:buFont typeface="Wingdings" pitchFamily="2" charset="2"/>
              <a:buChar char="§"/>
            </a:pPr>
            <a:r>
              <a:rPr lang="en-IE" b="1" smtClean="0"/>
              <a:t>Criminal Inquiry</a:t>
            </a:r>
          </a:p>
          <a:p>
            <a:pPr marL="0" indent="0" eaLnBrk="1" hangingPunct="1">
              <a:lnSpc>
                <a:spcPct val="80000"/>
              </a:lnSpc>
              <a:buClr>
                <a:srgbClr val="7575D1"/>
              </a:buClr>
              <a:buFont typeface="Wingdings" pitchFamily="2" charset="2"/>
              <a:buChar char="§"/>
            </a:pPr>
            <a:endParaRPr lang="en-IE" b="1" smtClean="0"/>
          </a:p>
          <a:p>
            <a:pPr marL="0" indent="0" eaLnBrk="1" hangingPunct="1">
              <a:lnSpc>
                <a:spcPct val="80000"/>
              </a:lnSpc>
              <a:buClr>
                <a:srgbClr val="7575D1"/>
              </a:buClr>
              <a:buFont typeface="Wingdings" pitchFamily="2" charset="2"/>
              <a:buChar char="§"/>
            </a:pPr>
            <a:endParaRPr lang="en-IE" smtClean="0"/>
          </a:p>
          <a:p>
            <a:pPr marL="0" indent="0" eaLnBrk="1" hangingPunct="1">
              <a:lnSpc>
                <a:spcPct val="80000"/>
              </a:lnSpc>
              <a:buClr>
                <a:srgbClr val="7575D1"/>
              </a:buClr>
              <a:buFont typeface="Wingdings" pitchFamily="2" charset="2"/>
              <a:buChar char="§"/>
            </a:pPr>
            <a:endParaRPr lang="en-IE" smtClean="0"/>
          </a:p>
          <a:p>
            <a:pPr marL="0" indent="0" eaLnBrk="1" hangingPunct="1"/>
            <a:endParaRPr lang="en-IE" smtClean="0"/>
          </a:p>
        </p:txBody>
      </p:sp>
      <p:sp>
        <p:nvSpPr>
          <p:cNvPr id="4" name="Rectangle 3"/>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idx="4294967295"/>
          </p:nvPr>
        </p:nvSpPr>
        <p:spPr bwMode="auto">
          <a:xfrm>
            <a:off x="755650" y="304800"/>
            <a:ext cx="8229600" cy="914400"/>
          </a:xfrm>
          <a:prstGeom prst="rect">
            <a:avLst/>
          </a:prstGeom>
          <a:noFill/>
          <a:ln>
            <a:miter lim="800000"/>
            <a:headEnd/>
            <a:tailEnd/>
          </a:ln>
        </p:spPr>
        <p:txBody>
          <a:bodyPr anchor="ctr"/>
          <a:lstStyle/>
          <a:p>
            <a:pPr eaLnBrk="1" hangingPunct="1"/>
            <a:r>
              <a:rPr lang="en-IE" smtClean="0"/>
              <a:t>Step 2:Preliminary Investigation</a:t>
            </a:r>
            <a:endParaRPr lang="en-US" smtClean="0"/>
          </a:p>
        </p:txBody>
      </p:sp>
      <p:sp>
        <p:nvSpPr>
          <p:cNvPr id="33794" name="Rectangle 3"/>
          <p:cNvSpPr>
            <a:spLocks noGrp="1" noChangeArrowheads="1"/>
          </p:cNvSpPr>
          <p:nvPr>
            <p:ph type="body" idx="4294967295"/>
          </p:nvPr>
        </p:nvSpPr>
        <p:spPr bwMode="auto">
          <a:xfrm>
            <a:off x="1295400" y="1628775"/>
            <a:ext cx="7313613" cy="3359150"/>
          </a:xfrm>
          <a:prstGeom prst="rect">
            <a:avLst/>
          </a:prstGeom>
          <a:noFill/>
          <a:ln>
            <a:miter lim="800000"/>
            <a:headEnd/>
            <a:tailEnd/>
          </a:ln>
        </p:spPr>
        <p:txBody>
          <a:bodyPr/>
          <a:lstStyle/>
          <a:p>
            <a:pPr marL="0" indent="0" eaLnBrk="1" hangingPunct="1">
              <a:buFont typeface="Wingdings" pitchFamily="2" charset="2"/>
              <a:buNone/>
            </a:pPr>
            <a:r>
              <a:rPr lang="en-IE" b="1" smtClean="0"/>
              <a:t>Information received about a concern </a:t>
            </a:r>
          </a:p>
          <a:p>
            <a:pPr marL="0" indent="0" eaLnBrk="1" hangingPunct="1">
              <a:buClr>
                <a:srgbClr val="3C8C93"/>
              </a:buClr>
              <a:buFont typeface="Wingdings" pitchFamily="2" charset="2"/>
              <a:buChar char="§"/>
            </a:pPr>
            <a:r>
              <a:rPr lang="en-IE" smtClean="0"/>
              <a:t>Referral to Statutory Authorities</a:t>
            </a:r>
          </a:p>
          <a:p>
            <a:pPr marL="0" indent="0" eaLnBrk="1" hangingPunct="1">
              <a:buClr>
                <a:srgbClr val="3C8C93"/>
              </a:buClr>
              <a:buFont typeface="Wingdings" pitchFamily="2" charset="2"/>
              <a:buChar char="§"/>
            </a:pPr>
            <a:r>
              <a:rPr lang="en-IE" smtClean="0"/>
              <a:t>Semblance of Truth?</a:t>
            </a:r>
          </a:p>
          <a:p>
            <a:pPr marL="0" indent="0" eaLnBrk="1" hangingPunct="1">
              <a:buClr>
                <a:srgbClr val="3C8C93"/>
              </a:buClr>
              <a:buFont typeface="Wingdings" pitchFamily="2" charset="2"/>
              <a:buChar char="§"/>
            </a:pPr>
            <a:r>
              <a:rPr lang="en-IE" smtClean="0"/>
              <a:t>Respondent informed</a:t>
            </a:r>
          </a:p>
          <a:p>
            <a:pPr marL="0" indent="0" eaLnBrk="1" hangingPunct="1">
              <a:buClr>
                <a:srgbClr val="3C8C93"/>
              </a:buClr>
              <a:buFont typeface="Wingdings" pitchFamily="2" charset="2"/>
              <a:buChar char="§"/>
            </a:pPr>
            <a:r>
              <a:rPr lang="en-IE" smtClean="0"/>
              <a:t>Right to reply, and access to legal advice</a:t>
            </a:r>
          </a:p>
          <a:p>
            <a:pPr marL="0" indent="0" eaLnBrk="1" hangingPunct="1">
              <a:buClr>
                <a:srgbClr val="3C8C93"/>
              </a:buClr>
              <a:buFont typeface="Wingdings" pitchFamily="2" charset="2"/>
              <a:buChar char="§"/>
            </a:pPr>
            <a:r>
              <a:rPr lang="en-IE" smtClean="0"/>
              <a:t>Church process halted pending outcome of Statutory Investigations</a:t>
            </a:r>
            <a:endParaRPr lang="en-US" smtClean="0"/>
          </a:p>
        </p:txBody>
      </p:sp>
      <p:sp>
        <p:nvSpPr>
          <p:cNvPr id="5" name="Rectangle 4"/>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6" name="Rectangle 5"/>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35842"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buFont typeface="Arial" charset="0"/>
              <a:buNone/>
            </a:pPr>
            <a:endParaRPr lang="en-US" smtClean="0"/>
          </a:p>
          <a:p>
            <a:pPr marL="0" indent="0" algn="ctr">
              <a:buFont typeface="Arial" charset="0"/>
              <a:buNone/>
            </a:pPr>
            <a:r>
              <a:rPr lang="en-US" smtClean="0"/>
              <a:t>What are the roles involved in case management?</a:t>
            </a:r>
          </a:p>
          <a:p>
            <a:pPr marL="0" indent="0" algn="ctr">
              <a:buFont typeface="Arial" charset="0"/>
              <a:buNone/>
            </a:pPr>
            <a:r>
              <a:rPr lang="en-US" smtClean="0"/>
              <a:t>Colette Stevenson</a:t>
            </a:r>
          </a:p>
          <a:p>
            <a:pPr marL="0" indent="0">
              <a:buFont typeface="Arial" charset="0"/>
              <a:buNone/>
            </a:pPr>
            <a:endParaRPr lang="en-US" smtClean="0"/>
          </a:p>
        </p:txBody>
      </p:sp>
      <p:sp>
        <p:nvSpPr>
          <p:cNvPr id="4" name="Rectangle 3"/>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 descr="Untitled.pdf"/>
          <p:cNvPicPr>
            <a:picLocks noChangeAspect="1"/>
          </p:cNvPicPr>
          <p:nvPr/>
        </p:nvPicPr>
        <p:blipFill>
          <a:blip r:embed="rId2"/>
          <a:srcRect/>
          <a:stretch>
            <a:fillRect/>
          </a:stretch>
        </p:blipFill>
        <p:spPr bwMode="auto">
          <a:xfrm>
            <a:off x="323850" y="404813"/>
            <a:ext cx="8351838" cy="6097587"/>
          </a:xfrm>
          <a:prstGeom prst="rect">
            <a:avLst/>
          </a:prstGeom>
          <a:noFill/>
          <a:ln w="9525">
            <a:noFill/>
            <a:miter lim="800000"/>
            <a:headEnd/>
            <a:tailEnd/>
          </a:ln>
        </p:spPr>
      </p:pic>
      <p:sp>
        <p:nvSpPr>
          <p:cNvPr id="3" name="Rectangle 2"/>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4" name="Rectangle 3"/>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Box 1"/>
          <p:cNvSpPr txBox="1">
            <a:spLocks noChangeArrowheads="1"/>
          </p:cNvSpPr>
          <p:nvPr/>
        </p:nvSpPr>
        <p:spPr bwMode="auto">
          <a:xfrm>
            <a:off x="609600" y="1641475"/>
            <a:ext cx="8015288" cy="647700"/>
          </a:xfrm>
          <a:prstGeom prst="rect">
            <a:avLst/>
          </a:prstGeom>
          <a:noFill/>
          <a:ln w="9525">
            <a:noFill/>
            <a:miter lim="800000"/>
            <a:headEnd/>
            <a:tailEnd/>
          </a:ln>
        </p:spPr>
        <p:txBody>
          <a:bodyPr wrap="none">
            <a:spAutoFit/>
          </a:bodyPr>
          <a:lstStyle/>
          <a:p>
            <a:r>
              <a:rPr lang="en-US" sz="3600">
                <a:solidFill>
                  <a:srgbClr val="0B5323"/>
                </a:solidFill>
                <a:latin typeface="Calibri" pitchFamily="34" charset="0"/>
                <a:ea typeface="ＭＳ Ｐゴシック"/>
                <a:cs typeface="ＭＳ Ｐゴシック"/>
              </a:rPr>
              <a:t>Role of the Bishop/Congregational Leader</a:t>
            </a:r>
          </a:p>
        </p:txBody>
      </p:sp>
      <p:sp>
        <p:nvSpPr>
          <p:cNvPr id="37890" name="TextBox 2"/>
          <p:cNvSpPr txBox="1">
            <a:spLocks noChangeArrowheads="1"/>
          </p:cNvSpPr>
          <p:nvPr/>
        </p:nvSpPr>
        <p:spPr bwMode="auto">
          <a:xfrm>
            <a:off x="609600" y="2333625"/>
            <a:ext cx="7861300" cy="4173538"/>
          </a:xfrm>
          <a:prstGeom prst="rect">
            <a:avLst/>
          </a:prstGeom>
          <a:noFill/>
          <a:ln w="9525">
            <a:noFill/>
            <a:miter lim="800000"/>
            <a:headEnd/>
            <a:tailEnd/>
          </a:ln>
        </p:spPr>
        <p:txBody>
          <a:bodyPr>
            <a:spAutoFit/>
          </a:bodyPr>
          <a:lstStyle/>
          <a:p>
            <a:pPr marL="342900" indent="-342900"/>
            <a:r>
              <a:rPr lang="en-GB" sz="2200" b="1">
                <a:latin typeface="Calibri" pitchFamily="34" charset="0"/>
                <a:ea typeface="ＭＳ Ｐゴシック"/>
                <a:cs typeface="ＭＳ Ｐゴシック"/>
              </a:rPr>
              <a:t>To be responsible for all safeguarding practices by:</a:t>
            </a:r>
          </a:p>
          <a:p>
            <a:pPr marL="342900" indent="-342900"/>
            <a:endParaRPr lang="en-GB" sz="2200" b="1">
              <a:latin typeface="Calibri" pitchFamily="34" charset="0"/>
              <a:ea typeface="ＭＳ Ｐゴシック"/>
              <a:cs typeface="ＭＳ Ｐゴシック"/>
            </a:endParaRPr>
          </a:p>
          <a:p>
            <a:pPr marL="342900" indent="-342900">
              <a:buFontTx/>
              <a:buAutoNum type="arabicPeriod"/>
            </a:pPr>
            <a:r>
              <a:rPr lang="en-GB" sz="3200">
                <a:latin typeface="Calibri" pitchFamily="34" charset="0"/>
                <a:ea typeface="ＭＳ Ｐゴシック"/>
                <a:cs typeface="ＭＳ Ｐゴシック"/>
              </a:rPr>
              <a:t>Ensuring that the appropriate safeguarding structures and personnel are in place.</a:t>
            </a:r>
          </a:p>
          <a:p>
            <a:pPr marL="342900" indent="-342900">
              <a:buFontTx/>
              <a:buAutoNum type="arabicPeriod"/>
            </a:pPr>
            <a:r>
              <a:rPr lang="en-GB" sz="3200">
                <a:latin typeface="Calibri" pitchFamily="34" charset="0"/>
                <a:ea typeface="ＭＳ Ｐゴシック"/>
                <a:cs typeface="ＭＳ Ｐゴシック"/>
              </a:rPr>
              <a:t>Liaising with the Holy See as appropriate.</a:t>
            </a:r>
          </a:p>
          <a:p>
            <a:pPr marL="342900" indent="-342900">
              <a:buFontTx/>
              <a:buAutoNum type="arabicPeriod"/>
            </a:pPr>
            <a:r>
              <a:rPr lang="en-GB" sz="3200">
                <a:latin typeface="Calibri" pitchFamily="34" charset="0"/>
                <a:ea typeface="ＭＳ Ｐゴシック"/>
                <a:cs typeface="ＭＳ Ｐゴシック"/>
              </a:rPr>
              <a:t>Ensuring compliance with canon and civil law.</a:t>
            </a:r>
          </a:p>
          <a:p>
            <a:pPr marL="342900" indent="-342900">
              <a:buFontTx/>
              <a:buAutoNum type="arabicPeriod"/>
            </a:pPr>
            <a:r>
              <a:rPr lang="en-GB" sz="3200">
                <a:latin typeface="Calibri" pitchFamily="34" charset="0"/>
                <a:ea typeface="ＭＳ Ｐゴシック"/>
                <a:cs typeface="ＭＳ Ｐゴシック"/>
              </a:rPr>
              <a:t>Upholding the 7 standards in practice and behaviour</a:t>
            </a:r>
            <a:r>
              <a:rPr lang="en-GB" sz="3200" b="1">
                <a:latin typeface="Calibri" pitchFamily="34" charset="0"/>
                <a:ea typeface="ＭＳ Ｐゴシック"/>
                <a:cs typeface="ＭＳ Ｐゴシック"/>
              </a:rPr>
              <a:t>.</a:t>
            </a:r>
            <a:endParaRPr lang="en-GB" sz="3200">
              <a:latin typeface="Calibri" pitchFamily="34" charset="0"/>
              <a:ea typeface="ＭＳ Ｐゴシック"/>
              <a:cs typeface="ＭＳ Ｐゴシック"/>
            </a:endParaRPr>
          </a:p>
        </p:txBody>
      </p:sp>
      <p:sp>
        <p:nvSpPr>
          <p:cNvPr id="4" name="Rectangle 3"/>
          <p:cNvSpPr>
            <a:spLocks noChangeArrowheads="1"/>
          </p:cNvSpPr>
          <p:nvPr/>
        </p:nvSpPr>
        <p:spPr bwMode="auto">
          <a:xfrm>
            <a:off x="6156325" y="333375"/>
            <a:ext cx="2663825" cy="1101725"/>
          </a:xfrm>
          <a:prstGeom prst="rect">
            <a:avLst/>
          </a:prstGeom>
          <a:gradFill rotWithShape="1">
            <a:gsLst>
              <a:gs pos="0">
                <a:srgbClr val="FF932B"/>
              </a:gs>
              <a:gs pos="100000">
                <a:srgbClr val="FFB977"/>
              </a:gs>
            </a:gsLst>
            <a:lin ang="16200000"/>
          </a:gradFill>
          <a:ln w="9525">
            <a:solidFill>
              <a:srgbClr val="F69240"/>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GB">
              <a:solidFill>
                <a:schemeClr val="lt1"/>
              </a:solidFill>
              <a:latin typeface="+mn-lt"/>
            </a:endParaRPr>
          </a:p>
        </p:txBody>
      </p:sp>
      <p:sp>
        <p:nvSpPr>
          <p:cNvPr id="5" name="Rectangle 4"/>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6" name="Rectangle 5"/>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Box 1"/>
          <p:cNvSpPr txBox="1">
            <a:spLocks noChangeArrowheads="1"/>
          </p:cNvSpPr>
          <p:nvPr/>
        </p:nvSpPr>
        <p:spPr bwMode="auto">
          <a:xfrm>
            <a:off x="609600" y="1641475"/>
            <a:ext cx="7245350" cy="647700"/>
          </a:xfrm>
          <a:prstGeom prst="rect">
            <a:avLst/>
          </a:prstGeom>
          <a:noFill/>
          <a:ln w="9525">
            <a:noFill/>
            <a:miter lim="800000"/>
            <a:headEnd/>
            <a:tailEnd/>
          </a:ln>
        </p:spPr>
        <p:txBody>
          <a:bodyPr wrap="none">
            <a:spAutoFit/>
          </a:bodyPr>
          <a:lstStyle/>
          <a:p>
            <a:r>
              <a:rPr lang="en-US" sz="3600">
                <a:solidFill>
                  <a:srgbClr val="0B5323"/>
                </a:solidFill>
                <a:latin typeface="Calibri" pitchFamily="34" charset="0"/>
                <a:ea typeface="ＭＳ Ｐゴシック"/>
                <a:cs typeface="ＭＳ Ｐゴシック"/>
              </a:rPr>
              <a:t>Role of the Designated Liaison Person</a:t>
            </a:r>
          </a:p>
        </p:txBody>
      </p:sp>
      <p:sp>
        <p:nvSpPr>
          <p:cNvPr id="39938" name="TextBox 2"/>
          <p:cNvSpPr txBox="1">
            <a:spLocks noChangeArrowheads="1"/>
          </p:cNvSpPr>
          <p:nvPr/>
        </p:nvSpPr>
        <p:spPr bwMode="auto">
          <a:xfrm>
            <a:off x="609600" y="2333625"/>
            <a:ext cx="7861300" cy="4605338"/>
          </a:xfrm>
          <a:prstGeom prst="rect">
            <a:avLst/>
          </a:prstGeom>
          <a:noFill/>
          <a:ln w="9525">
            <a:noFill/>
            <a:miter lim="800000"/>
            <a:headEnd/>
            <a:tailEnd/>
          </a:ln>
        </p:spPr>
        <p:txBody>
          <a:bodyPr>
            <a:spAutoFit/>
          </a:bodyPr>
          <a:lstStyle/>
          <a:p>
            <a:pPr marL="342900" indent="-342900">
              <a:buFontTx/>
              <a:buAutoNum type="arabicPeriod"/>
            </a:pPr>
            <a:r>
              <a:rPr lang="en-GB" sz="2800" dirty="0">
                <a:latin typeface="Calibri" pitchFamily="34" charset="0"/>
                <a:ea typeface="ＭＳ Ｐゴシック"/>
                <a:cs typeface="ＭＳ Ｐゴシック"/>
              </a:rPr>
              <a:t>Hearing concerns or allegations.</a:t>
            </a:r>
          </a:p>
          <a:p>
            <a:pPr marL="342900" indent="-342900">
              <a:buFontTx/>
              <a:buAutoNum type="arabicPeriod"/>
            </a:pPr>
            <a:r>
              <a:rPr lang="en-GB" sz="2800" dirty="0">
                <a:latin typeface="Calibri" pitchFamily="34" charset="0"/>
                <a:ea typeface="ＭＳ Ｐゴシック"/>
                <a:cs typeface="ＭＳ Ｐゴシック"/>
              </a:rPr>
              <a:t>Passing on concerns or allegations to civil authorities and NBSCCCI</a:t>
            </a:r>
          </a:p>
          <a:p>
            <a:pPr marL="342900" indent="-342900">
              <a:buFontTx/>
              <a:buAutoNum type="arabicPeriod"/>
            </a:pPr>
            <a:r>
              <a:rPr lang="en-GB" sz="2800" dirty="0">
                <a:latin typeface="Calibri" pitchFamily="34" charset="0"/>
                <a:ea typeface="ＭＳ Ｐゴシック"/>
                <a:cs typeface="ＭＳ Ｐゴシック"/>
              </a:rPr>
              <a:t>Managing the case and all associated documents.</a:t>
            </a:r>
          </a:p>
          <a:p>
            <a:pPr marL="342900" indent="-342900">
              <a:buFontTx/>
              <a:buAutoNum type="arabicPeriod"/>
            </a:pPr>
            <a:r>
              <a:rPr lang="en-GB" sz="2800" dirty="0">
                <a:latin typeface="Calibri" pitchFamily="34" charset="0"/>
                <a:ea typeface="ＭＳ Ｐゴシック"/>
                <a:cs typeface="ＭＳ Ｐゴシック"/>
              </a:rPr>
              <a:t>Liaising with the Support Person, Adviser and Bishop/Provincial.</a:t>
            </a:r>
          </a:p>
          <a:p>
            <a:pPr marL="342900" indent="-342900">
              <a:buFontTx/>
              <a:buAutoNum type="arabicPeriod"/>
            </a:pPr>
            <a:r>
              <a:rPr lang="en-GB" sz="2800" dirty="0">
                <a:latin typeface="Calibri" pitchFamily="34" charset="0"/>
                <a:ea typeface="ＭＳ Ｐゴシック"/>
                <a:cs typeface="ＭＳ Ｐゴシック"/>
              </a:rPr>
              <a:t>Conducting internal inquiries.</a:t>
            </a:r>
          </a:p>
          <a:p>
            <a:pPr marL="342900" indent="-342900">
              <a:buFontTx/>
              <a:buAutoNum type="arabicPeriod"/>
            </a:pPr>
            <a:r>
              <a:rPr lang="en-US" sz="2800" dirty="0">
                <a:latin typeface="Calibri" pitchFamily="34" charset="0"/>
                <a:ea typeface="ＭＳ Ｐゴシック"/>
                <a:cs typeface="ＭＳ Ｐゴシック"/>
              </a:rPr>
              <a:t>Contributing to upholding the 7 standards in practice and </a:t>
            </a:r>
            <a:r>
              <a:rPr lang="en-US" sz="2800" dirty="0" err="1">
                <a:latin typeface="Calibri" pitchFamily="34" charset="0"/>
                <a:ea typeface="ＭＳ Ｐゴシック"/>
                <a:cs typeface="ＭＳ Ｐゴシック"/>
              </a:rPr>
              <a:t>behaviour</a:t>
            </a:r>
            <a:r>
              <a:rPr lang="en-US" sz="2800" dirty="0">
                <a:latin typeface="Calibri" pitchFamily="34" charset="0"/>
                <a:ea typeface="ＭＳ Ｐゴシック"/>
                <a:cs typeface="ＭＳ Ｐゴシック"/>
              </a:rPr>
              <a:t>.</a:t>
            </a:r>
            <a:endParaRPr lang="en-GB" sz="2800" dirty="0">
              <a:latin typeface="Calibri" pitchFamily="34" charset="0"/>
              <a:ea typeface="ＭＳ Ｐゴシック"/>
              <a:cs typeface="ＭＳ Ｐゴシック"/>
            </a:endParaRPr>
          </a:p>
          <a:p>
            <a:pPr marL="342900" indent="-342900"/>
            <a:endParaRPr lang="en-GB" sz="2200" b="1" dirty="0">
              <a:latin typeface="Calibri" pitchFamily="34" charset="0"/>
              <a:ea typeface="ＭＳ Ｐゴシック"/>
              <a:cs typeface="ＭＳ Ｐゴシック"/>
            </a:endParaRPr>
          </a:p>
          <a:p>
            <a:pPr marL="342900" indent="-342900"/>
            <a:endParaRPr lang="en-GB" sz="2200" b="1" dirty="0">
              <a:latin typeface="Calibri" pitchFamily="34" charset="0"/>
              <a:ea typeface="ＭＳ Ｐゴシック"/>
              <a:cs typeface="ＭＳ Ｐゴシック"/>
            </a:endParaRPr>
          </a:p>
        </p:txBody>
      </p:sp>
      <p:sp>
        <p:nvSpPr>
          <p:cNvPr id="4" name="Rectangle 3"/>
          <p:cNvSpPr>
            <a:spLocks noChangeArrowheads="1"/>
          </p:cNvSpPr>
          <p:nvPr/>
        </p:nvSpPr>
        <p:spPr bwMode="auto">
          <a:xfrm>
            <a:off x="6019800" y="376238"/>
            <a:ext cx="2663825" cy="1103312"/>
          </a:xfrm>
          <a:prstGeom prst="rect">
            <a:avLst/>
          </a:prstGeom>
          <a:gradFill rotWithShape="1">
            <a:gsLst>
              <a:gs pos="0">
                <a:srgbClr val="FF932B"/>
              </a:gs>
              <a:gs pos="100000">
                <a:srgbClr val="FFB977"/>
              </a:gs>
            </a:gsLst>
            <a:lin ang="16200000"/>
          </a:gradFill>
          <a:ln w="9525">
            <a:solidFill>
              <a:srgbClr val="F69240"/>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GB">
              <a:solidFill>
                <a:schemeClr val="lt1"/>
              </a:solidFill>
              <a:latin typeface="+mn-lt"/>
            </a:endParaRPr>
          </a:p>
        </p:txBody>
      </p:sp>
      <p:sp>
        <p:nvSpPr>
          <p:cNvPr id="5" name="Rectangle 4"/>
          <p:cNvSpPr>
            <a:spLocks noChangeArrowheads="1"/>
          </p:cNvSpPr>
          <p:nvPr/>
        </p:nvSpPr>
        <p:spPr bwMode="auto">
          <a:xfrm>
            <a:off x="6011863" y="376238"/>
            <a:ext cx="1339850" cy="1092200"/>
          </a:xfrm>
          <a:prstGeom prst="rect">
            <a:avLst/>
          </a:prstGeom>
          <a:solidFill>
            <a:srgbClr val="008000"/>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GB">
              <a:solidFill>
                <a:srgbClr val="0000FF"/>
              </a:solidFill>
              <a:latin typeface="+mn-lt"/>
            </a:endParaRPr>
          </a:p>
        </p:txBody>
      </p:sp>
      <p:sp>
        <p:nvSpPr>
          <p:cNvPr id="6" name="Rectangle 5"/>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extBox 1"/>
          <p:cNvSpPr txBox="1">
            <a:spLocks noChangeArrowheads="1"/>
          </p:cNvSpPr>
          <p:nvPr/>
        </p:nvSpPr>
        <p:spPr bwMode="auto">
          <a:xfrm>
            <a:off x="609600" y="1641475"/>
            <a:ext cx="5237163" cy="647700"/>
          </a:xfrm>
          <a:prstGeom prst="rect">
            <a:avLst/>
          </a:prstGeom>
          <a:noFill/>
          <a:ln w="9525">
            <a:noFill/>
            <a:miter lim="800000"/>
            <a:headEnd/>
            <a:tailEnd/>
          </a:ln>
        </p:spPr>
        <p:txBody>
          <a:bodyPr wrap="none">
            <a:spAutoFit/>
          </a:bodyPr>
          <a:lstStyle/>
          <a:p>
            <a:r>
              <a:rPr lang="en-US" sz="3600">
                <a:solidFill>
                  <a:srgbClr val="0B5323"/>
                </a:solidFill>
                <a:latin typeface="Calibri" pitchFamily="34" charset="0"/>
                <a:ea typeface="ＭＳ Ｐゴシック"/>
                <a:cs typeface="ＭＳ Ｐゴシック"/>
              </a:rPr>
              <a:t>Role of the Support Person</a:t>
            </a:r>
          </a:p>
        </p:txBody>
      </p:sp>
      <p:sp>
        <p:nvSpPr>
          <p:cNvPr id="41986" name="TextBox 2"/>
          <p:cNvSpPr txBox="1">
            <a:spLocks noChangeArrowheads="1"/>
          </p:cNvSpPr>
          <p:nvPr/>
        </p:nvSpPr>
        <p:spPr bwMode="auto">
          <a:xfrm>
            <a:off x="609600" y="2333625"/>
            <a:ext cx="7861300" cy="4362450"/>
          </a:xfrm>
          <a:prstGeom prst="rect">
            <a:avLst/>
          </a:prstGeom>
          <a:noFill/>
          <a:ln w="9525">
            <a:noFill/>
            <a:miter lim="800000"/>
            <a:headEnd/>
            <a:tailEnd/>
          </a:ln>
        </p:spPr>
        <p:txBody>
          <a:bodyPr>
            <a:spAutoFit/>
          </a:bodyPr>
          <a:lstStyle/>
          <a:p>
            <a:pPr marL="342900" indent="-342900">
              <a:buFontTx/>
              <a:buAutoNum type="arabicPeriod"/>
            </a:pPr>
            <a:r>
              <a:rPr lang="en-GB" sz="2800">
                <a:latin typeface="Calibri" pitchFamily="34" charset="0"/>
                <a:ea typeface="ＭＳ Ｐゴシック"/>
                <a:cs typeface="ＭＳ Ｐゴシック"/>
              </a:rPr>
              <a:t>Keeping the complainant informed of the progress of the case.</a:t>
            </a:r>
          </a:p>
          <a:p>
            <a:pPr marL="342900" indent="-342900">
              <a:buFontTx/>
              <a:buAutoNum type="arabicPeriod"/>
            </a:pPr>
            <a:r>
              <a:rPr lang="en-GB" sz="2800">
                <a:latin typeface="Calibri" pitchFamily="34" charset="0"/>
                <a:ea typeface="ＭＳ Ｐゴシック"/>
                <a:cs typeface="ＭＳ Ｐゴシック"/>
              </a:rPr>
              <a:t>Helping direct the complainant to counselling and support.</a:t>
            </a:r>
          </a:p>
          <a:p>
            <a:pPr marL="342900" indent="-342900">
              <a:buFontTx/>
              <a:buAutoNum type="arabicPeriod"/>
            </a:pPr>
            <a:r>
              <a:rPr lang="en-GB" sz="2800">
                <a:latin typeface="Calibri" pitchFamily="34" charset="0"/>
                <a:ea typeface="ＭＳ Ｐゴシック"/>
                <a:cs typeface="ＭＳ Ｐゴシック"/>
              </a:rPr>
              <a:t>Recording any meetings or contact they have with the complainant and reporting to DLP as appropriate.</a:t>
            </a:r>
          </a:p>
          <a:p>
            <a:pPr marL="342900" indent="-342900">
              <a:buFontTx/>
              <a:buAutoNum type="arabicPeriod"/>
            </a:pPr>
            <a:r>
              <a:rPr lang="en-GB" sz="2800">
                <a:latin typeface="Calibri" pitchFamily="34" charset="0"/>
                <a:ea typeface="ＭＳ Ｐゴシック"/>
                <a:cs typeface="ＭＳ Ｐゴシック"/>
              </a:rPr>
              <a:t>Upholding the 7 standards in practice and behaviour.</a:t>
            </a:r>
          </a:p>
          <a:p>
            <a:pPr marL="342900" indent="-342900"/>
            <a:endParaRPr lang="en-GB" sz="2800" b="1">
              <a:latin typeface="Calibri" pitchFamily="34" charset="0"/>
              <a:ea typeface="ＭＳ Ｐゴシック"/>
              <a:cs typeface="ＭＳ Ｐゴシック"/>
            </a:endParaRPr>
          </a:p>
        </p:txBody>
      </p:sp>
      <p:sp>
        <p:nvSpPr>
          <p:cNvPr id="5" name="Rectangle 4"/>
          <p:cNvSpPr>
            <a:spLocks noChangeArrowheads="1"/>
          </p:cNvSpPr>
          <p:nvPr/>
        </p:nvSpPr>
        <p:spPr bwMode="auto">
          <a:xfrm>
            <a:off x="5824538" y="549275"/>
            <a:ext cx="2492375" cy="1092200"/>
          </a:xfrm>
          <a:prstGeom prst="rect">
            <a:avLst/>
          </a:prstGeom>
          <a:solidFill>
            <a:srgbClr val="008000"/>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GB">
              <a:solidFill>
                <a:srgbClr val="0000FF"/>
              </a:solidFill>
              <a:latin typeface="+mn-lt"/>
            </a:endParaRPr>
          </a:p>
        </p:txBody>
      </p:sp>
      <p:sp>
        <p:nvSpPr>
          <p:cNvPr id="6" name="Rectangle 5"/>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Box 1"/>
          <p:cNvSpPr txBox="1">
            <a:spLocks noChangeArrowheads="1"/>
          </p:cNvSpPr>
          <p:nvPr/>
        </p:nvSpPr>
        <p:spPr bwMode="auto">
          <a:xfrm>
            <a:off x="609600" y="1641475"/>
            <a:ext cx="3733800" cy="647700"/>
          </a:xfrm>
          <a:prstGeom prst="rect">
            <a:avLst/>
          </a:prstGeom>
          <a:noFill/>
          <a:ln w="9525">
            <a:noFill/>
            <a:miter lim="800000"/>
            <a:headEnd/>
            <a:tailEnd/>
          </a:ln>
        </p:spPr>
        <p:txBody>
          <a:bodyPr wrap="none">
            <a:spAutoFit/>
          </a:bodyPr>
          <a:lstStyle/>
          <a:p>
            <a:r>
              <a:rPr lang="en-US" sz="3600">
                <a:solidFill>
                  <a:srgbClr val="0B5323"/>
                </a:solidFill>
                <a:latin typeface="Calibri" pitchFamily="34" charset="0"/>
                <a:ea typeface="ＭＳ Ｐゴシック"/>
                <a:cs typeface="ＭＳ Ｐゴシック"/>
              </a:rPr>
              <a:t>Role of the Adviser</a:t>
            </a:r>
          </a:p>
        </p:txBody>
      </p:sp>
      <p:sp>
        <p:nvSpPr>
          <p:cNvPr id="44034" name="TextBox 2"/>
          <p:cNvSpPr txBox="1">
            <a:spLocks noChangeArrowheads="1"/>
          </p:cNvSpPr>
          <p:nvPr/>
        </p:nvSpPr>
        <p:spPr bwMode="auto">
          <a:xfrm>
            <a:off x="609600" y="2333625"/>
            <a:ext cx="7861300" cy="4400550"/>
          </a:xfrm>
          <a:prstGeom prst="rect">
            <a:avLst/>
          </a:prstGeom>
          <a:noFill/>
          <a:ln w="9525">
            <a:noFill/>
            <a:miter lim="800000"/>
            <a:headEnd/>
            <a:tailEnd/>
          </a:ln>
        </p:spPr>
        <p:txBody>
          <a:bodyPr>
            <a:spAutoFit/>
          </a:bodyPr>
          <a:lstStyle/>
          <a:p>
            <a:pPr marL="342900" indent="-342900">
              <a:buFontTx/>
              <a:buAutoNum type="arabicPeriod"/>
            </a:pPr>
            <a:r>
              <a:rPr lang="en-GB" sz="2800">
                <a:latin typeface="Calibri" pitchFamily="34" charset="0"/>
                <a:ea typeface="ＭＳ Ｐゴシック"/>
                <a:cs typeface="ＭＳ Ｐゴシック"/>
              </a:rPr>
              <a:t>Keeping the respondent informed of the process of the case.</a:t>
            </a:r>
          </a:p>
          <a:p>
            <a:pPr marL="342900" indent="-342900">
              <a:buFontTx/>
              <a:buAutoNum type="arabicPeriod"/>
            </a:pPr>
            <a:r>
              <a:rPr lang="en-GB" sz="2800">
                <a:latin typeface="Calibri" pitchFamily="34" charset="0"/>
                <a:ea typeface="ＭＳ Ｐゴシック"/>
                <a:cs typeface="ＭＳ Ｐゴシック"/>
              </a:rPr>
              <a:t>Helping direct the respondent to counselling and support.</a:t>
            </a:r>
          </a:p>
          <a:p>
            <a:pPr marL="342900" indent="-342900">
              <a:buFontTx/>
              <a:buAutoNum type="arabicPeriod"/>
            </a:pPr>
            <a:r>
              <a:rPr lang="en-GB" sz="2800">
                <a:latin typeface="Calibri" pitchFamily="34" charset="0"/>
                <a:ea typeface="ＭＳ Ｐゴシック"/>
                <a:cs typeface="ＭＳ Ｐゴシック"/>
              </a:rPr>
              <a:t>Recording any meetings or contact they have with the respondent and reporting to the DLP as appropriate.</a:t>
            </a:r>
          </a:p>
          <a:p>
            <a:pPr marL="342900" indent="-342900">
              <a:buFontTx/>
              <a:buAutoNum type="arabicPeriod"/>
            </a:pPr>
            <a:r>
              <a:rPr lang="en-GB" sz="2800">
                <a:latin typeface="Calibri" pitchFamily="34" charset="0"/>
                <a:ea typeface="ＭＳ Ｐゴシック"/>
                <a:cs typeface="ＭＳ Ｐゴシック"/>
              </a:rPr>
              <a:t>Upholding the 7 standards in practice and behaviour.</a:t>
            </a:r>
          </a:p>
          <a:p>
            <a:pPr marL="342900" indent="-342900">
              <a:buFontTx/>
              <a:buAutoNum type="arabicPeriod"/>
            </a:pPr>
            <a:endParaRPr lang="en-GB" sz="2800" b="1">
              <a:latin typeface="Calibri" pitchFamily="34" charset="0"/>
              <a:ea typeface="ＭＳ Ｐゴシック"/>
              <a:cs typeface="ＭＳ Ｐゴシック"/>
            </a:endParaRPr>
          </a:p>
        </p:txBody>
      </p:sp>
      <p:sp>
        <p:nvSpPr>
          <p:cNvPr id="4" name="Rectangle 3"/>
          <p:cNvSpPr>
            <a:spLocks noChangeArrowheads="1"/>
          </p:cNvSpPr>
          <p:nvPr/>
        </p:nvSpPr>
        <p:spPr bwMode="auto">
          <a:xfrm>
            <a:off x="5824538" y="549275"/>
            <a:ext cx="2492375" cy="1092200"/>
          </a:xfrm>
          <a:prstGeom prst="rect">
            <a:avLst/>
          </a:prstGeom>
          <a:solidFill>
            <a:srgbClr val="008000"/>
          </a:solidFill>
          <a:ln w="9525">
            <a:solidFill>
              <a:srgbClr val="4A7EBB"/>
            </a:solidFill>
            <a:miter lim="800000"/>
            <a:headEnd/>
            <a:tailEnd/>
          </a:ln>
          <a:effectLst>
            <a:outerShdw blurRad="40000" dist="23000" dir="5400000" rotWithShape="0">
              <a:srgbClr val="000000">
                <a:alpha val="34999"/>
              </a:srgbClr>
            </a:outerShdw>
          </a:effectLst>
        </p:spPr>
        <p:txBody>
          <a:bodyPr anchor="ctr"/>
          <a:lstStyle/>
          <a:p>
            <a:pPr algn="ctr" fontAlgn="auto">
              <a:spcBef>
                <a:spcPts val="0"/>
              </a:spcBef>
              <a:spcAft>
                <a:spcPts val="0"/>
              </a:spcAft>
              <a:defRPr/>
            </a:pPr>
            <a:endParaRPr lang="en-GB">
              <a:solidFill>
                <a:srgbClr val="0000FF"/>
              </a:solidFill>
              <a:latin typeface="+mn-lt"/>
            </a:endParaRPr>
          </a:p>
        </p:txBody>
      </p:sp>
      <p:sp>
        <p:nvSpPr>
          <p:cNvPr id="5" name="Rectangle 4"/>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6" name="Rectangle 5"/>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Case Management Training</a:t>
            </a:r>
          </a:p>
        </p:txBody>
      </p:sp>
      <p:sp>
        <p:nvSpPr>
          <p:cNvPr id="3" name="Content Placeholder 2"/>
          <p:cNvSpPr>
            <a:spLocks noGrp="1"/>
          </p:cNvSpPr>
          <p:nvPr>
            <p:ph idx="1"/>
          </p:nvPr>
        </p:nvSpPr>
        <p:spPr/>
        <p:txBody>
          <a:bodyPr/>
          <a:lstStyle/>
          <a:p>
            <a:pPr algn="ctr">
              <a:defRPr/>
            </a:pPr>
            <a:endParaRPr lang="en-IE" dirty="0" smtClean="0"/>
          </a:p>
          <a:p>
            <a:pPr algn="ctr">
              <a:defRPr/>
            </a:pPr>
            <a:endParaRPr lang="en-IE" dirty="0"/>
          </a:p>
          <a:p>
            <a:pPr marL="0" indent="0" algn="ctr">
              <a:buFont typeface="Arial" charset="0"/>
              <a:buNone/>
              <a:defRPr/>
            </a:pPr>
            <a:r>
              <a:rPr lang="en-IE" dirty="0" smtClean="0"/>
              <a:t>Explanation of the Day</a:t>
            </a:r>
          </a:p>
          <a:p>
            <a:pPr marL="0" indent="0" algn="ctr">
              <a:buFont typeface="Arial" charset="0"/>
              <a:buNone/>
              <a:defRPr/>
            </a:pPr>
            <a:r>
              <a:rPr lang="en-IE" dirty="0" smtClean="0"/>
              <a:t>Teresa Devlin</a:t>
            </a:r>
            <a:endParaRPr lang="en-IE"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51202" name="Rectangle 3"/>
          <p:cNvSpPr>
            <a:spLocks noGrp="1" noChangeArrowheads="1"/>
          </p:cNvSpPr>
          <p:nvPr>
            <p:ph type="body" idx="1"/>
          </p:nvPr>
        </p:nvSpPr>
        <p:spPr bwMode="auto">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defRPr/>
            </a:pPr>
            <a:endParaRPr lang="en-US" dirty="0"/>
          </a:p>
          <a:p>
            <a:pPr marL="0" indent="0">
              <a:buFont typeface="Arial" charset="0"/>
              <a:buNone/>
              <a:defRPr/>
            </a:pPr>
            <a:r>
              <a:rPr lang="en-US" dirty="0" smtClean="0"/>
              <a:t>In each group discuss the following</a:t>
            </a:r>
          </a:p>
          <a:p>
            <a:pPr marL="514350" indent="-514350">
              <a:buFont typeface="Arial" charset="0"/>
              <a:buAutoNum type="arabicPeriod"/>
              <a:defRPr/>
            </a:pPr>
            <a:r>
              <a:rPr lang="en-US" dirty="0" smtClean="0"/>
              <a:t>Using the roles presented by Colette, discuss:</a:t>
            </a:r>
          </a:p>
          <a:p>
            <a:pPr lvl="1">
              <a:defRPr/>
            </a:pPr>
            <a:r>
              <a:rPr lang="en-US" dirty="0" smtClean="0"/>
              <a:t>Do you have the roles in place in your setting?</a:t>
            </a:r>
          </a:p>
          <a:p>
            <a:pPr lvl="1">
              <a:defRPr/>
            </a:pPr>
            <a:r>
              <a:rPr lang="en-US" dirty="0" smtClean="0"/>
              <a:t>Who carries out these roles?</a:t>
            </a:r>
          </a:p>
          <a:p>
            <a:pPr lvl="1">
              <a:defRPr/>
            </a:pPr>
            <a:r>
              <a:rPr lang="en-US" dirty="0" smtClean="0"/>
              <a:t>How do you recruit people for these roles?</a:t>
            </a:r>
          </a:p>
          <a:p>
            <a:pPr marL="400050" lvl="1" indent="0">
              <a:buFont typeface="Arial" charset="0"/>
              <a:buNone/>
              <a:defRPr/>
            </a:pPr>
            <a:r>
              <a:rPr lang="en-US" dirty="0"/>
              <a:t>	</a:t>
            </a:r>
            <a:endParaRPr lang="en-US" dirty="0" smtClean="0"/>
          </a:p>
          <a:p>
            <a:pPr marL="0" indent="0">
              <a:buFont typeface="Arial" charset="0"/>
              <a:buNone/>
              <a:defRPr/>
            </a:pPr>
            <a:endParaRPr lang="en-US" dirty="0" smtClean="0"/>
          </a:p>
        </p:txBody>
      </p:sp>
      <p:sp>
        <p:nvSpPr>
          <p:cNvPr id="4" name="Rectangle 3"/>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47106"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buFont typeface="Arial" charset="0"/>
              <a:buNone/>
            </a:pPr>
            <a:endParaRPr lang="en-US" smtClean="0"/>
          </a:p>
          <a:p>
            <a:pPr marL="0" indent="0" algn="ctr">
              <a:buFont typeface="Arial" charset="0"/>
              <a:buNone/>
            </a:pPr>
            <a:r>
              <a:rPr lang="en-US" smtClean="0"/>
              <a:t>LUNCH</a:t>
            </a:r>
          </a:p>
          <a:p>
            <a:pPr marL="0" indent="0">
              <a:buFont typeface="Arial" charset="0"/>
              <a:buNone/>
            </a:pPr>
            <a:endParaRPr lang="en-US" smtClean="0"/>
          </a:p>
        </p:txBody>
      </p:sp>
      <p:sp>
        <p:nvSpPr>
          <p:cNvPr id="4" name="Rectangle 3"/>
          <p:cNvSpPr/>
          <p:nvPr/>
        </p:nvSpPr>
        <p:spPr>
          <a:xfrm>
            <a:off x="250825" y="115888"/>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00B050"/>
          </a:solidFill>
          <a:ln>
            <a:solidFill>
              <a:srgbClr val="00B05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48130"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endParaRPr lang="en-GB" smtClean="0"/>
          </a:p>
          <a:p>
            <a:pPr marL="0" indent="0" algn="ctr">
              <a:buFont typeface="Arial" charset="0"/>
              <a:buNone/>
            </a:pPr>
            <a:r>
              <a:rPr lang="en-GB" smtClean="0"/>
              <a:t>Process of Investigations; Civil and Church</a:t>
            </a:r>
            <a:endParaRPr lang="en-US" smtClean="0"/>
          </a:p>
          <a:p>
            <a:pPr marL="0" indent="0" algn="ctr">
              <a:buFont typeface="Arial" charset="0"/>
              <a:buNone/>
            </a:pPr>
            <a:r>
              <a:rPr lang="en-US" smtClean="0"/>
              <a:t>Teresa Devlin</a:t>
            </a:r>
          </a:p>
          <a:p>
            <a:pPr marL="0" indent="0">
              <a:buFont typeface="Arial" charset="0"/>
              <a:buNone/>
            </a:pPr>
            <a:endParaRPr lang="en-US" smtClean="0"/>
          </a:p>
          <a:p>
            <a:pPr marL="0" indent="0">
              <a:buFont typeface="Arial" charset="0"/>
              <a:buNone/>
            </a:pPr>
            <a:endParaRPr lang="en-US" smtClean="0"/>
          </a:p>
        </p:txBody>
      </p:sp>
      <p:sp>
        <p:nvSpPr>
          <p:cNvPr id="4" name="Rectangle 3"/>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3"/>
          <p:cNvSpPr>
            <a:spLocks noGrp="1" noChangeArrowheads="1"/>
          </p:cNvSpPr>
          <p:nvPr>
            <p:ph type="body" idx="4294967295"/>
          </p:nvPr>
        </p:nvSpPr>
        <p:spPr bwMode="auto">
          <a:xfrm>
            <a:off x="1143000" y="1773238"/>
            <a:ext cx="7313613" cy="4041775"/>
          </a:xfrm>
          <a:prstGeom prst="rect">
            <a:avLst/>
          </a:prstGeom>
          <a:noFill/>
          <a:ln>
            <a:miter lim="800000"/>
            <a:headEnd/>
            <a:tailEnd/>
          </a:ln>
        </p:spPr>
        <p:txBody>
          <a:bodyPr/>
          <a:lstStyle/>
          <a:p>
            <a:pPr marL="0" indent="0" eaLnBrk="1" hangingPunct="1">
              <a:buFont typeface="Wingdings" pitchFamily="2" charset="2"/>
              <a:buNone/>
            </a:pPr>
            <a:r>
              <a:rPr lang="en-IE" sz="2500" b="1" smtClean="0"/>
              <a:t>Following completion of statutory investigation, Church Inquiry can be initiated </a:t>
            </a:r>
          </a:p>
          <a:p>
            <a:pPr marL="0" indent="0" eaLnBrk="1" hangingPunct="1">
              <a:buFont typeface="Wingdings" pitchFamily="2" charset="2"/>
              <a:buNone/>
            </a:pPr>
            <a:endParaRPr lang="en-IE" sz="2500" b="1" smtClean="0"/>
          </a:p>
          <a:p>
            <a:pPr marL="0" indent="0" eaLnBrk="1" hangingPunct="1">
              <a:buClr>
                <a:srgbClr val="7575D1"/>
              </a:buClr>
              <a:buFont typeface="Wingdings" pitchFamily="2" charset="2"/>
              <a:buChar char="§"/>
            </a:pPr>
            <a:r>
              <a:rPr lang="en-IE" smtClean="0"/>
              <a:t>  </a:t>
            </a:r>
            <a:r>
              <a:rPr lang="en-IE" sz="2500" smtClean="0"/>
              <a:t>See</a:t>
            </a:r>
            <a:r>
              <a:rPr lang="en-IE" smtClean="0"/>
              <a:t> </a:t>
            </a:r>
            <a:r>
              <a:rPr lang="en-IE" sz="2500" smtClean="0"/>
              <a:t>Standards &amp; Guidance pp. 87–88</a:t>
            </a:r>
          </a:p>
        </p:txBody>
      </p:sp>
      <p:sp>
        <p:nvSpPr>
          <p:cNvPr id="2" name="Rectangle 1"/>
          <p:cNvSpPr/>
          <p:nvPr/>
        </p:nvSpPr>
        <p:spPr>
          <a:xfrm>
            <a:off x="971550" y="333375"/>
            <a:ext cx="7921625" cy="706438"/>
          </a:xfrm>
          <a:prstGeom prst="rect">
            <a:avLst/>
          </a:prstGeom>
        </p:spPr>
        <p:txBody>
          <a:bodyPr>
            <a:spAutoFit/>
          </a:bodyPr>
          <a:lstStyle/>
          <a:p>
            <a:pPr>
              <a:defRPr/>
            </a:pPr>
            <a:r>
              <a:rPr lang="en-US" sz="4000" dirty="0">
                <a:solidFill>
                  <a:prstClr val="black"/>
                </a:solidFill>
                <a:latin typeface="Calibri"/>
                <a:ea typeface="+mj-ea"/>
                <a:cs typeface="+mj-cs"/>
              </a:rPr>
              <a:t>Step 6: Preliminary Inquiry Restarted</a:t>
            </a:r>
            <a:endParaRPr lang="en-IE" sz="4000" dirty="0"/>
          </a:p>
        </p:txBody>
      </p:sp>
      <p:sp>
        <p:nvSpPr>
          <p:cNvPr id="7" name="Rectangle 6"/>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8" name="Rectangle 7"/>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endParaRPr lang="en-IE" smtClean="0"/>
          </a:p>
          <a:p>
            <a:pPr eaLnBrk="1" hangingPunct="1">
              <a:buFont typeface="Arial" charset="0"/>
              <a:buNone/>
            </a:pPr>
            <a:r>
              <a:rPr lang="en-IE" smtClean="0"/>
              <a:t>	</a:t>
            </a:r>
            <a:r>
              <a:rPr lang="en-IE" b="1" smtClean="0"/>
              <a:t>Canon Law confers all necessary powers to take measures in promoting and ensuring the safety and welfare of children who receive pastoral care from Church personnel</a:t>
            </a:r>
          </a:p>
        </p:txBody>
      </p:sp>
      <p:sp>
        <p:nvSpPr>
          <p:cNvPr id="51202" name="Rectangle 2"/>
          <p:cNvSpPr>
            <a:spLocks noChangeArrowheads="1"/>
          </p:cNvSpPr>
          <p:nvPr/>
        </p:nvSpPr>
        <p:spPr bwMode="auto">
          <a:xfrm>
            <a:off x="1116013" y="276225"/>
            <a:ext cx="7848600" cy="708025"/>
          </a:xfrm>
          <a:prstGeom prst="rect">
            <a:avLst/>
          </a:prstGeom>
          <a:noFill/>
          <a:ln w="9525">
            <a:noFill/>
            <a:miter lim="800000"/>
            <a:headEnd/>
            <a:tailEnd/>
          </a:ln>
        </p:spPr>
        <p:txBody>
          <a:bodyPr>
            <a:spAutoFit/>
          </a:bodyPr>
          <a:lstStyle/>
          <a:p>
            <a:r>
              <a:rPr lang="en-US" sz="4000">
                <a:solidFill>
                  <a:srgbClr val="000000"/>
                </a:solidFill>
                <a:latin typeface="Calibri" pitchFamily="34" charset="0"/>
              </a:rPr>
              <a:t>Step 6: Preliminary Inquiry Restarted</a:t>
            </a:r>
            <a:endParaRPr lang="en-IE" sz="4000">
              <a:solidFill>
                <a:srgbClr val="000000"/>
              </a:solidFill>
            </a:endParaRPr>
          </a:p>
        </p:txBody>
      </p:sp>
      <p:sp>
        <p:nvSpPr>
          <p:cNvPr id="6" name="Rectangle 5"/>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274638" y="1844675"/>
            <a:ext cx="8229600" cy="1295400"/>
          </a:xfrm>
          <a:prstGeom prst="rect">
            <a:avLst/>
          </a:prstGeom>
        </p:spPr>
        <p:txBody>
          <a:bodyPr anchor="ctr"/>
          <a:lstStyle/>
          <a:p>
            <a:pPr marL="342900" indent="-342900" algn="l" eaLnBrk="1" hangingPunct="1">
              <a:buFontTx/>
              <a:buChar char="•"/>
            </a:pPr>
            <a:r>
              <a:rPr lang="en-IE" sz="3200" smtClean="0"/>
              <a:t>Ordinary appoints a canon lawyer/social worker to conduct Preliminary Inquiry,  this will take into account: </a:t>
            </a:r>
            <a:r>
              <a:rPr lang="en-IE" sz="3200" b="1" smtClean="0"/>
              <a:t/>
            </a:r>
            <a:br>
              <a:rPr lang="en-IE" sz="3200" b="1" smtClean="0"/>
            </a:br>
            <a:endParaRPr lang="en-IE" sz="3200" b="1" smtClean="0"/>
          </a:p>
        </p:txBody>
      </p:sp>
      <p:sp>
        <p:nvSpPr>
          <p:cNvPr id="52226" name="Content Placeholder 2"/>
          <p:cNvSpPr>
            <a:spLocks noGrp="1"/>
          </p:cNvSpPr>
          <p:nvPr>
            <p:ph idx="4294967295"/>
          </p:nvPr>
        </p:nvSpPr>
        <p:spPr bwMode="auto">
          <a:xfrm>
            <a:off x="755650" y="3140075"/>
            <a:ext cx="7313613" cy="3240088"/>
          </a:xfrm>
          <a:prstGeom prst="rect">
            <a:avLst/>
          </a:prstGeom>
          <a:noFill/>
          <a:ln>
            <a:miter lim="800000"/>
            <a:headEnd/>
            <a:tailEnd/>
          </a:ln>
        </p:spPr>
        <p:txBody>
          <a:bodyPr/>
          <a:lstStyle/>
          <a:p>
            <a:pPr eaLnBrk="1" hangingPunct="1">
              <a:buClr>
                <a:srgbClr val="3C8C93"/>
              </a:buClr>
              <a:buFont typeface="Wingdings" pitchFamily="2" charset="2"/>
              <a:buChar char="§"/>
            </a:pPr>
            <a:r>
              <a:rPr lang="en-IE" smtClean="0"/>
              <a:t>Information from complainant</a:t>
            </a:r>
          </a:p>
          <a:p>
            <a:pPr eaLnBrk="1" hangingPunct="1">
              <a:buClr>
                <a:srgbClr val="3C8C93"/>
              </a:buClr>
              <a:buFont typeface="Wingdings" pitchFamily="2" charset="2"/>
              <a:buChar char="§"/>
            </a:pPr>
            <a:r>
              <a:rPr lang="en-IE" smtClean="0"/>
              <a:t>Response of respondent</a:t>
            </a:r>
          </a:p>
          <a:p>
            <a:pPr eaLnBrk="1" hangingPunct="1">
              <a:buClr>
                <a:srgbClr val="3C8C93"/>
              </a:buClr>
              <a:buFont typeface="Wingdings" pitchFamily="2" charset="2"/>
              <a:buChar char="§"/>
            </a:pPr>
            <a:r>
              <a:rPr lang="en-IE" smtClean="0"/>
              <a:t>Corroborating evidence</a:t>
            </a:r>
          </a:p>
          <a:p>
            <a:pPr eaLnBrk="1" hangingPunct="1">
              <a:buClr>
                <a:srgbClr val="3C8C93"/>
              </a:buClr>
              <a:buFont typeface="Wingdings" pitchFamily="2" charset="2"/>
              <a:buChar char="§"/>
            </a:pPr>
            <a:r>
              <a:rPr lang="en-IE" smtClean="0"/>
              <a:t>Historical information</a:t>
            </a:r>
          </a:p>
          <a:p>
            <a:pPr eaLnBrk="1" hangingPunct="1">
              <a:buClr>
                <a:srgbClr val="3C8C93"/>
              </a:buClr>
              <a:buFont typeface="Wingdings" pitchFamily="2" charset="2"/>
              <a:buChar char="§"/>
            </a:pPr>
            <a:endParaRPr lang="en-IE" smtClean="0"/>
          </a:p>
          <a:p>
            <a:pPr eaLnBrk="1" hangingPunct="1">
              <a:buFont typeface="Wingdings" pitchFamily="2" charset="2"/>
              <a:buNone/>
            </a:pPr>
            <a:endParaRPr lang="en-IE" smtClean="0"/>
          </a:p>
          <a:p>
            <a:pPr lvl="1" eaLnBrk="1" hangingPunct="1"/>
            <a:endParaRPr lang="en-IE" smtClean="0"/>
          </a:p>
          <a:p>
            <a:pPr eaLnBrk="1" hangingPunct="1"/>
            <a:endParaRPr lang="en-IE" smtClean="0"/>
          </a:p>
        </p:txBody>
      </p:sp>
      <p:sp>
        <p:nvSpPr>
          <p:cNvPr id="52227" name="Rectangle 4"/>
          <p:cNvSpPr>
            <a:spLocks noChangeArrowheads="1"/>
          </p:cNvSpPr>
          <p:nvPr/>
        </p:nvSpPr>
        <p:spPr bwMode="auto">
          <a:xfrm>
            <a:off x="1116013" y="276225"/>
            <a:ext cx="8027987" cy="708025"/>
          </a:xfrm>
          <a:prstGeom prst="rect">
            <a:avLst/>
          </a:prstGeom>
          <a:noFill/>
          <a:ln w="9525">
            <a:noFill/>
            <a:miter lim="800000"/>
            <a:headEnd/>
            <a:tailEnd/>
          </a:ln>
        </p:spPr>
        <p:txBody>
          <a:bodyPr>
            <a:spAutoFit/>
          </a:bodyPr>
          <a:lstStyle/>
          <a:p>
            <a:r>
              <a:rPr lang="en-US" sz="4000">
                <a:solidFill>
                  <a:srgbClr val="000000"/>
                </a:solidFill>
                <a:latin typeface="Calibri" pitchFamily="34" charset="0"/>
              </a:rPr>
              <a:t>Step 7: Inquiry Conducted</a:t>
            </a:r>
            <a:endParaRPr lang="en-IE" sz="4000">
              <a:solidFill>
                <a:srgbClr val="000000"/>
              </a:solidFill>
            </a:endParaRPr>
          </a:p>
        </p:txBody>
      </p:sp>
      <p:sp>
        <p:nvSpPr>
          <p:cNvPr id="6" name="Rectangle 5"/>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Step 8: Inquiry Complete</a:t>
            </a:r>
            <a:endParaRPr lang="en-US" smtClean="0"/>
          </a:p>
        </p:txBody>
      </p:sp>
      <p:sp>
        <p:nvSpPr>
          <p:cNvPr id="54274"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IE" smtClean="0"/>
          </a:p>
          <a:p>
            <a:r>
              <a:rPr lang="en-IE" smtClean="0"/>
              <a:t>Report on findings to Ordinary</a:t>
            </a:r>
          </a:p>
          <a:p>
            <a:r>
              <a:rPr lang="en-IE" smtClean="0"/>
              <a:t>Advisory Panel consulted</a:t>
            </a:r>
          </a:p>
          <a:p>
            <a:r>
              <a:rPr lang="en-IE" smtClean="0"/>
              <a:t>Concluded and CDF informed in one of three ways</a:t>
            </a:r>
            <a:endParaRPr lang="en-US" smtClean="0"/>
          </a:p>
        </p:txBody>
      </p:sp>
      <p:sp>
        <p:nvSpPr>
          <p:cNvPr id="4" name="Rectangle 3"/>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GB" smtClean="0"/>
              <a:t>CDF have a number of options open to them:</a:t>
            </a:r>
          </a:p>
          <a:p>
            <a:pPr eaLnBrk="1" hangingPunct="1">
              <a:buFont typeface="Arial" charset="0"/>
              <a:buNone/>
            </a:pPr>
            <a:endParaRPr lang="en-GB" smtClean="0"/>
          </a:p>
          <a:p>
            <a:pPr lvl="1" eaLnBrk="1" hangingPunct="1">
              <a:buFont typeface="Wingdings" pitchFamily="2" charset="2"/>
              <a:buChar char="§"/>
            </a:pPr>
            <a:r>
              <a:rPr lang="en-GB" smtClean="0"/>
              <a:t>Penal Process</a:t>
            </a:r>
          </a:p>
          <a:p>
            <a:pPr lvl="1" eaLnBrk="1" hangingPunct="1">
              <a:buFont typeface="Wingdings" pitchFamily="2" charset="2"/>
              <a:buChar char="§"/>
            </a:pPr>
            <a:r>
              <a:rPr lang="en-GB" smtClean="0"/>
              <a:t>Restrictions</a:t>
            </a:r>
          </a:p>
          <a:p>
            <a:pPr lvl="1" eaLnBrk="1" hangingPunct="1">
              <a:buFont typeface="Wingdings" pitchFamily="2" charset="2"/>
              <a:buChar char="§"/>
            </a:pPr>
            <a:r>
              <a:rPr lang="en-GB" smtClean="0"/>
              <a:t>Laicisation</a:t>
            </a:r>
          </a:p>
          <a:p>
            <a:pPr lvl="1" eaLnBrk="1" hangingPunct="1">
              <a:buFont typeface="Wingdings" pitchFamily="2" charset="2"/>
              <a:buChar char="§"/>
            </a:pPr>
            <a:r>
              <a:rPr lang="en-GB" smtClean="0"/>
              <a:t>Restore Good Name</a:t>
            </a:r>
            <a:endParaRPr lang="en-IE" smtClean="0"/>
          </a:p>
        </p:txBody>
      </p:sp>
      <p:sp>
        <p:nvSpPr>
          <p:cNvPr id="55298" name="Rectangle 2"/>
          <p:cNvSpPr txBox="1">
            <a:spLocks noChangeArrowheads="1"/>
          </p:cNvSpPr>
          <p:nvPr/>
        </p:nvSpPr>
        <p:spPr bwMode="auto">
          <a:xfrm>
            <a:off x="479425" y="274638"/>
            <a:ext cx="8229600" cy="1143000"/>
          </a:xfrm>
          <a:prstGeom prst="rect">
            <a:avLst/>
          </a:prstGeom>
          <a:noFill/>
          <a:ln w="9525">
            <a:noFill/>
            <a:miter lim="800000"/>
            <a:headEnd/>
            <a:tailEnd/>
          </a:ln>
        </p:spPr>
        <p:txBody>
          <a:bodyPr/>
          <a:lstStyle/>
          <a:p>
            <a:pPr algn="ctr" eaLnBrk="0" hangingPunct="0"/>
            <a:r>
              <a:rPr lang="en-IE" sz="4400">
                <a:latin typeface="Calibri" pitchFamily="34" charset="0"/>
              </a:rPr>
              <a:t>Step 9: CDF Informed</a:t>
            </a:r>
            <a:endParaRPr lang="en-US" sz="4400">
              <a:latin typeface="Calibri" pitchFamily="34" charset="0"/>
            </a:endParaRPr>
          </a:p>
        </p:txBody>
      </p:sp>
      <p:sp>
        <p:nvSpPr>
          <p:cNvPr id="6" name="Rectangle 5"/>
          <p:cNvSpPr/>
          <p:nvPr/>
        </p:nvSpPr>
        <p:spPr>
          <a:xfrm>
            <a:off x="250825" y="115888"/>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7" name="Rectangle 6"/>
          <p:cNvSpPr/>
          <p:nvPr/>
        </p:nvSpPr>
        <p:spPr>
          <a:xfrm>
            <a:off x="250825" y="6524625"/>
            <a:ext cx="8642350" cy="158750"/>
          </a:xfrm>
          <a:prstGeom prst="rect">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56322"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endParaRPr lang="en-US" smtClean="0"/>
          </a:p>
          <a:p>
            <a:pPr marL="0" indent="0" algn="ctr">
              <a:buFont typeface="Arial" charset="0"/>
              <a:buNone/>
            </a:pPr>
            <a:r>
              <a:rPr lang="en-US" b="1" smtClean="0"/>
              <a:t>Understanding Case Management/Safety Plans </a:t>
            </a:r>
          </a:p>
          <a:p>
            <a:pPr marL="0" indent="0" algn="ctr">
              <a:buFont typeface="Arial" charset="0"/>
              <a:buNone/>
            </a:pPr>
            <a:endParaRPr lang="en-US" b="1" smtClean="0"/>
          </a:p>
          <a:p>
            <a:pPr marL="0" indent="0" algn="ctr">
              <a:buFont typeface="Arial" charset="0"/>
              <a:buNone/>
            </a:pPr>
            <a:r>
              <a:rPr lang="en-US" b="1" smtClean="0"/>
              <a:t>Teresa Devlin</a:t>
            </a:r>
          </a:p>
        </p:txBody>
      </p:sp>
      <p:sp>
        <p:nvSpPr>
          <p:cNvPr id="4" name="Rectangle 3"/>
          <p:cNvSpPr/>
          <p:nvPr/>
        </p:nvSpPr>
        <p:spPr>
          <a:xfrm>
            <a:off x="250825" y="115888"/>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Case Management/Safety Plans</a:t>
            </a:r>
            <a:endParaRPr lang="en-US" smtClean="0"/>
          </a:p>
        </p:txBody>
      </p:sp>
      <p:sp>
        <p:nvSpPr>
          <p:cNvPr id="57346"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None/>
            </a:pPr>
            <a:r>
              <a:rPr lang="en-IE" smtClean="0"/>
              <a:t>This is the responsibility of DLP in consultation with the Ordinary</a:t>
            </a:r>
          </a:p>
          <a:p>
            <a:pPr>
              <a:buFont typeface="Wingdings" pitchFamily="2" charset="2"/>
              <a:buChar char="Ø"/>
            </a:pPr>
            <a:r>
              <a:rPr lang="en-IE" smtClean="0"/>
              <a:t>Concerns the management of the respondent</a:t>
            </a:r>
          </a:p>
          <a:p>
            <a:pPr>
              <a:buFont typeface="Wingdings" pitchFamily="2" charset="2"/>
              <a:buChar char="Ø"/>
            </a:pPr>
            <a:r>
              <a:rPr lang="en-IE" smtClean="0"/>
              <a:t>Considers risk and how this is managed</a:t>
            </a:r>
          </a:p>
          <a:p>
            <a:pPr>
              <a:buFont typeface="Wingdings" pitchFamily="2" charset="2"/>
              <a:buChar char="Ø"/>
            </a:pPr>
            <a:r>
              <a:rPr lang="en-IE" smtClean="0"/>
              <a:t>Considers support for respondent</a:t>
            </a:r>
          </a:p>
          <a:p>
            <a:pPr>
              <a:buFont typeface="Wingdings" pitchFamily="2" charset="2"/>
              <a:buChar char="Ø"/>
            </a:pPr>
            <a:r>
              <a:rPr lang="en-IE" smtClean="0"/>
              <a:t>Agrees monitoring arrangements</a:t>
            </a:r>
          </a:p>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Case Management Training</a:t>
            </a:r>
          </a:p>
        </p:txBody>
      </p:sp>
      <p:sp>
        <p:nvSpPr>
          <p:cNvPr id="10242"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IE" smtClean="0"/>
          </a:p>
          <a:p>
            <a:endParaRPr lang="en-IE" smtClean="0"/>
          </a:p>
          <a:p>
            <a:pPr>
              <a:buFont typeface="Arial" charset="0"/>
              <a:buNone/>
            </a:pPr>
            <a:r>
              <a:rPr lang="en-IE" smtClean="0"/>
              <a:t>	The structure for the day will follow the flowchart provided to each of you to help you understand the case management process as a whole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Safety Plans</a:t>
            </a:r>
            <a:endParaRPr lang="en-US" smtClean="0"/>
          </a:p>
        </p:txBody>
      </p:sp>
      <p:sp>
        <p:nvSpPr>
          <p:cNvPr id="58370"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Respondent is involved and may seek support from his Advisor</a:t>
            </a:r>
          </a:p>
          <a:p>
            <a:r>
              <a:rPr lang="en-IE" smtClean="0"/>
              <a:t>Does not include support person for complainant</a:t>
            </a:r>
          </a:p>
          <a:p>
            <a:r>
              <a:rPr lang="en-IE" smtClean="0"/>
              <a:t>Theses roles will be given information on a need to know basis</a:t>
            </a:r>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59394"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Arial" charset="0"/>
              <a:buNone/>
            </a:pPr>
            <a:endParaRPr lang="en-US" smtClean="0"/>
          </a:p>
          <a:p>
            <a:pPr marL="0" indent="0">
              <a:buFont typeface="Arial" charset="0"/>
              <a:buNone/>
            </a:pPr>
            <a:r>
              <a:rPr lang="en-US" smtClean="0"/>
              <a:t>Considering the feedback from the previous group work discuss the following:</a:t>
            </a:r>
          </a:p>
          <a:p>
            <a:pPr lvl="1"/>
            <a:r>
              <a:rPr lang="en-US" smtClean="0"/>
              <a:t>Have the responsibilities of those in the roles identified been changed if so how?</a:t>
            </a:r>
          </a:p>
          <a:p>
            <a:pPr lvl="1"/>
            <a:r>
              <a:rPr lang="en-US" smtClean="0"/>
              <a:t>How do you facilitate good communication between these roles?</a:t>
            </a:r>
          </a:p>
          <a:p>
            <a:pPr lvl="1"/>
            <a:r>
              <a:rPr lang="en-US" smtClean="0"/>
              <a:t>How is information stored and by whom?</a:t>
            </a:r>
          </a:p>
        </p:txBody>
      </p:sp>
      <p:sp>
        <p:nvSpPr>
          <p:cNvPr id="4" name="Rectangle 3"/>
          <p:cNvSpPr/>
          <p:nvPr/>
        </p:nvSpPr>
        <p:spPr>
          <a:xfrm>
            <a:off x="250825" y="115888"/>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60418"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endParaRPr lang="en-US" smtClean="0"/>
          </a:p>
          <a:p>
            <a:pPr marL="0" indent="0" algn="ctr">
              <a:buFont typeface="Arial" charset="0"/>
              <a:buNone/>
            </a:pPr>
            <a:r>
              <a:rPr lang="en-US" smtClean="0"/>
              <a:t>Feedback and final questions</a:t>
            </a:r>
          </a:p>
          <a:p>
            <a:pPr marL="0" indent="0">
              <a:buFont typeface="Arial" charset="0"/>
              <a:buNone/>
            </a:pPr>
            <a:endParaRPr lang="en-US" smtClean="0"/>
          </a:p>
        </p:txBody>
      </p:sp>
      <p:sp>
        <p:nvSpPr>
          <p:cNvPr id="4" name="Rectangle 3"/>
          <p:cNvSpPr/>
          <p:nvPr/>
        </p:nvSpPr>
        <p:spPr>
          <a:xfrm>
            <a:off x="250825" y="115888"/>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61442"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endParaRPr lang="en-US" smtClean="0"/>
          </a:p>
          <a:p>
            <a:pPr marL="0" indent="0" algn="ctr">
              <a:buFont typeface="Arial" charset="0"/>
              <a:buNone/>
            </a:pPr>
            <a:r>
              <a:rPr lang="en-US" smtClean="0"/>
              <a:t>Evaluation</a:t>
            </a:r>
          </a:p>
          <a:p>
            <a:pPr marL="0" indent="0">
              <a:buFont typeface="Arial" charset="0"/>
              <a:buNone/>
            </a:pPr>
            <a:endParaRPr lang="en-US" smtClean="0"/>
          </a:p>
        </p:txBody>
      </p:sp>
      <p:sp>
        <p:nvSpPr>
          <p:cNvPr id="4" name="Rectangle 3"/>
          <p:cNvSpPr/>
          <p:nvPr/>
        </p:nvSpPr>
        <p:spPr>
          <a:xfrm>
            <a:off x="250825" y="115888"/>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62466"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endParaRPr lang="en-US" smtClean="0"/>
          </a:p>
          <a:p>
            <a:pPr marL="0" indent="0" algn="ctr">
              <a:buFont typeface="Arial" charset="0"/>
              <a:buNone/>
            </a:pPr>
            <a:endParaRPr lang="en-US" smtClean="0"/>
          </a:p>
          <a:p>
            <a:pPr marL="0" indent="0" algn="ctr">
              <a:buFont typeface="Arial" charset="0"/>
              <a:buNone/>
            </a:pPr>
            <a:endParaRPr lang="en-US" smtClean="0"/>
          </a:p>
          <a:p>
            <a:pPr marL="0" indent="0" algn="ctr">
              <a:buFont typeface="Arial" charset="0"/>
              <a:buNone/>
            </a:pPr>
            <a:r>
              <a:rPr lang="en-US" smtClean="0"/>
              <a:t>Close</a:t>
            </a:r>
          </a:p>
        </p:txBody>
      </p:sp>
      <p:sp>
        <p:nvSpPr>
          <p:cNvPr id="4" name="Rectangle 3"/>
          <p:cNvSpPr/>
          <p:nvPr/>
        </p:nvSpPr>
        <p:spPr>
          <a:xfrm>
            <a:off x="250825" y="115888"/>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
        <p:nvSpPr>
          <p:cNvPr id="5" name="Rectangle 4"/>
          <p:cNvSpPr/>
          <p:nvPr/>
        </p:nvSpPr>
        <p:spPr>
          <a:xfrm>
            <a:off x="250825" y="6524625"/>
            <a:ext cx="8642350" cy="158750"/>
          </a:xfrm>
          <a:prstGeom prst="rect">
            <a:avLst/>
          </a:prstGeom>
          <a:solidFill>
            <a:schemeClr val="tx1"/>
          </a:solid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en-I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Case Management Training</a:t>
            </a:r>
          </a:p>
        </p:txBody>
      </p:sp>
      <p:pic>
        <p:nvPicPr>
          <p:cNvPr id="11266" name="Picture 2"/>
          <p:cNvPicPr>
            <a:picLocks noChangeAspect="1" noChangeArrowheads="1"/>
          </p:cNvPicPr>
          <p:nvPr/>
        </p:nvPicPr>
        <p:blipFill>
          <a:blip r:embed="rId2"/>
          <a:srcRect t="3760"/>
          <a:stretch>
            <a:fillRect/>
          </a:stretch>
        </p:blipFill>
        <p:spPr bwMode="auto">
          <a:xfrm>
            <a:off x="2195513" y="2020888"/>
            <a:ext cx="3841750" cy="3455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Case Management Training</a:t>
            </a:r>
          </a:p>
        </p:txBody>
      </p:sp>
      <p:sp>
        <p:nvSpPr>
          <p:cNvPr id="12290" name="Content Placeholder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IE" smtClean="0"/>
              <a:t>Key times:</a:t>
            </a:r>
          </a:p>
          <a:p>
            <a:pPr lvl="1"/>
            <a:r>
              <a:rPr lang="en-IE" smtClean="0"/>
              <a:t>Coffee Break at 11.45</a:t>
            </a:r>
          </a:p>
          <a:p>
            <a:pPr lvl="1"/>
            <a:r>
              <a:rPr lang="en-IE" smtClean="0"/>
              <a:t>Lunch 12:45</a:t>
            </a:r>
          </a:p>
          <a:p>
            <a:pPr lvl="1"/>
            <a:r>
              <a:rPr lang="en-IE" smtClean="0"/>
              <a:t>Finish at 3:30</a:t>
            </a:r>
          </a:p>
          <a:p>
            <a:pPr lvl="1"/>
            <a:endParaRPr lang="en-IE"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3314"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Font typeface="Arial" charset="0"/>
              <a:buNone/>
            </a:pPr>
            <a:endParaRPr lang="en-US" smtClean="0"/>
          </a:p>
          <a:p>
            <a:pPr marL="0" indent="0">
              <a:buFont typeface="Arial" charset="0"/>
              <a:buNone/>
            </a:pPr>
            <a:endParaRPr lang="en-US" smtClean="0"/>
          </a:p>
          <a:p>
            <a:pPr marL="0" indent="0" algn="ctr">
              <a:buFont typeface="Arial" charset="0"/>
              <a:buNone/>
            </a:pPr>
            <a:r>
              <a:rPr lang="en-US" smtClean="0"/>
              <a:t>Understanding Terminology</a:t>
            </a:r>
          </a:p>
          <a:p>
            <a:pPr marL="0" indent="0" algn="ctr">
              <a:buFont typeface="Arial" charset="0"/>
              <a:buNone/>
            </a:pPr>
            <a:r>
              <a:rPr lang="en-US" smtClean="0"/>
              <a:t>Colette Stevenson</a:t>
            </a:r>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4338"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lnSpc>
                <a:spcPct val="90000"/>
              </a:lnSpc>
              <a:buFont typeface="Arial" charset="0"/>
              <a:buNone/>
            </a:pPr>
            <a:r>
              <a:rPr lang="en-IE" b="1" smtClean="0"/>
              <a:t>Preliminary Investigation</a:t>
            </a:r>
            <a:endParaRPr lang="en-IE" smtClean="0"/>
          </a:p>
          <a:p>
            <a:pPr marL="0" indent="0" algn="ctr">
              <a:lnSpc>
                <a:spcPct val="90000"/>
              </a:lnSpc>
              <a:buFont typeface="Arial" charset="0"/>
              <a:buNone/>
            </a:pPr>
            <a:r>
              <a:rPr lang="en-IE" smtClean="0"/>
              <a:t>The initial inquiry by which a Diocesan Bishop or Congregational Leader determines whether an alleged delict such as sexual abuse of a minor has a semblance of truth. Once that low threshold is met, the case should be referred to the Congregation for the Doctrine of the Faith where the next stage in the process is determined.</a:t>
            </a:r>
          </a:p>
          <a:p>
            <a:pPr marL="0" indent="0">
              <a:lnSpc>
                <a:spcPct val="90000"/>
              </a:lnSpc>
              <a:buFont typeface="Arial" charset="0"/>
              <a:buNone/>
            </a:pPr>
            <a:endParaRPr lang="en-US" smtClean="0"/>
          </a:p>
          <a:p>
            <a:pPr marL="0" indent="0">
              <a:lnSpc>
                <a:spcPct val="90000"/>
              </a:lnSpc>
              <a:buFont typeface="Arial" charset="0"/>
              <a:buNone/>
            </a:pPr>
            <a:endParaRPr lang="en-US" smtClean="0"/>
          </a:p>
          <a:p>
            <a:pPr marL="0" indent="0">
              <a:lnSpc>
                <a:spcPct val="90000"/>
              </a:lnSpc>
              <a:buFont typeface="Arial" charset="0"/>
              <a:buNone/>
            </a:pP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mtClean="0"/>
              <a:t>Case Management Training</a:t>
            </a:r>
          </a:p>
        </p:txBody>
      </p:sp>
      <p:sp>
        <p:nvSpPr>
          <p:cNvPr id="15362"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pPr>
            <a:r>
              <a:rPr lang="en-US" b="1" smtClean="0"/>
              <a:t>Semblance of Truth</a:t>
            </a:r>
          </a:p>
          <a:p>
            <a:pPr marL="0" indent="0" algn="ctr">
              <a:buFont typeface="Arial" charset="0"/>
              <a:buNone/>
            </a:pPr>
            <a:r>
              <a:rPr lang="en-US" smtClean="0"/>
              <a:t>Evidence which at face value corroborates the accusation</a:t>
            </a:r>
          </a:p>
          <a:p>
            <a:pPr marL="0" indent="0">
              <a:buFont typeface="Arial" charset="0"/>
              <a:buNone/>
            </a:pP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852</TotalTime>
  <Words>1354</Words>
  <Application>Microsoft Office PowerPoint</Application>
  <PresentationFormat>On-screen Show (4:3)</PresentationFormat>
  <Paragraphs>252</Paragraphs>
  <Slides>44</Slides>
  <Notes>11</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Case Management Training</vt:lpstr>
      <vt:lpstr>PowerPoint Presentation</vt:lpstr>
      <vt:lpstr>PowerPoint Presentation</vt:lpstr>
      <vt:lpstr>PowerPoint Presentation</vt:lpstr>
      <vt:lpstr>Step 2: Role of the Civil Authorities</vt:lpstr>
      <vt:lpstr>Step 2: Role of Bishop/Provincial</vt:lpstr>
      <vt:lpstr>Step 2: Responsibility of the Church</vt:lpstr>
      <vt:lpstr>PowerPoint Presentation</vt:lpstr>
      <vt:lpstr>Step 2: Precept and Leave from Ministry</vt:lpstr>
      <vt:lpstr>Step 2:Preliminary Investigation</vt:lpstr>
      <vt:lpstr>Case Management Training</vt:lpstr>
      <vt:lpstr>PowerPoint Presentation</vt:lpstr>
      <vt:lpstr>PowerPoint Presentation</vt:lpstr>
      <vt:lpstr>PowerPoint Presentation</vt:lpstr>
      <vt:lpstr>PowerPoint Presentation</vt:lpstr>
      <vt:lpstr>PowerPoint Presentation</vt:lpstr>
      <vt:lpstr>Case Management Training</vt:lpstr>
      <vt:lpstr>Case Management Training</vt:lpstr>
      <vt:lpstr>Case Management Training</vt:lpstr>
      <vt:lpstr>PowerPoint Presentation</vt:lpstr>
      <vt:lpstr>PowerPoint Presentation</vt:lpstr>
      <vt:lpstr>Ordinary appoints a canon lawyer/social worker to conduct Preliminary Inquiry,  this will take into account:  </vt:lpstr>
      <vt:lpstr>Step 8: Inquiry Complete</vt:lpstr>
      <vt:lpstr>PowerPoint Presentation</vt:lpstr>
      <vt:lpstr>Case Management Training</vt:lpstr>
      <vt:lpstr>Case Management/Safety Plans</vt:lpstr>
      <vt:lpstr>Safety Plans</vt:lpstr>
      <vt:lpstr>Case Management Training</vt:lpstr>
      <vt:lpstr>Case Management Training</vt:lpstr>
      <vt:lpstr>Case Management Training</vt:lpstr>
      <vt:lpstr>Case Management Training</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205</cp:revision>
  <dcterms:created xsi:type="dcterms:W3CDTF">2011-12-14T20:05:01Z</dcterms:created>
  <dcterms:modified xsi:type="dcterms:W3CDTF">2014-04-24T12:54:45Z</dcterms:modified>
</cp:coreProperties>
</file>