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5" r:id="rId8"/>
    <p:sldId id="266" r:id="rId9"/>
    <p:sldId id="267" r:id="rId10"/>
    <p:sldId id="268" r:id="rId11"/>
    <p:sldId id="269" r:id="rId12"/>
    <p:sldId id="270" r:id="rId13"/>
    <p:sldId id="272"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03924D36-7C14-43E9-A229-6117A8BF6249}">
          <p14:sldIdLst>
            <p14:sldId id="256"/>
            <p14:sldId id="257"/>
            <p14:sldId id="261"/>
            <p14:sldId id="262"/>
            <p14:sldId id="263"/>
            <p14:sldId id="264"/>
            <p14:sldId id="265"/>
            <p14:sldId id="266"/>
          </p14:sldIdLst>
        </p14:section>
        <p14:section name="Sezione senza titolo" id="{CAC64DB5-F49D-4B89-B2C0-9237F614D9ED}">
          <p14:sldIdLst>
            <p14:sldId id="267"/>
            <p14:sldId id="268"/>
            <p14:sldId id="269"/>
            <p14:sldId id="270"/>
            <p14:sldId id="272"/>
            <p14:sldId id="271"/>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8" d="100"/>
          <a:sy n="58" d="100"/>
        </p:scale>
        <p:origin x="-78" y="-3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CB980332-54A6-4620-A0A3-6C924AC76AD1}" type="datetimeFigureOut">
              <a:rPr lang="en-US" smtClean="0"/>
              <a:t>10/25/2016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1649074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CB980332-54A6-4620-A0A3-6C924AC76AD1}" type="datetimeFigureOut">
              <a:rPr lang="en-US" smtClean="0"/>
              <a:t>10/25/2016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1457133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CB980332-54A6-4620-A0A3-6C924AC76AD1}" type="datetimeFigureOut">
              <a:rPr lang="en-US" smtClean="0"/>
              <a:t>10/25/2016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552122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CB980332-54A6-4620-A0A3-6C924AC76AD1}" type="datetimeFigureOut">
              <a:rPr lang="en-US" smtClean="0"/>
              <a:t>10/25/2016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2013557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B980332-54A6-4620-A0A3-6C924AC76AD1}" type="datetimeFigureOut">
              <a:rPr lang="en-US" smtClean="0"/>
              <a:t>10/25/2016</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3813633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CB980332-54A6-4620-A0A3-6C924AC76AD1}" type="datetimeFigureOut">
              <a:rPr lang="en-US" smtClean="0"/>
              <a:t>10/25/2016</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11244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CB980332-54A6-4620-A0A3-6C924AC76AD1}" type="datetimeFigureOut">
              <a:rPr lang="en-US" smtClean="0"/>
              <a:t>10/25/2016</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288503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CB980332-54A6-4620-A0A3-6C924AC76AD1}" type="datetimeFigureOut">
              <a:rPr lang="en-US" smtClean="0"/>
              <a:t>10/25/2016</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2950397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B980332-54A6-4620-A0A3-6C924AC76AD1}" type="datetimeFigureOut">
              <a:rPr lang="en-US" smtClean="0"/>
              <a:t>10/25/2016</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1827081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B980332-54A6-4620-A0A3-6C924AC76AD1}" type="datetimeFigureOut">
              <a:rPr lang="en-US" smtClean="0"/>
              <a:t>10/25/2016</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395499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B980332-54A6-4620-A0A3-6C924AC76AD1}" type="datetimeFigureOut">
              <a:rPr lang="en-US" smtClean="0"/>
              <a:t>10/25/2016</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D2824F3A-8C3F-406E-A79C-372A6B424F0C}" type="slidenum">
              <a:rPr lang="en-US" smtClean="0"/>
              <a:t>‹#›</a:t>
            </a:fld>
            <a:endParaRPr lang="en-US"/>
          </a:p>
        </p:txBody>
      </p:sp>
    </p:spTree>
    <p:extLst>
      <p:ext uri="{BB962C8B-B14F-4D97-AF65-F5344CB8AC3E}">
        <p14:creationId xmlns:p14="http://schemas.microsoft.com/office/powerpoint/2010/main" val="1318031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80332-54A6-4620-A0A3-6C924AC76AD1}" type="datetimeFigureOut">
              <a:rPr lang="en-US" smtClean="0"/>
              <a:t>10/25/2016</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824F3A-8C3F-406E-A79C-372A6B424F0C}" type="slidenum">
              <a:rPr lang="en-US" smtClean="0"/>
              <a:t>‹#›</a:t>
            </a:fld>
            <a:endParaRPr lang="en-US"/>
          </a:p>
        </p:txBody>
      </p:sp>
    </p:spTree>
    <p:extLst>
      <p:ext uri="{BB962C8B-B14F-4D97-AF65-F5344CB8AC3E}">
        <p14:creationId xmlns:p14="http://schemas.microsoft.com/office/powerpoint/2010/main" val="1348519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t.kettelkamp@tutelaminorum.va"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utelaminorum-stg.va/content/tuteladeiminori/en/about-commission_section/statutes.html"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sp>
        <p:nvSpPr>
          <p:cNvPr id="3" name="Sottotitolo 2"/>
          <p:cNvSpPr>
            <a:spLocks noGrp="1"/>
          </p:cNvSpPr>
          <p:nvPr>
            <p:ph type="subTitle" idx="1"/>
          </p:nvPr>
        </p:nvSpPr>
        <p:spPr>
          <a:xfrm>
            <a:off x="1318054" y="2520779"/>
            <a:ext cx="9349946" cy="4011826"/>
          </a:xfrm>
        </p:spPr>
        <p:txBody>
          <a:bodyPr/>
          <a:lstStyle/>
          <a:p>
            <a:endParaRPr lang="it-IT" dirty="0" smtClean="0"/>
          </a:p>
          <a:p>
            <a:r>
              <a:rPr lang="it-IT" dirty="0" smtClean="0"/>
              <a:t>National Child Safeguarding Conference – 13 </a:t>
            </a:r>
            <a:r>
              <a:rPr lang="it-IT" smtClean="0"/>
              <a:t>&amp; </a:t>
            </a:r>
            <a:r>
              <a:rPr lang="it-IT" smtClean="0"/>
              <a:t>14 </a:t>
            </a:r>
            <a:r>
              <a:rPr lang="it-IT" dirty="0" smtClean="0"/>
              <a:t>Ottobre 2016</a:t>
            </a:r>
          </a:p>
          <a:p>
            <a:endParaRPr lang="it-IT" dirty="0" smtClean="0"/>
          </a:p>
          <a:p>
            <a:endParaRPr lang="it-IT" dirty="0"/>
          </a:p>
          <a:p>
            <a:pPr algn="l"/>
            <a:r>
              <a:rPr lang="it-IT" dirty="0" smtClean="0"/>
              <a:t>                                                                               </a:t>
            </a:r>
            <a:r>
              <a:rPr lang="it-IT" dirty="0"/>
              <a:t>Teresa </a:t>
            </a:r>
            <a:r>
              <a:rPr lang="it-IT" dirty="0" err="1"/>
              <a:t>Morris</a:t>
            </a:r>
            <a:r>
              <a:rPr lang="it-IT" dirty="0"/>
              <a:t> Kettelkamp</a:t>
            </a:r>
          </a:p>
          <a:p>
            <a:pPr algn="l"/>
            <a:r>
              <a:rPr lang="it-IT" dirty="0"/>
              <a:t> </a:t>
            </a:r>
            <a:r>
              <a:rPr lang="it-IT" dirty="0" smtClean="0"/>
              <a:t>                                                                                00120 Città del Vaticano</a:t>
            </a:r>
          </a:p>
          <a:p>
            <a:pPr algn="l"/>
            <a:r>
              <a:rPr lang="it-IT" dirty="0"/>
              <a:t>  </a:t>
            </a:r>
            <a:r>
              <a:rPr lang="it-IT" dirty="0" smtClean="0"/>
              <a:t>                                                                        </a:t>
            </a:r>
            <a:r>
              <a:rPr lang="it-IT" dirty="0" smtClean="0">
                <a:hlinkClick r:id="rId2"/>
              </a:rPr>
              <a:t>t.kettelkamp@tutelaminorum.va</a:t>
            </a:r>
            <a:endParaRPr lang="it-IT" dirty="0" smtClean="0"/>
          </a:p>
          <a:p>
            <a:endParaRPr lang="en-US" dirty="0"/>
          </a:p>
        </p:txBody>
      </p:sp>
      <p:pic>
        <p:nvPicPr>
          <p:cNvPr id="4" name="Immagine 3" descr="Z:\Share\GRAPHIC\visual ID\PCTM-logo-210mm.png"/>
          <p:cNvPicPr/>
          <p:nvPr/>
        </p:nvPicPr>
        <p:blipFill>
          <a:blip r:embed="rId3">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pic>
        <p:nvPicPr>
          <p:cNvPr id="8" name="Immagin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65959" y="3643181"/>
            <a:ext cx="2459123" cy="2459123"/>
          </a:xfrm>
          <a:prstGeom prst="rect">
            <a:avLst/>
          </a:prstGeom>
        </p:spPr>
      </p:pic>
    </p:spTree>
    <p:extLst>
      <p:ext uri="{BB962C8B-B14F-4D97-AF65-F5344CB8AC3E}">
        <p14:creationId xmlns:p14="http://schemas.microsoft.com/office/powerpoint/2010/main" val="2052452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405449"/>
            <a:ext cx="9415462" cy="4069491"/>
          </a:xfrm>
        </p:spPr>
        <p:txBody>
          <a:bodyPr>
            <a:normAutofit lnSpcReduction="10000"/>
          </a:bodyPr>
          <a:lstStyle/>
          <a:p>
            <a:pPr algn="l"/>
            <a:r>
              <a:rPr lang="en-US" sz="3400" dirty="0" smtClean="0"/>
              <a:t>No statement says all that could be said.</a:t>
            </a:r>
          </a:p>
          <a:p>
            <a:pPr algn="l"/>
            <a:r>
              <a:rPr lang="en-US" sz="3400" dirty="0" smtClean="0"/>
              <a:t>No prayer fully expresses our faith.</a:t>
            </a:r>
          </a:p>
          <a:p>
            <a:pPr algn="l"/>
            <a:r>
              <a:rPr lang="en-US" sz="3400" dirty="0" smtClean="0"/>
              <a:t>No confession brings perfection.</a:t>
            </a:r>
          </a:p>
          <a:p>
            <a:pPr algn="l"/>
            <a:r>
              <a:rPr lang="en-US" sz="3400" dirty="0" smtClean="0"/>
              <a:t>No pastoral visit brings wholeness.</a:t>
            </a:r>
          </a:p>
          <a:p>
            <a:pPr algn="l"/>
            <a:r>
              <a:rPr lang="en-US" sz="3400" dirty="0" smtClean="0"/>
              <a:t>No program accomplishes the Church’s mission.</a:t>
            </a:r>
          </a:p>
          <a:p>
            <a:pPr algn="l"/>
            <a:endParaRPr lang="en-US" sz="3400" dirty="0" smtClean="0"/>
          </a:p>
          <a:p>
            <a:pPr algn="l"/>
            <a:r>
              <a:rPr lang="en-US" sz="3400" dirty="0" smtClean="0"/>
              <a:t>No set of goals and objectives includes everything.</a:t>
            </a:r>
          </a:p>
          <a:p>
            <a:pPr algn="l"/>
            <a:endParaRPr lang="it-IT" sz="7600" dirty="0" smtClean="0"/>
          </a:p>
          <a:p>
            <a:pPr algn="l"/>
            <a:endParaRPr lang="it-IT" sz="9600" dirty="0" smtClean="0"/>
          </a:p>
          <a:p>
            <a:pPr algn="l"/>
            <a:endParaRPr lang="it-IT" sz="9600" dirty="0"/>
          </a:p>
          <a:p>
            <a:pPr algn="l"/>
            <a:endParaRPr lang="it-IT" sz="9600" dirty="0" smtClean="0"/>
          </a:p>
          <a:p>
            <a:pPr algn="l"/>
            <a:endParaRPr lang="it-IT" sz="9600" dirty="0"/>
          </a:p>
          <a:p>
            <a:pPr algn="l"/>
            <a:endParaRPr lang="en-US" sz="9600" dirty="0"/>
          </a:p>
          <a:p>
            <a:endParaRPr lang="it-IT" b="1" dirty="0" smtClean="0"/>
          </a:p>
          <a:p>
            <a:endParaRPr lang="it-IT" b="1"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8787887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fontScale="40000" lnSpcReduction="20000"/>
          </a:bodyPr>
          <a:lstStyle/>
          <a:p>
            <a:r>
              <a:rPr lang="en-US" sz="7400" b="1" dirty="0" smtClean="0"/>
              <a:t>This is what we are about</a:t>
            </a:r>
            <a:r>
              <a:rPr lang="en-US" sz="7400" dirty="0" smtClean="0"/>
              <a:t>: </a:t>
            </a:r>
          </a:p>
          <a:p>
            <a:endParaRPr lang="en-US" sz="7400" dirty="0" smtClean="0"/>
          </a:p>
          <a:p>
            <a:pPr algn="l"/>
            <a:r>
              <a:rPr lang="en-US" sz="6000" dirty="0" smtClean="0"/>
              <a:t>We plant seeds that one day will grow.</a:t>
            </a:r>
          </a:p>
          <a:p>
            <a:pPr algn="l"/>
            <a:r>
              <a:rPr lang="en-US" sz="6000" dirty="0" smtClean="0"/>
              <a:t>We water seeds already planted, knowing that they hold future promise.</a:t>
            </a:r>
          </a:p>
          <a:p>
            <a:pPr algn="l"/>
            <a:r>
              <a:rPr lang="en-US" sz="6000" dirty="0" smtClean="0"/>
              <a:t>We lay foundations that will need further development.</a:t>
            </a:r>
          </a:p>
          <a:p>
            <a:pPr algn="l"/>
            <a:r>
              <a:rPr lang="en-US" sz="6000" dirty="0" smtClean="0"/>
              <a:t>We provide yeast that produces effects beyond our capabilities. </a:t>
            </a:r>
          </a:p>
          <a:p>
            <a:pPr algn="l"/>
            <a:endParaRPr lang="en-US" sz="6000" dirty="0" smtClean="0"/>
          </a:p>
          <a:p>
            <a:pPr algn="l"/>
            <a:r>
              <a:rPr lang="en-US" sz="6000" dirty="0" smtClean="0"/>
              <a:t>We cannot do everything, and there is a sense of liberation in realizing that.</a:t>
            </a:r>
          </a:p>
          <a:p>
            <a:pPr algn="l"/>
            <a:endParaRPr lang="it-IT" sz="9600" dirty="0" smtClean="0"/>
          </a:p>
          <a:p>
            <a:pPr algn="l"/>
            <a:endParaRPr lang="it-IT" sz="9600" dirty="0"/>
          </a:p>
          <a:p>
            <a:pPr algn="l"/>
            <a:endParaRPr lang="it-IT" sz="9600" dirty="0" smtClean="0"/>
          </a:p>
          <a:p>
            <a:pPr algn="l"/>
            <a:endParaRPr lang="it-IT" sz="9600" dirty="0"/>
          </a:p>
          <a:p>
            <a:pPr algn="l"/>
            <a:endParaRPr lang="en-US" sz="9600" dirty="0"/>
          </a:p>
          <a:p>
            <a:endParaRPr lang="it-IT" b="1" dirty="0" smtClean="0"/>
          </a:p>
          <a:p>
            <a:endParaRPr lang="it-IT" b="1"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12440851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fontScale="25000" lnSpcReduction="20000"/>
          </a:bodyPr>
          <a:lstStyle/>
          <a:p>
            <a:pPr algn="l"/>
            <a:endParaRPr lang="it-IT" sz="9600" dirty="0" smtClean="0"/>
          </a:p>
          <a:p>
            <a:pPr algn="l"/>
            <a:r>
              <a:rPr lang="en-US" sz="9600" dirty="0" smtClean="0"/>
              <a:t>This enables us to do something, and to do it very well.</a:t>
            </a:r>
          </a:p>
          <a:p>
            <a:pPr algn="l"/>
            <a:endParaRPr lang="en-US" sz="9600" dirty="0" smtClean="0"/>
          </a:p>
          <a:p>
            <a:pPr algn="l"/>
            <a:r>
              <a:rPr lang="en-US" sz="9600" dirty="0" smtClean="0"/>
              <a:t>It may be incomplete, but it is a beginning, a step along the </a:t>
            </a:r>
          </a:p>
          <a:p>
            <a:pPr algn="l"/>
            <a:r>
              <a:rPr lang="en-US" sz="9600" dirty="0" smtClean="0"/>
              <a:t>way, an opportunity for God’s grace to enter and do the rest.</a:t>
            </a:r>
          </a:p>
          <a:p>
            <a:pPr algn="l"/>
            <a:endParaRPr lang="en-US" sz="9600" dirty="0" smtClean="0"/>
          </a:p>
          <a:p>
            <a:pPr algn="l"/>
            <a:r>
              <a:rPr lang="en-US" sz="9600" dirty="0" smtClean="0"/>
              <a:t>We may never see the end results, but that is the difference </a:t>
            </a:r>
          </a:p>
          <a:p>
            <a:pPr algn="l"/>
            <a:r>
              <a:rPr lang="en-US" sz="9600" dirty="0" smtClean="0"/>
              <a:t>between the master builder and the worker.</a:t>
            </a:r>
          </a:p>
          <a:p>
            <a:pPr algn="l"/>
            <a:endParaRPr lang="en-US" sz="9600" dirty="0" smtClean="0"/>
          </a:p>
          <a:p>
            <a:r>
              <a:rPr lang="en-US" sz="800" dirty="0" smtClean="0"/>
              <a:t>Amen.</a:t>
            </a:r>
          </a:p>
          <a:p>
            <a:pPr algn="l"/>
            <a:endParaRPr lang="it-IT" sz="9600" dirty="0"/>
          </a:p>
          <a:p>
            <a:pPr algn="l"/>
            <a:endParaRPr lang="it-IT" sz="9600" dirty="0" smtClean="0"/>
          </a:p>
          <a:p>
            <a:pPr algn="l"/>
            <a:endParaRPr lang="it-IT" sz="9600" dirty="0"/>
          </a:p>
          <a:p>
            <a:pPr algn="l"/>
            <a:endParaRPr lang="en-US" sz="9600" dirty="0"/>
          </a:p>
          <a:p>
            <a:pPr algn="l"/>
            <a:r>
              <a:rPr lang="en-US" sz="9600" dirty="0" smtClean="0"/>
              <a:t>We </a:t>
            </a:r>
            <a:r>
              <a:rPr lang="en-US" sz="9600" dirty="0"/>
              <a:t>are workers, not Master Builders, ministers, not Messiahs.</a:t>
            </a:r>
          </a:p>
          <a:p>
            <a:pPr algn="l"/>
            <a:r>
              <a:rPr lang="en-US" sz="9600" dirty="0"/>
              <a:t>We are prophets of a future not our own. </a:t>
            </a:r>
          </a:p>
          <a:p>
            <a:r>
              <a:rPr lang="en-US" dirty="0"/>
              <a:t> </a:t>
            </a:r>
          </a:p>
          <a:p>
            <a:r>
              <a:rPr lang="en-US" dirty="0"/>
              <a:t>Amen.</a:t>
            </a:r>
          </a:p>
          <a:p>
            <a:endParaRPr lang="it-IT" b="1" dirty="0" smtClean="0"/>
          </a:p>
          <a:p>
            <a:endParaRPr lang="it-IT" b="1"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23426026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a:bodyPr>
          <a:lstStyle/>
          <a:p>
            <a:pPr algn="l"/>
            <a:endParaRPr lang="en-US" sz="3200" dirty="0" smtClean="0"/>
          </a:p>
          <a:p>
            <a:pPr algn="l"/>
            <a:r>
              <a:rPr lang="en-US" sz="3200" dirty="0" smtClean="0"/>
              <a:t>We are workers -  </a:t>
            </a:r>
            <a:r>
              <a:rPr lang="en-US" sz="3200" i="1" dirty="0" smtClean="0"/>
              <a:t>not</a:t>
            </a:r>
            <a:r>
              <a:rPr lang="en-US" sz="3200" dirty="0" smtClean="0"/>
              <a:t> Master Builders, </a:t>
            </a:r>
          </a:p>
          <a:p>
            <a:pPr algn="l"/>
            <a:r>
              <a:rPr lang="en-US" sz="3200" dirty="0" smtClean="0"/>
              <a:t>Ministers -  </a:t>
            </a:r>
            <a:r>
              <a:rPr lang="en-US" sz="3200" i="1" dirty="0" smtClean="0"/>
              <a:t>not</a:t>
            </a:r>
            <a:r>
              <a:rPr lang="en-US" sz="3200" dirty="0" smtClean="0"/>
              <a:t> Messiahs.</a:t>
            </a:r>
          </a:p>
          <a:p>
            <a:pPr algn="l"/>
            <a:endParaRPr lang="en-US" sz="3200" dirty="0" smtClean="0"/>
          </a:p>
          <a:p>
            <a:r>
              <a:rPr lang="en-US" sz="3200" dirty="0" smtClean="0"/>
              <a:t>WE ARE PROPHETS OF A FUTURE NOT OUR OWN </a:t>
            </a:r>
          </a:p>
          <a:p>
            <a:r>
              <a:rPr lang="en-US" sz="800" dirty="0" smtClean="0"/>
              <a:t> </a:t>
            </a:r>
          </a:p>
          <a:p>
            <a:endParaRPr lang="it-IT" b="1" dirty="0" smtClean="0"/>
          </a:p>
          <a:p>
            <a:endParaRPr lang="it-IT" b="1"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2475132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a:bodyPr>
          <a:lstStyle/>
          <a:p>
            <a:r>
              <a:rPr lang="en-US" sz="5400" dirty="0" smtClean="0"/>
              <a:t>AMEN</a:t>
            </a:r>
          </a:p>
          <a:p>
            <a:r>
              <a:rPr lang="it-IT" sz="5400" dirty="0" smtClean="0"/>
              <a:t>&amp;</a:t>
            </a:r>
          </a:p>
          <a:p>
            <a:r>
              <a:rPr lang="it-IT" sz="5400" dirty="0" smtClean="0"/>
              <a:t>THANK  YOU</a:t>
            </a:r>
          </a:p>
          <a:p>
            <a:r>
              <a:rPr lang="it-IT" sz="5400" dirty="0" smtClean="0"/>
              <a:t> </a:t>
            </a:r>
            <a:endParaRPr lang="en-US" sz="5400" dirty="0" smtClean="0"/>
          </a:p>
          <a:p>
            <a:r>
              <a:rPr lang="en-US" sz="800" dirty="0" smtClean="0"/>
              <a:t> </a:t>
            </a:r>
          </a:p>
          <a:p>
            <a:r>
              <a:rPr lang="en-US" sz="800" dirty="0" smtClean="0"/>
              <a:t>.</a:t>
            </a:r>
          </a:p>
          <a:p>
            <a:pPr algn="l"/>
            <a:endParaRPr lang="it-IT" sz="9600" dirty="0"/>
          </a:p>
          <a:p>
            <a:pPr algn="l"/>
            <a:endParaRPr lang="it-IT" sz="9600" dirty="0" smtClean="0"/>
          </a:p>
          <a:p>
            <a:pPr algn="l"/>
            <a:endParaRPr lang="it-IT" sz="9600" dirty="0"/>
          </a:p>
          <a:p>
            <a:pPr algn="l"/>
            <a:endParaRPr lang="en-US" sz="9600" dirty="0"/>
          </a:p>
          <a:p>
            <a:endParaRPr lang="it-IT" b="1" dirty="0" smtClean="0"/>
          </a:p>
          <a:p>
            <a:endParaRPr lang="it-IT" b="1" dirty="0" smtClean="0"/>
          </a:p>
          <a:p>
            <a:pPr marL="342900" indent="-342900" algn="l">
              <a:buFont typeface="Arial" panose="020B0604020202020204" pitchFamily="34" charset="0"/>
              <a:buChar char="•"/>
            </a:pPr>
            <a:endParaRPr lang="en-US" dirty="0"/>
          </a:p>
        </p:txBody>
      </p:sp>
      <p:pic>
        <p:nvPicPr>
          <p:cNvPr id="3" name="Immagine 2"/>
          <p:cNvPicPr>
            <a:picLocks noChangeAspect="1"/>
          </p:cNvPicPr>
          <p:nvPr/>
        </p:nvPicPr>
        <p:blipFill rotWithShape="1">
          <a:blip r:embed="rId3" cstate="print">
            <a:extLst>
              <a:ext uri="{28A0092B-C50C-407E-A947-70E740481C1C}">
                <a14:useLocalDpi xmlns:a14="http://schemas.microsoft.com/office/drawing/2010/main" val="0"/>
              </a:ext>
            </a:extLst>
          </a:blip>
          <a:srcRect l="-20498" t="-26490" r="-12500" b="-14570"/>
          <a:stretch/>
        </p:blipFill>
        <p:spPr>
          <a:xfrm>
            <a:off x="4909752" y="4959178"/>
            <a:ext cx="2191264" cy="1754657"/>
          </a:xfrm>
          <a:prstGeom prst="rect">
            <a:avLst/>
          </a:prstGeom>
        </p:spPr>
      </p:pic>
    </p:spTree>
    <p:extLst>
      <p:ext uri="{BB962C8B-B14F-4D97-AF65-F5344CB8AC3E}">
        <p14:creationId xmlns:p14="http://schemas.microsoft.com/office/powerpoint/2010/main" val="4056137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sp>
        <p:nvSpPr>
          <p:cNvPr id="3" name="Sottotitolo 2"/>
          <p:cNvSpPr>
            <a:spLocks noGrp="1"/>
          </p:cNvSpPr>
          <p:nvPr>
            <p:ph type="subTitle" idx="1"/>
          </p:nvPr>
        </p:nvSpPr>
        <p:spPr>
          <a:xfrm>
            <a:off x="1252151" y="2215979"/>
            <a:ext cx="9415849" cy="4316626"/>
          </a:xfrm>
        </p:spPr>
        <p:txBody>
          <a:bodyPr>
            <a:normAutofit fontScale="85000" lnSpcReduction="10000"/>
          </a:bodyPr>
          <a:lstStyle/>
          <a:p>
            <a:r>
              <a:rPr lang="en-GB" b="1" dirty="0" smtClean="0"/>
              <a:t>History</a:t>
            </a:r>
          </a:p>
          <a:p>
            <a:endParaRPr lang="en-US" dirty="0"/>
          </a:p>
          <a:p>
            <a:pPr marL="342900" lvl="0" indent="-342900" algn="l">
              <a:buFont typeface="Arial" panose="020B0604020202020204" pitchFamily="34" charset="0"/>
              <a:buChar char="•"/>
            </a:pPr>
            <a:r>
              <a:rPr lang="en-GB" dirty="0"/>
              <a:t>Idea for a Commission of experts to advise Holy Father on safeguarding of children and vulnerable adults presented in December 2013 to Pope Francis by the Council of Cardinals. </a:t>
            </a:r>
            <a:endParaRPr lang="en-US" dirty="0"/>
          </a:p>
          <a:p>
            <a:pPr marL="342900" lvl="0" indent="-342900" algn="l">
              <a:buFont typeface="Arial" panose="020B0604020202020204" pitchFamily="34" charset="0"/>
              <a:buChar char="•"/>
            </a:pPr>
            <a:r>
              <a:rPr lang="en-GB" dirty="0"/>
              <a:t>Holy Father asked Seán, Cardinal O’Malley OFM Cap to guide the development of the Commission.</a:t>
            </a:r>
            <a:endParaRPr lang="en-US" dirty="0"/>
          </a:p>
          <a:p>
            <a:pPr marL="342900" lvl="0" indent="-342900" algn="l">
              <a:buFont typeface="Arial" panose="020B0604020202020204" pitchFamily="34" charset="0"/>
              <a:buChar char="•"/>
            </a:pPr>
            <a:r>
              <a:rPr lang="en-GB" dirty="0"/>
              <a:t>In the </a:t>
            </a:r>
            <a:r>
              <a:rPr lang="en-GB" i="1" dirty="0"/>
              <a:t>Chirograph</a:t>
            </a:r>
            <a:r>
              <a:rPr lang="en-GB" dirty="0"/>
              <a:t> establishing the Commission, the Holy Father asked Members “to promote local responsibility in the particular Churches. (22 March 2014)</a:t>
            </a:r>
            <a:endParaRPr lang="en-US" dirty="0"/>
          </a:p>
          <a:p>
            <a:pPr marL="342900" lvl="0" indent="-342900" algn="l">
              <a:buFont typeface="Arial" panose="020B0604020202020204" pitchFamily="34" charset="0"/>
              <a:buChar char="•"/>
            </a:pPr>
            <a:r>
              <a:rPr lang="en-GB" dirty="0"/>
              <a:t>The first eight Members were chosen from a variety of backgrounds, men and women, lay, religious, and clergy. </a:t>
            </a:r>
            <a:endParaRPr lang="en-US" dirty="0"/>
          </a:p>
          <a:p>
            <a:pPr marL="342900" lvl="0" indent="-342900" algn="l">
              <a:buFont typeface="Arial" panose="020B0604020202020204" pitchFamily="34" charset="0"/>
              <a:buChar char="•"/>
            </a:pPr>
            <a:r>
              <a:rPr lang="en-GB" dirty="0"/>
              <a:t>Pope Francis asked them to develop </a:t>
            </a:r>
            <a:r>
              <a:rPr lang="en-GB" i="1" u="sng" dirty="0">
                <a:hlinkClick r:id="rId2"/>
              </a:rPr>
              <a:t>Statutes</a:t>
            </a:r>
            <a:r>
              <a:rPr lang="en-GB" dirty="0"/>
              <a:t> for the new Commission and to propose further Members from around the world. A further nine members were appointed and the full Commission met in February 2015.</a:t>
            </a:r>
            <a:endParaRPr lang="en-US" dirty="0"/>
          </a:p>
          <a:p>
            <a:pPr marL="342900" indent="-342900" algn="l">
              <a:buFont typeface="Arial" panose="020B0604020202020204" pitchFamily="34" charset="0"/>
              <a:buChar char="•"/>
            </a:pPr>
            <a:endParaRPr lang="en-US" dirty="0"/>
          </a:p>
        </p:txBody>
      </p:sp>
      <p:pic>
        <p:nvPicPr>
          <p:cNvPr id="4" name="Immagine 3" descr="Z:\Share\GRAPHIC\visual ID\PCTM-logo-210mm.png"/>
          <p:cNvPicPr/>
          <p:nvPr/>
        </p:nvPicPr>
        <p:blipFill>
          <a:blip r:embed="rId3">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Tree>
    <p:extLst>
      <p:ext uri="{BB962C8B-B14F-4D97-AF65-F5344CB8AC3E}">
        <p14:creationId xmlns:p14="http://schemas.microsoft.com/office/powerpoint/2010/main" val="3380265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sp>
        <p:nvSpPr>
          <p:cNvPr id="3" name="Sottotitolo 2"/>
          <p:cNvSpPr>
            <a:spLocks noGrp="1"/>
          </p:cNvSpPr>
          <p:nvPr>
            <p:ph type="subTitle" idx="1"/>
          </p:nvPr>
        </p:nvSpPr>
        <p:spPr>
          <a:xfrm>
            <a:off x="1252151" y="2685535"/>
            <a:ext cx="9415849" cy="3847069"/>
          </a:xfrm>
        </p:spPr>
        <p:txBody>
          <a:bodyPr>
            <a:normAutofit/>
          </a:bodyPr>
          <a:lstStyle/>
          <a:p>
            <a:r>
              <a:rPr lang="en-GB" dirty="0" smtClean="0"/>
              <a:t>Members</a:t>
            </a:r>
          </a:p>
          <a:p>
            <a:endParaRPr lang="en-US" dirty="0"/>
          </a:p>
          <a:p>
            <a:pPr marL="342900" indent="-342900" algn="l">
              <a:buFont typeface="Arial" panose="020B0604020202020204" pitchFamily="34" charset="0"/>
              <a:buChar char="•"/>
            </a:pPr>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graphicFrame>
        <p:nvGraphicFramePr>
          <p:cNvPr id="7" name="Tabella 6"/>
          <p:cNvGraphicFramePr>
            <a:graphicFrameLocks noGrp="1"/>
          </p:cNvGraphicFramePr>
          <p:nvPr>
            <p:extLst>
              <p:ext uri="{D42A27DB-BD31-4B8C-83A1-F6EECF244321}">
                <p14:modId xmlns:p14="http://schemas.microsoft.com/office/powerpoint/2010/main" val="3009538222"/>
              </p:ext>
            </p:extLst>
          </p:nvPr>
        </p:nvGraphicFramePr>
        <p:xfrm>
          <a:off x="1252150" y="2290121"/>
          <a:ext cx="9539418" cy="5035541"/>
        </p:xfrm>
        <a:graphic>
          <a:graphicData uri="http://schemas.openxmlformats.org/drawingml/2006/table">
            <a:tbl>
              <a:tblPr firstRow="1" firstCol="1" bandRow="1">
                <a:tableStyleId>{5C22544A-7EE6-4342-B048-85BDC9FD1C3A}</a:tableStyleId>
              </a:tblPr>
              <a:tblGrid>
                <a:gridCol w="4769709"/>
                <a:gridCol w="4769709"/>
              </a:tblGrid>
              <a:tr h="503554">
                <a:tc>
                  <a:txBody>
                    <a:bodyPr/>
                    <a:lstStyle/>
                    <a:p>
                      <a:pPr>
                        <a:lnSpc>
                          <a:spcPct val="107000"/>
                        </a:lnSpc>
                        <a:spcAft>
                          <a:spcPts val="0"/>
                        </a:spcAft>
                      </a:pPr>
                      <a:r>
                        <a:rPr lang="en-GB" sz="1200" dirty="0">
                          <a:effectLst/>
                        </a:rPr>
                        <a:t>Seán, Cardinal O’Malley OFM Cap (President)</a:t>
                      </a:r>
                      <a:endParaRPr lang="en-US" sz="12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dirty="0">
                          <a:effectLst/>
                        </a:rPr>
                        <a:t>Sister Kayula Lesa (Zambia)</a:t>
                      </a:r>
                      <a:endParaRPr lang="en-US" sz="1200" dirty="0">
                        <a:effectLst/>
                      </a:endParaRPr>
                    </a:p>
                    <a:p>
                      <a:pPr>
                        <a:lnSpc>
                          <a:spcPct val="107000"/>
                        </a:lnSpc>
                        <a:spcAft>
                          <a:spcPts val="0"/>
                        </a:spcAft>
                      </a:pPr>
                      <a:r>
                        <a:rPr lang="en-GB" sz="1200" dirty="0">
                          <a:effectLst/>
                        </a:rPr>
                        <a:t> </a:t>
                      </a:r>
                      <a:endParaRPr lang="en-US" sz="1200" dirty="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n-GB" sz="1200">
                          <a:effectLst/>
                        </a:rPr>
                        <a:t>Monsignor Robert Oliver (Secretary)</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dirty="0">
                          <a:effectLst/>
                        </a:rPr>
                        <a:t>Ms Kathleen McCormack AM (Australia)</a:t>
                      </a:r>
                      <a:endParaRPr lang="en-US" sz="1200" dirty="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s-ES" sz="1200">
                          <a:effectLst/>
                        </a:rPr>
                        <a:t>Bishop Luis Manuel Alí Herrera (Colombia)</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a:effectLst/>
                        </a:rPr>
                        <a:t>Sister Hermenegild Makoro (South Africa)</a:t>
                      </a:r>
                      <a:endParaRPr lang="en-US" sz="120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s-ES" sz="1200">
                          <a:effectLst/>
                        </a:rPr>
                        <a:t>Dr Catherine Bonnet (France)</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a:effectLst/>
                        </a:rPr>
                        <a:t>Hon Hanna Suchocka (Poland)</a:t>
                      </a:r>
                      <a:endParaRPr lang="en-US" sz="120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s-ES" sz="1200">
                          <a:effectLst/>
                        </a:rPr>
                        <a:t>Ms Marie Collins (Ireland)</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a:effectLst/>
                        </a:rPr>
                        <a:t>Dr Krysten Winter-Green (New Zealand)</a:t>
                      </a:r>
                      <a:endParaRPr lang="en-US" sz="120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s-ES" sz="1200">
                          <a:effectLst/>
                        </a:rPr>
                        <a:t>Professor Dr Gabriel Dy-Liacco (Philippines)</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a:effectLst/>
                        </a:rPr>
                        <a:t>Rev Humberto Miguel Yañez (Argentina)</a:t>
                      </a:r>
                      <a:endParaRPr lang="en-US" sz="120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n-GB" sz="1200">
                          <a:effectLst/>
                        </a:rPr>
                        <a:t>Professor Dr Sheila the Baroness Hollins (England)</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a:effectLst/>
                        </a:rPr>
                        <a:t>Rev Hans Zollner (Germany)</a:t>
                      </a:r>
                      <a:endParaRPr lang="en-US" sz="1200">
                        <a:effectLst/>
                        <a:latin typeface="Arial" panose="020B0604020202020204" pitchFamily="34" charset="0"/>
                        <a:ea typeface="Calibri" panose="020F0502020204030204" pitchFamily="34" charset="0"/>
                      </a:endParaRPr>
                    </a:p>
                  </a:txBody>
                  <a:tcPr marL="68580" marR="68580" marT="0" marB="0"/>
                </a:tc>
              </a:tr>
              <a:tr h="503554">
                <a:tc>
                  <a:txBody>
                    <a:bodyPr/>
                    <a:lstStyle/>
                    <a:p>
                      <a:pPr>
                        <a:lnSpc>
                          <a:spcPct val="107000"/>
                        </a:lnSpc>
                        <a:spcAft>
                          <a:spcPts val="0"/>
                        </a:spcAft>
                      </a:pPr>
                      <a:r>
                        <a:rPr lang="en-GB" sz="1200">
                          <a:effectLst/>
                        </a:rPr>
                        <a:t>Dr Bill Kilgallon (New Zealand)</a:t>
                      </a:r>
                      <a:endParaRPr lang="en-US" sz="120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0"/>
                        </a:spcAft>
                      </a:pPr>
                      <a:r>
                        <a:rPr lang="en-GB" sz="1200">
                          <a:effectLst/>
                        </a:rPr>
                        <a:t> </a:t>
                      </a:r>
                      <a:endParaRPr lang="en-US" sz="1200">
                        <a:effectLst/>
                        <a:latin typeface="Arial" panose="020B0604020202020204" pitchFamily="34" charset="0"/>
                        <a:ea typeface="Calibri" panose="020F0502020204030204" pitchFamily="34" charset="0"/>
                      </a:endParaRPr>
                    </a:p>
                  </a:txBody>
                  <a:tcPr marL="68580" marR="68580" marT="0" marB="0"/>
                </a:tc>
              </a:tr>
              <a:tr h="1007109">
                <a:tc gridSpan="2">
                  <a:txBody>
                    <a:bodyPr/>
                    <a:lstStyle/>
                    <a:p>
                      <a:pPr>
                        <a:lnSpc>
                          <a:spcPct val="107000"/>
                        </a:lnSpc>
                        <a:spcAft>
                          <a:spcPts val="0"/>
                        </a:spcAft>
                      </a:pPr>
                      <a:r>
                        <a:rPr lang="en-GB" sz="1200" dirty="0">
                          <a:effectLst/>
                        </a:rPr>
                        <a:t> </a:t>
                      </a:r>
                      <a:endParaRPr lang="en-US" sz="1200" dirty="0">
                        <a:effectLst/>
                      </a:endParaRPr>
                    </a:p>
                    <a:p>
                      <a:pPr>
                        <a:lnSpc>
                          <a:spcPct val="107000"/>
                        </a:lnSpc>
                        <a:spcAft>
                          <a:spcPts val="0"/>
                        </a:spcAft>
                      </a:pPr>
                      <a:r>
                        <a:rPr lang="en-GB" sz="1200" dirty="0">
                          <a:effectLst/>
                        </a:rPr>
                        <a:t>Peter Saunders (England) – currently on leave of absence</a:t>
                      </a:r>
                      <a:endParaRPr lang="en-US" sz="1200" dirty="0">
                        <a:effectLst/>
                      </a:endParaRPr>
                    </a:p>
                    <a:p>
                      <a:pPr>
                        <a:lnSpc>
                          <a:spcPct val="107000"/>
                        </a:lnSpc>
                        <a:spcAft>
                          <a:spcPts val="0"/>
                        </a:spcAft>
                      </a:pPr>
                      <a:r>
                        <a:rPr lang="en-GB" sz="1200" dirty="0">
                          <a:effectLst/>
                        </a:rPr>
                        <a:t>Dr Claudio Papale (Italy) – resigned in Spring 2016, for personal reasons</a:t>
                      </a:r>
                      <a:endParaRPr lang="en-US" sz="1200" dirty="0">
                        <a:effectLst/>
                        <a:latin typeface="Arial" panose="020B0604020202020204" pitchFamily="34" charset="0"/>
                        <a:ea typeface="Calibri" panose="020F0502020204030204" pitchFamily="34" charset="0"/>
                      </a:endParaRPr>
                    </a:p>
                  </a:txBody>
                  <a:tcPr marL="68580" marR="68580" marT="0" marB="0"/>
                </a:tc>
                <a:tc hMerge="1">
                  <a:txBody>
                    <a:bodyPr/>
                    <a:lstStyle/>
                    <a:p>
                      <a:endParaRPr lang="en-US"/>
                    </a:p>
                  </a:txBody>
                  <a:tcPr/>
                </a:tc>
              </a:tr>
            </a:tbl>
          </a:graphicData>
        </a:graphic>
      </p:graphicFrame>
    </p:spTree>
    <p:extLst>
      <p:ext uri="{BB962C8B-B14F-4D97-AF65-F5344CB8AC3E}">
        <p14:creationId xmlns:p14="http://schemas.microsoft.com/office/powerpoint/2010/main" val="1960217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70"/>
            <a:ext cx="9415462" cy="4267200"/>
          </a:xfrm>
        </p:spPr>
        <p:txBody>
          <a:bodyPr>
            <a:normAutofit fontScale="92500" lnSpcReduction="10000"/>
          </a:bodyPr>
          <a:lstStyle/>
          <a:p>
            <a:r>
              <a:rPr lang="en-GB" b="1" dirty="0" smtClean="0"/>
              <a:t>Mission</a:t>
            </a:r>
          </a:p>
          <a:p>
            <a:endParaRPr lang="en-US" dirty="0"/>
          </a:p>
          <a:p>
            <a:pPr algn="l"/>
            <a:r>
              <a:rPr lang="en-GB" dirty="0"/>
              <a:t>“Our mission is to </a:t>
            </a:r>
            <a:r>
              <a:rPr lang="en-GB" dirty="0">
                <a:solidFill>
                  <a:srgbClr val="FF0000"/>
                </a:solidFill>
              </a:rPr>
              <a:t>offer advice </a:t>
            </a:r>
            <a:r>
              <a:rPr lang="en-GB" dirty="0"/>
              <a:t>to the Holy Father about policies and programs that </a:t>
            </a:r>
            <a:r>
              <a:rPr lang="en-GB" dirty="0">
                <a:solidFill>
                  <a:srgbClr val="FF0000"/>
                </a:solidFill>
              </a:rPr>
              <a:t>promote local responsibility </a:t>
            </a:r>
            <a:r>
              <a:rPr lang="en-GB" dirty="0"/>
              <a:t>in the Church for the </a:t>
            </a:r>
            <a:r>
              <a:rPr lang="en-GB" dirty="0">
                <a:solidFill>
                  <a:srgbClr val="FF0000"/>
                </a:solidFill>
              </a:rPr>
              <a:t>protection</a:t>
            </a:r>
            <a:r>
              <a:rPr lang="en-GB" dirty="0"/>
              <a:t> of minors (children, young people, and vulnerable adults), and the </a:t>
            </a:r>
            <a:r>
              <a:rPr lang="en-GB" dirty="0">
                <a:solidFill>
                  <a:srgbClr val="FF0000"/>
                </a:solidFill>
              </a:rPr>
              <a:t>healing and care </a:t>
            </a:r>
            <a:r>
              <a:rPr lang="en-GB" dirty="0"/>
              <a:t>of survivors. </a:t>
            </a:r>
            <a:endParaRPr lang="en-GB" dirty="0" smtClean="0"/>
          </a:p>
          <a:p>
            <a:pPr algn="l"/>
            <a:endParaRPr lang="en-GB" dirty="0" smtClean="0"/>
          </a:p>
          <a:p>
            <a:pPr algn="l"/>
            <a:r>
              <a:rPr lang="en-GB" dirty="0" smtClean="0"/>
              <a:t>Our </a:t>
            </a:r>
            <a:r>
              <a:rPr lang="en-GB" dirty="0">
                <a:solidFill>
                  <a:srgbClr val="FF0000"/>
                </a:solidFill>
              </a:rPr>
              <a:t>focus is on policies </a:t>
            </a:r>
            <a:r>
              <a:rPr lang="en-GB" dirty="0"/>
              <a:t>in all local Churches, and </a:t>
            </a:r>
            <a:r>
              <a:rPr lang="en-GB" dirty="0">
                <a:solidFill>
                  <a:srgbClr val="FF0000"/>
                </a:solidFill>
              </a:rPr>
              <a:t>educational programs </a:t>
            </a:r>
            <a:r>
              <a:rPr lang="en-GB" dirty="0"/>
              <a:t>for all Church personnel. </a:t>
            </a:r>
            <a:endParaRPr lang="en-GB" dirty="0" smtClean="0"/>
          </a:p>
          <a:p>
            <a:pPr algn="l"/>
            <a:endParaRPr lang="en-GB" dirty="0"/>
          </a:p>
          <a:p>
            <a:pPr algn="l"/>
            <a:r>
              <a:rPr lang="en-GB" dirty="0" smtClean="0"/>
              <a:t>We </a:t>
            </a:r>
            <a:r>
              <a:rPr lang="en-GB" dirty="0">
                <a:solidFill>
                  <a:srgbClr val="FF0000"/>
                </a:solidFill>
              </a:rPr>
              <a:t>do not </a:t>
            </a:r>
            <a:r>
              <a:rPr lang="en-GB" dirty="0"/>
              <a:t>address individual cases, we do not exercise oversight, and we are not a decision-making body.”  (October 2015)</a:t>
            </a:r>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4156418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fontScale="70000" lnSpcReduction="20000"/>
          </a:bodyPr>
          <a:lstStyle/>
          <a:p>
            <a:r>
              <a:rPr lang="en-GB" sz="3400" b="1" dirty="0"/>
              <a:t>Work of the </a:t>
            </a:r>
            <a:r>
              <a:rPr lang="en-GB" sz="3400" b="1" dirty="0" smtClean="0"/>
              <a:t>Commission</a:t>
            </a:r>
          </a:p>
          <a:p>
            <a:endParaRPr lang="en-US" dirty="0"/>
          </a:p>
          <a:p>
            <a:pPr algn="l"/>
            <a:r>
              <a:rPr lang="en-GB" dirty="0"/>
              <a:t>The Commission meets twice-yearly at its Plenary Assembly, generally in Rome, for four days.  Throughout the year, work is carried out by six Working Groups, which develop proposals for action and present them to the Plenary </a:t>
            </a:r>
            <a:r>
              <a:rPr lang="en-GB" dirty="0" smtClean="0"/>
              <a:t>Assembly:</a:t>
            </a:r>
            <a:endParaRPr lang="en-US" dirty="0"/>
          </a:p>
          <a:p>
            <a:pPr lvl="0" algn="l"/>
            <a:r>
              <a:rPr lang="en-GB" dirty="0"/>
              <a:t>Working Group 1 – Guidelines (Chair - Bill Kilgallon)</a:t>
            </a:r>
            <a:br>
              <a:rPr lang="en-GB" dirty="0"/>
            </a:br>
            <a:endParaRPr lang="en-US" dirty="0"/>
          </a:p>
          <a:p>
            <a:pPr lvl="0" algn="l"/>
            <a:r>
              <a:rPr lang="en-GB" dirty="0"/>
              <a:t>Working Group 2 – Healing and Care (Chair - Marie Collins)</a:t>
            </a:r>
            <a:br>
              <a:rPr lang="en-GB" dirty="0"/>
            </a:br>
            <a:endParaRPr lang="en-US" dirty="0"/>
          </a:p>
          <a:p>
            <a:pPr lvl="0" algn="l"/>
            <a:r>
              <a:rPr lang="en-GB" dirty="0"/>
              <a:t>Working Group 3 – Education in Schools and Communities (Chair - Kathleen McCormack)</a:t>
            </a:r>
            <a:br>
              <a:rPr lang="en-GB" dirty="0"/>
            </a:br>
            <a:endParaRPr lang="en-US" dirty="0"/>
          </a:p>
          <a:p>
            <a:pPr lvl="0" algn="l"/>
            <a:r>
              <a:rPr lang="en-GB" dirty="0"/>
              <a:t>Working Group 4 – Formation and Church Leadership (Chair – Rev Hans Zollner)</a:t>
            </a:r>
            <a:br>
              <a:rPr lang="en-GB" dirty="0"/>
            </a:br>
            <a:endParaRPr lang="en-US" dirty="0"/>
          </a:p>
          <a:p>
            <a:pPr lvl="0" algn="l"/>
            <a:r>
              <a:rPr lang="en-GB" dirty="0"/>
              <a:t>Working Group 5 – Theology and Spirituality (Chair – Rev Miguel Yañez)</a:t>
            </a:r>
            <a:br>
              <a:rPr lang="en-GB" dirty="0"/>
            </a:br>
            <a:endParaRPr lang="en-US" dirty="0"/>
          </a:p>
          <a:p>
            <a:pPr lvl="0" algn="l"/>
            <a:r>
              <a:rPr lang="en-GB" dirty="0"/>
              <a:t>Working Group 6 – Canon Law (Chair – Hon Hanna Suchocka)</a:t>
            </a:r>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13472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191263"/>
            <a:ext cx="9415462" cy="4151871"/>
          </a:xfrm>
        </p:spPr>
        <p:txBody>
          <a:bodyPr>
            <a:normAutofit fontScale="70000" lnSpcReduction="20000"/>
          </a:bodyPr>
          <a:lstStyle/>
          <a:p>
            <a:r>
              <a:rPr lang="en-GB" sz="2900" b="1" dirty="0"/>
              <a:t>Key achievements of the </a:t>
            </a:r>
            <a:r>
              <a:rPr lang="en-GB" sz="2900" b="1" dirty="0" smtClean="0"/>
              <a:t>Commission</a:t>
            </a:r>
          </a:p>
          <a:p>
            <a:endParaRPr lang="en-US" dirty="0"/>
          </a:p>
          <a:p>
            <a:pPr lvl="0" algn="l"/>
            <a:r>
              <a:rPr lang="en-GB" dirty="0"/>
              <a:t>Recommendation that a </a:t>
            </a:r>
            <a:r>
              <a:rPr lang="en-GB" dirty="0">
                <a:solidFill>
                  <a:srgbClr val="00B0F0"/>
                </a:solidFill>
              </a:rPr>
              <a:t>special Tribunal </a:t>
            </a:r>
            <a:r>
              <a:rPr lang="en-GB" dirty="0"/>
              <a:t>be established </a:t>
            </a:r>
            <a:r>
              <a:rPr lang="en-GB" dirty="0" smtClean="0"/>
              <a:t>for cases </a:t>
            </a:r>
            <a:r>
              <a:rPr lang="en-GB" dirty="0"/>
              <a:t>involving abuse of the episcopal office in cases involving sexual abuse.  The Holy Father subsequently issued a </a:t>
            </a:r>
            <a:r>
              <a:rPr lang="en-GB" dirty="0" err="1"/>
              <a:t>motu</a:t>
            </a:r>
            <a:r>
              <a:rPr lang="en-GB" dirty="0"/>
              <a:t> </a:t>
            </a:r>
            <a:r>
              <a:rPr lang="en-GB" dirty="0" err="1"/>
              <a:t>proprio</a:t>
            </a:r>
            <a:r>
              <a:rPr lang="en-GB" dirty="0"/>
              <a:t>, </a:t>
            </a:r>
            <a:r>
              <a:rPr lang="en-GB" i="1" dirty="0"/>
              <a:t>Come Una Madre </a:t>
            </a:r>
            <a:r>
              <a:rPr lang="en-GB" i="1" dirty="0" err="1"/>
              <a:t>Amorevole</a:t>
            </a:r>
            <a:r>
              <a:rPr lang="en-GB" dirty="0"/>
              <a:t>, which set out the creation of a College of Jurists to advise him in cases where a Congregation is submitting a decree of removal of a Bishop, Eparch or religious superior to the Holy Father for his approval.</a:t>
            </a:r>
            <a:br>
              <a:rPr lang="en-GB" dirty="0"/>
            </a:br>
            <a:endParaRPr lang="en-US" dirty="0"/>
          </a:p>
          <a:p>
            <a:pPr lvl="0" algn="l"/>
            <a:r>
              <a:rPr lang="en-GB" dirty="0"/>
              <a:t>The production of a </a:t>
            </a:r>
            <a:r>
              <a:rPr lang="en-GB" dirty="0" smtClean="0">
                <a:solidFill>
                  <a:srgbClr val="00B0F0"/>
                </a:solidFill>
              </a:rPr>
              <a:t>Template </a:t>
            </a:r>
            <a:r>
              <a:rPr lang="en-GB" dirty="0">
                <a:solidFill>
                  <a:srgbClr val="00B0F0"/>
                </a:solidFill>
              </a:rPr>
              <a:t>for </a:t>
            </a:r>
            <a:r>
              <a:rPr lang="en-GB" dirty="0" smtClean="0">
                <a:solidFill>
                  <a:srgbClr val="00B0F0"/>
                </a:solidFill>
              </a:rPr>
              <a:t>Guidelines </a:t>
            </a:r>
            <a:r>
              <a:rPr lang="en-GB" dirty="0"/>
              <a:t>on protection of minors and vulnerable adults, for use by Churches and other institutions.</a:t>
            </a:r>
            <a:br>
              <a:rPr lang="en-GB" dirty="0"/>
            </a:br>
            <a:endParaRPr lang="en-US" dirty="0"/>
          </a:p>
          <a:p>
            <a:pPr lvl="0" algn="l"/>
            <a:r>
              <a:rPr lang="en-GB" dirty="0"/>
              <a:t>A survivor of clerical child sexual abuse made the proposal of a </a:t>
            </a:r>
            <a:r>
              <a:rPr lang="en-GB" dirty="0">
                <a:solidFill>
                  <a:srgbClr val="0070C0"/>
                </a:solidFill>
              </a:rPr>
              <a:t>Day of Prayer </a:t>
            </a:r>
            <a:r>
              <a:rPr lang="en-GB" dirty="0"/>
              <a:t>to the Commission. The Commission believes that prayer is one part of the healing process for survivors and the community of believers. Public prayer is also an important way of consciousness raising in the Church.  The Holy Father has therefore requested that National Bishops Conferences choose an appropriate day on which to pray for the survivors and victims of sexual abuse as part of a Universal Day of Prayer initiative. Commission members have designed liturgical texts to support the Day of Prayer.</a:t>
            </a:r>
            <a:br>
              <a:rPr lang="en-GB" dirty="0"/>
            </a:br>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360367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fontScale="85000" lnSpcReduction="10000"/>
          </a:bodyPr>
          <a:lstStyle/>
          <a:p>
            <a:r>
              <a:rPr lang="it-IT" b="1" dirty="0" err="1" smtClean="0"/>
              <a:t>Comments</a:t>
            </a:r>
            <a:r>
              <a:rPr lang="it-IT" b="1" dirty="0" smtClean="0"/>
              <a:t> from the </a:t>
            </a:r>
            <a:r>
              <a:rPr lang="it-IT" b="1" dirty="0" err="1" smtClean="0"/>
              <a:t>Heart</a:t>
            </a:r>
            <a:endParaRPr lang="it-IT" b="1" dirty="0" smtClean="0"/>
          </a:p>
          <a:p>
            <a:endParaRPr lang="it-IT" b="1" dirty="0" smtClean="0"/>
          </a:p>
          <a:p>
            <a:pPr marL="342900" indent="-342900" algn="l">
              <a:buFont typeface="Arial" panose="020B0604020202020204" pitchFamily="34" charset="0"/>
              <a:buChar char="•"/>
            </a:pPr>
            <a:r>
              <a:rPr lang="it-IT" dirty="0" err="1" smtClean="0"/>
              <a:t>We</a:t>
            </a:r>
            <a:r>
              <a:rPr lang="it-IT" dirty="0" smtClean="0"/>
              <a:t> must be </a:t>
            </a:r>
            <a:r>
              <a:rPr lang="it-IT" dirty="0" err="1" smtClean="0"/>
              <a:t>concerned</a:t>
            </a:r>
            <a:r>
              <a:rPr lang="it-IT" dirty="0" smtClean="0"/>
              <a:t> with the </a:t>
            </a:r>
            <a:r>
              <a:rPr lang="it-IT" dirty="0" err="1" smtClean="0"/>
              <a:t>sanctity</a:t>
            </a:r>
            <a:r>
              <a:rPr lang="it-IT" dirty="0" smtClean="0"/>
              <a:t> of Life</a:t>
            </a:r>
          </a:p>
          <a:p>
            <a:pPr marL="342900" indent="-342900" algn="l">
              <a:buFont typeface="Arial" panose="020B0604020202020204" pitchFamily="34" charset="0"/>
              <a:buChar char="•"/>
            </a:pPr>
            <a:r>
              <a:rPr lang="it-IT" dirty="0" err="1" smtClean="0"/>
              <a:t>We</a:t>
            </a:r>
            <a:r>
              <a:rPr lang="it-IT" dirty="0" smtClean="0"/>
              <a:t> must be </a:t>
            </a:r>
            <a:r>
              <a:rPr lang="it-IT" dirty="0" err="1" smtClean="0"/>
              <a:t>concerned</a:t>
            </a:r>
            <a:r>
              <a:rPr lang="it-IT" dirty="0" smtClean="0"/>
              <a:t> with moral </a:t>
            </a:r>
            <a:r>
              <a:rPr lang="it-IT" dirty="0" err="1" smtClean="0"/>
              <a:t>issues</a:t>
            </a:r>
            <a:endParaRPr lang="it-IT" dirty="0" smtClean="0"/>
          </a:p>
          <a:p>
            <a:pPr marL="342900" indent="-342900" algn="l">
              <a:buFont typeface="Arial" panose="020B0604020202020204" pitchFamily="34" charset="0"/>
              <a:buChar char="•"/>
            </a:pPr>
            <a:r>
              <a:rPr lang="it-IT" dirty="0" err="1" smtClean="0"/>
              <a:t>This</a:t>
            </a:r>
            <a:r>
              <a:rPr lang="it-IT" dirty="0" smtClean="0"/>
              <a:t> </a:t>
            </a:r>
            <a:r>
              <a:rPr lang="it-IT" dirty="0" err="1" smtClean="0"/>
              <a:t>is</a:t>
            </a:r>
            <a:r>
              <a:rPr lang="it-IT" dirty="0" smtClean="0"/>
              <a:t> </a:t>
            </a:r>
            <a:r>
              <a:rPr lang="it-IT" dirty="0" err="1" smtClean="0"/>
              <a:t>God’s</a:t>
            </a:r>
            <a:r>
              <a:rPr lang="it-IT" dirty="0" smtClean="0"/>
              <a:t> Church: </a:t>
            </a:r>
            <a:r>
              <a:rPr lang="it-IT" dirty="0" err="1" smtClean="0"/>
              <a:t>but</a:t>
            </a:r>
            <a:r>
              <a:rPr lang="it-IT" dirty="0" smtClean="0"/>
              <a:t>  </a:t>
            </a:r>
            <a:r>
              <a:rPr lang="it-IT" dirty="0" err="1" smtClean="0"/>
              <a:t>you</a:t>
            </a:r>
            <a:r>
              <a:rPr lang="it-IT" dirty="0" smtClean="0"/>
              <a:t> </a:t>
            </a:r>
            <a:r>
              <a:rPr lang="it-IT" dirty="0" err="1" smtClean="0"/>
              <a:t>have</a:t>
            </a:r>
            <a:r>
              <a:rPr lang="it-IT" dirty="0" smtClean="0"/>
              <a:t> </a:t>
            </a:r>
            <a:r>
              <a:rPr lang="it-IT" dirty="0" err="1" smtClean="0"/>
              <a:t>been</a:t>
            </a:r>
            <a:r>
              <a:rPr lang="it-IT" dirty="0" smtClean="0"/>
              <a:t> </a:t>
            </a:r>
            <a:r>
              <a:rPr lang="it-IT" dirty="0" err="1" smtClean="0"/>
              <a:t>specifically</a:t>
            </a:r>
            <a:r>
              <a:rPr lang="it-IT" dirty="0" smtClean="0"/>
              <a:t> </a:t>
            </a:r>
            <a:r>
              <a:rPr lang="it-IT" dirty="0" err="1" smtClean="0"/>
              <a:t>chosen</a:t>
            </a:r>
            <a:r>
              <a:rPr lang="it-IT" dirty="0" smtClean="0"/>
              <a:t> to help with </a:t>
            </a:r>
            <a:r>
              <a:rPr lang="it-IT" dirty="0" err="1" smtClean="0"/>
              <a:t>this</a:t>
            </a:r>
            <a:r>
              <a:rPr lang="it-IT" dirty="0" smtClean="0"/>
              <a:t> </a:t>
            </a:r>
            <a:r>
              <a:rPr lang="it-IT" dirty="0" err="1" smtClean="0"/>
              <a:t>mission</a:t>
            </a:r>
            <a:endParaRPr lang="it-IT" dirty="0" smtClean="0"/>
          </a:p>
          <a:p>
            <a:pPr marL="342900" indent="-342900" algn="l">
              <a:buFont typeface="Arial" panose="020B0604020202020204" pitchFamily="34" charset="0"/>
              <a:buChar char="•"/>
            </a:pPr>
            <a:r>
              <a:rPr lang="it-IT" dirty="0" err="1" smtClean="0"/>
              <a:t>It</a:t>
            </a:r>
            <a:r>
              <a:rPr lang="it-IT" dirty="0" smtClean="0"/>
              <a:t> </a:t>
            </a:r>
            <a:r>
              <a:rPr lang="it-IT" dirty="0" err="1" smtClean="0"/>
              <a:t>is</a:t>
            </a:r>
            <a:r>
              <a:rPr lang="it-IT" dirty="0" smtClean="0"/>
              <a:t> a </a:t>
            </a:r>
            <a:r>
              <a:rPr lang="it-IT" dirty="0" err="1" smtClean="0"/>
              <a:t>gift</a:t>
            </a:r>
            <a:r>
              <a:rPr lang="it-IT" dirty="0" smtClean="0"/>
              <a:t> from </a:t>
            </a:r>
            <a:r>
              <a:rPr lang="it-IT" dirty="0" err="1" smtClean="0"/>
              <a:t>God</a:t>
            </a:r>
            <a:r>
              <a:rPr lang="it-IT" dirty="0" smtClean="0"/>
              <a:t> to </a:t>
            </a:r>
            <a:r>
              <a:rPr lang="it-IT" dirty="0" err="1" smtClean="0"/>
              <a:t>You</a:t>
            </a:r>
            <a:endParaRPr lang="it-IT" dirty="0" smtClean="0"/>
          </a:p>
          <a:p>
            <a:pPr marL="342900" indent="-342900" algn="l">
              <a:buFont typeface="Arial" panose="020B0604020202020204" pitchFamily="34" charset="0"/>
              <a:buChar char="•"/>
            </a:pPr>
            <a:r>
              <a:rPr lang="it-IT" dirty="0" smtClean="0"/>
              <a:t>With a BIG </a:t>
            </a:r>
            <a:r>
              <a:rPr lang="it-IT" dirty="0" err="1" smtClean="0"/>
              <a:t>responsibility</a:t>
            </a:r>
            <a:endParaRPr lang="it-IT" dirty="0" smtClean="0"/>
          </a:p>
          <a:p>
            <a:pPr marL="342900" indent="-342900" algn="l">
              <a:buFont typeface="Arial" panose="020B0604020202020204" pitchFamily="34" charset="0"/>
              <a:buChar char="•"/>
            </a:pPr>
            <a:r>
              <a:rPr lang="it-IT" dirty="0" smtClean="0"/>
              <a:t>Success </a:t>
            </a:r>
            <a:r>
              <a:rPr lang="it-IT" dirty="0" err="1" smtClean="0"/>
              <a:t>is</a:t>
            </a:r>
            <a:r>
              <a:rPr lang="it-IT" dirty="0" smtClean="0"/>
              <a:t> the </a:t>
            </a:r>
            <a:r>
              <a:rPr lang="it-IT" dirty="0" err="1" smtClean="0"/>
              <a:t>only</a:t>
            </a:r>
            <a:r>
              <a:rPr lang="it-IT" dirty="0" smtClean="0"/>
              <a:t> option</a:t>
            </a:r>
          </a:p>
          <a:p>
            <a:pPr marL="342900" indent="-342900" algn="l">
              <a:buFont typeface="Arial" panose="020B0604020202020204" pitchFamily="34" charset="0"/>
              <a:buChar char="•"/>
            </a:pPr>
            <a:r>
              <a:rPr lang="it-IT" dirty="0" err="1" smtClean="0"/>
              <a:t>But</a:t>
            </a:r>
            <a:r>
              <a:rPr lang="it-IT" dirty="0" smtClean="0"/>
              <a:t> </a:t>
            </a:r>
            <a:r>
              <a:rPr lang="it-IT" dirty="0" err="1" smtClean="0"/>
              <a:t>remember</a:t>
            </a:r>
            <a:r>
              <a:rPr lang="it-IT" dirty="0" smtClean="0"/>
              <a:t>, </a:t>
            </a:r>
            <a:r>
              <a:rPr lang="it-IT" dirty="0" err="1" smtClean="0"/>
              <a:t>we</a:t>
            </a:r>
            <a:r>
              <a:rPr lang="it-IT" dirty="0" smtClean="0"/>
              <a:t> </a:t>
            </a:r>
            <a:r>
              <a:rPr lang="it-IT" dirty="0" err="1" smtClean="0"/>
              <a:t>walk</a:t>
            </a:r>
            <a:r>
              <a:rPr lang="it-IT" dirty="0" smtClean="0"/>
              <a:t> by </a:t>
            </a:r>
            <a:r>
              <a:rPr lang="it-IT" dirty="0" err="1" smtClean="0"/>
              <a:t>faith</a:t>
            </a:r>
            <a:r>
              <a:rPr lang="it-IT" dirty="0" smtClean="0"/>
              <a:t>, </a:t>
            </a:r>
            <a:r>
              <a:rPr lang="it-IT" dirty="0" err="1" smtClean="0"/>
              <a:t>not</a:t>
            </a:r>
            <a:r>
              <a:rPr lang="it-IT" dirty="0" smtClean="0"/>
              <a:t> by </a:t>
            </a:r>
            <a:r>
              <a:rPr lang="it-IT" dirty="0" err="1" smtClean="0"/>
              <a:t>what</a:t>
            </a:r>
            <a:r>
              <a:rPr lang="it-IT" dirty="0" smtClean="0"/>
              <a:t> </a:t>
            </a:r>
            <a:r>
              <a:rPr lang="it-IT" dirty="0" err="1" smtClean="0"/>
              <a:t>we</a:t>
            </a:r>
            <a:r>
              <a:rPr lang="it-IT" dirty="0" smtClean="0"/>
              <a:t> </a:t>
            </a:r>
            <a:r>
              <a:rPr lang="it-IT" dirty="0" err="1" smtClean="0"/>
              <a:t>see</a:t>
            </a:r>
            <a:endParaRPr lang="it-IT" dirty="0" smtClean="0"/>
          </a:p>
          <a:p>
            <a:pPr marL="342900" indent="-342900" algn="l">
              <a:buFont typeface="Arial" panose="020B0604020202020204" pitchFamily="34" charset="0"/>
              <a:buChar char="•"/>
            </a:pPr>
            <a:r>
              <a:rPr lang="it-IT" dirty="0" err="1"/>
              <a:t>K</a:t>
            </a:r>
            <a:r>
              <a:rPr lang="it-IT" dirty="0" err="1" smtClean="0"/>
              <a:t>eep</a:t>
            </a:r>
            <a:r>
              <a:rPr lang="it-IT" dirty="0" smtClean="0"/>
              <a:t> on </a:t>
            </a:r>
            <a:r>
              <a:rPr lang="it-IT" dirty="0" err="1" smtClean="0"/>
              <a:t>keeping</a:t>
            </a:r>
            <a:r>
              <a:rPr lang="it-IT" dirty="0" smtClean="0"/>
              <a:t> on </a:t>
            </a:r>
          </a:p>
          <a:p>
            <a:r>
              <a:rPr lang="it-IT" dirty="0" smtClean="0"/>
              <a:t>TURN IT OVER	</a:t>
            </a:r>
            <a:endParaRPr lang="en-US" dirty="0"/>
          </a:p>
          <a:p>
            <a:pPr marL="342900" indent="-342900" algn="l">
              <a:buFont typeface="Arial" panose="020B0604020202020204" pitchFamily="34" charset="0"/>
              <a:buChar char="•"/>
            </a:pPr>
            <a:endParaRPr lang="en-US" dirty="0"/>
          </a:p>
        </p:txBody>
      </p:sp>
      <p:pic>
        <p:nvPicPr>
          <p:cNvPr id="3" name="Immagin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8803" y="2503358"/>
            <a:ext cx="583750" cy="565265"/>
          </a:xfrm>
          <a:prstGeom prst="rect">
            <a:avLst/>
          </a:prstGeom>
        </p:spPr>
      </p:pic>
    </p:spTree>
    <p:extLst>
      <p:ext uri="{BB962C8B-B14F-4D97-AF65-F5344CB8AC3E}">
        <p14:creationId xmlns:p14="http://schemas.microsoft.com/office/powerpoint/2010/main" val="4268120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a:bodyPr>
          <a:lstStyle/>
          <a:p>
            <a:endParaRPr lang="it-IT" b="1" dirty="0" smtClean="0"/>
          </a:p>
          <a:p>
            <a:endParaRPr lang="it-IT" b="1" dirty="0" smtClean="0"/>
          </a:p>
          <a:p>
            <a:r>
              <a:rPr lang="it-IT" b="1" dirty="0" smtClean="0">
                <a:latin typeface="Segoe Script" panose="020B0504020000000003" pitchFamily="34" charset="0"/>
              </a:rPr>
              <a:t>Romero </a:t>
            </a:r>
            <a:r>
              <a:rPr lang="it-IT" b="1" dirty="0" err="1" smtClean="0">
                <a:latin typeface="Segoe Script" panose="020B0504020000000003" pitchFamily="34" charset="0"/>
              </a:rPr>
              <a:t>Prayer</a:t>
            </a:r>
            <a:endParaRPr lang="it-IT" b="1" dirty="0" smtClean="0">
              <a:latin typeface="Segoe Script" panose="020B0504020000000003" pitchFamily="34" charset="0"/>
            </a:endParaRPr>
          </a:p>
          <a:p>
            <a:endParaRPr lang="it-IT" b="1" dirty="0" smtClean="0">
              <a:latin typeface="Segoe Script" panose="020B0504020000000003" pitchFamily="34" charset="0"/>
            </a:endParaRPr>
          </a:p>
          <a:p>
            <a:r>
              <a:rPr lang="it-IT" b="1" dirty="0" err="1" smtClean="0">
                <a:latin typeface="Segoe Script" panose="020B0504020000000003" pitchFamily="34" charset="0"/>
              </a:rPr>
              <a:t>Prophets</a:t>
            </a:r>
            <a:r>
              <a:rPr lang="it-IT" b="1" dirty="0" smtClean="0">
                <a:latin typeface="Segoe Script" panose="020B0504020000000003" pitchFamily="34" charset="0"/>
              </a:rPr>
              <a:t> of a Future </a:t>
            </a:r>
            <a:r>
              <a:rPr lang="it-IT" b="1" dirty="0" err="1" smtClean="0">
                <a:latin typeface="Segoe Script" panose="020B0504020000000003" pitchFamily="34" charset="0"/>
              </a:rPr>
              <a:t>Not</a:t>
            </a:r>
            <a:r>
              <a:rPr lang="it-IT" b="1" dirty="0" smtClean="0">
                <a:latin typeface="Segoe Script" panose="020B0504020000000003" pitchFamily="34" charset="0"/>
              </a:rPr>
              <a:t> </a:t>
            </a:r>
            <a:r>
              <a:rPr lang="it-IT" b="1" dirty="0" err="1" smtClean="0">
                <a:latin typeface="Segoe Script" panose="020B0504020000000003" pitchFamily="34" charset="0"/>
              </a:rPr>
              <a:t>Our</a:t>
            </a:r>
            <a:r>
              <a:rPr lang="it-IT" b="1" dirty="0" smtClean="0">
                <a:latin typeface="Segoe Script" panose="020B0504020000000003" pitchFamily="34" charset="0"/>
              </a:rPr>
              <a:t> </a:t>
            </a:r>
            <a:r>
              <a:rPr lang="it-IT" b="1" dirty="0" err="1" smtClean="0">
                <a:latin typeface="Segoe Script" panose="020B0504020000000003" pitchFamily="34" charset="0"/>
              </a:rPr>
              <a:t>Own</a:t>
            </a:r>
            <a:endParaRPr lang="en-US" dirty="0">
              <a:latin typeface="Segoe Script" panose="020B0504020000000003" pitchFamily="34" charset="0"/>
            </a:endParaRP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9117013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52151" y="1122363"/>
            <a:ext cx="9415849" cy="961810"/>
          </a:xfrm>
        </p:spPr>
        <p:txBody>
          <a:bodyPr/>
          <a:lstStyle/>
          <a:p>
            <a:endParaRPr lang="en-US" dirty="0"/>
          </a:p>
        </p:txBody>
      </p:sp>
      <p:pic>
        <p:nvPicPr>
          <p:cNvPr id="4" name="Immagine 3" descr="Z:\Share\GRAPHIC\visual ID\PCTM-logo-210mm.png"/>
          <p:cNvPicPr/>
          <p:nvPr/>
        </p:nvPicPr>
        <p:blipFill>
          <a:blip r:embed="rId2">
            <a:extLst>
              <a:ext uri="{28A0092B-C50C-407E-A947-70E740481C1C}">
                <a14:useLocalDpi xmlns:a14="http://schemas.microsoft.com/office/drawing/2010/main" val="0"/>
              </a:ext>
            </a:extLst>
          </a:blip>
          <a:srcRect/>
          <a:stretch>
            <a:fillRect/>
          </a:stretch>
        </p:blipFill>
        <p:spPr bwMode="auto">
          <a:xfrm>
            <a:off x="3128292" y="1169245"/>
            <a:ext cx="5663565" cy="868045"/>
          </a:xfrm>
          <a:prstGeom prst="rect">
            <a:avLst/>
          </a:prstGeom>
          <a:noFill/>
          <a:ln>
            <a:noFill/>
          </a:ln>
        </p:spPr>
      </p:pic>
      <p:sp>
        <p:nvSpPr>
          <p:cNvPr id="8" name="Sottotitolo 2"/>
          <p:cNvSpPr>
            <a:spLocks noGrp="1"/>
          </p:cNvSpPr>
          <p:nvPr>
            <p:ph type="subTitle" idx="1"/>
          </p:nvPr>
        </p:nvSpPr>
        <p:spPr>
          <a:xfrm>
            <a:off x="1252538" y="2323069"/>
            <a:ext cx="9415462" cy="4151871"/>
          </a:xfrm>
        </p:spPr>
        <p:txBody>
          <a:bodyPr>
            <a:normAutofit fontScale="25000" lnSpcReduction="20000"/>
          </a:bodyPr>
          <a:lstStyle/>
          <a:p>
            <a:r>
              <a:rPr lang="en-US" sz="9600" b="1" dirty="0" smtClean="0"/>
              <a:t>It </a:t>
            </a:r>
            <a:r>
              <a:rPr lang="en-US" sz="9600" b="1" dirty="0"/>
              <a:t>helps now and then to step back and take the long view</a:t>
            </a:r>
            <a:r>
              <a:rPr lang="en-US" sz="9600" dirty="0" smtClean="0"/>
              <a:t>.</a:t>
            </a:r>
          </a:p>
          <a:p>
            <a:pPr algn="l"/>
            <a:endParaRPr lang="en-US" sz="9600" dirty="0"/>
          </a:p>
          <a:p>
            <a:pPr algn="l"/>
            <a:r>
              <a:rPr lang="en-US" sz="9600" dirty="0"/>
              <a:t>The Kingdom is not only beyond our </a:t>
            </a:r>
            <a:r>
              <a:rPr lang="en-US" sz="9600" dirty="0" smtClean="0"/>
              <a:t>efforts, it </a:t>
            </a:r>
            <a:r>
              <a:rPr lang="en-US" sz="9600" dirty="0"/>
              <a:t>is beyond our vision</a:t>
            </a:r>
            <a:r>
              <a:rPr lang="en-US" sz="9600" dirty="0" smtClean="0"/>
              <a:t>.</a:t>
            </a:r>
          </a:p>
          <a:p>
            <a:pPr algn="l"/>
            <a:endParaRPr lang="en-US" sz="9600" dirty="0"/>
          </a:p>
          <a:p>
            <a:pPr algn="l"/>
            <a:r>
              <a:rPr lang="en-US" sz="9600" dirty="0"/>
              <a:t>We accomplish in our lifetime only a tiny fraction </a:t>
            </a:r>
            <a:r>
              <a:rPr lang="en-US" sz="9600" dirty="0" smtClean="0"/>
              <a:t> of </a:t>
            </a:r>
            <a:r>
              <a:rPr lang="en-US" sz="9600" dirty="0"/>
              <a:t>the magnificent enterprise that is God’s work</a:t>
            </a:r>
            <a:r>
              <a:rPr lang="en-US" sz="9600" dirty="0" smtClean="0"/>
              <a:t>.</a:t>
            </a:r>
          </a:p>
          <a:p>
            <a:pPr algn="l"/>
            <a:endParaRPr lang="en-US" sz="9600" dirty="0"/>
          </a:p>
          <a:p>
            <a:pPr algn="l"/>
            <a:r>
              <a:rPr lang="en-US" sz="9600" dirty="0"/>
              <a:t>Nothing we do is </a:t>
            </a:r>
            <a:r>
              <a:rPr lang="en-US" sz="9600" dirty="0" smtClean="0"/>
              <a:t>complete; </a:t>
            </a:r>
            <a:r>
              <a:rPr lang="en-US" sz="9600" dirty="0"/>
              <a:t>which is another way of </a:t>
            </a:r>
            <a:r>
              <a:rPr lang="en-US" sz="9600" dirty="0" smtClean="0"/>
              <a:t>saying that </a:t>
            </a:r>
            <a:r>
              <a:rPr lang="en-US" sz="9600" dirty="0"/>
              <a:t>the kingdom always lies beyond us</a:t>
            </a:r>
            <a:r>
              <a:rPr lang="en-US" sz="9600" dirty="0" smtClean="0"/>
              <a:t>.</a:t>
            </a:r>
          </a:p>
          <a:p>
            <a:pPr algn="l"/>
            <a:endParaRPr lang="en-US" sz="9600" dirty="0"/>
          </a:p>
          <a:p>
            <a:r>
              <a:rPr lang="en-US" dirty="0"/>
              <a:t> </a:t>
            </a:r>
          </a:p>
          <a:p>
            <a:endParaRPr lang="it-IT" b="1" dirty="0" smtClean="0"/>
          </a:p>
          <a:p>
            <a:endParaRPr lang="it-IT" b="1" dirty="0" smtClean="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504581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844</Words>
  <Application>Microsoft Office PowerPoint</Application>
  <PresentationFormat>Custom</PresentationFormat>
  <Paragraphs>147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Tema di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Teresa Kettelkamp</dc:creator>
  <cp:lastModifiedBy>Ann Doyle</cp:lastModifiedBy>
  <cp:revision>14</cp:revision>
  <dcterms:created xsi:type="dcterms:W3CDTF">2016-10-06T14:22:05Z</dcterms:created>
  <dcterms:modified xsi:type="dcterms:W3CDTF">2016-10-25T10:49:06Z</dcterms:modified>
</cp:coreProperties>
</file>