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92" r:id="rId2"/>
    <p:sldMasterId id="2147483904" r:id="rId3"/>
  </p:sldMasterIdLst>
  <p:notesMasterIdLst>
    <p:notesMasterId r:id="rId22"/>
  </p:notesMasterIdLst>
  <p:sldIdLst>
    <p:sldId id="311" r:id="rId4"/>
    <p:sldId id="366" r:id="rId5"/>
    <p:sldId id="367" r:id="rId6"/>
    <p:sldId id="368" r:id="rId7"/>
    <p:sldId id="369" r:id="rId8"/>
    <p:sldId id="370" r:id="rId9"/>
    <p:sldId id="371" r:id="rId10"/>
    <p:sldId id="372" r:id="rId11"/>
    <p:sldId id="373" r:id="rId12"/>
    <p:sldId id="374" r:id="rId13"/>
    <p:sldId id="375" r:id="rId14"/>
    <p:sldId id="376" r:id="rId15"/>
    <p:sldId id="377" r:id="rId16"/>
    <p:sldId id="378" r:id="rId17"/>
    <p:sldId id="379" r:id="rId18"/>
    <p:sldId id="381" r:id="rId19"/>
    <p:sldId id="382" r:id="rId20"/>
    <p:sldId id="3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DB8"/>
    <a:srgbClr val="246079"/>
    <a:srgbClr val="92CB22"/>
    <a:srgbClr val="D31E24"/>
    <a:srgbClr val="E70D71"/>
    <a:srgbClr val="5743A1"/>
    <a:srgbClr val="E8A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17" autoAdjust="0"/>
    <p:restoredTop sz="94674"/>
  </p:normalViewPr>
  <p:slideViewPr>
    <p:cSldViewPr snapToGrid="0" snapToObjects="1">
      <p:cViewPr varScale="1">
        <p:scale>
          <a:sx n="47" d="100"/>
          <a:sy n="47" d="100"/>
        </p:scale>
        <p:origin x="-96" y="-4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A8639-FE78-4EA6-BD55-67C48D125545}" type="datetimeFigureOut">
              <a:rPr lang="en-IE" smtClean="0"/>
              <a:t>26/10/2016</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AB5B0-F785-40DB-A9D0-51C0AAE11A2E}" type="slidenum">
              <a:rPr lang="en-IE" smtClean="0"/>
              <a:t>‹#›</a:t>
            </a:fld>
            <a:endParaRPr lang="en-IE"/>
          </a:p>
        </p:txBody>
      </p:sp>
    </p:spTree>
    <p:extLst>
      <p:ext uri="{BB962C8B-B14F-4D97-AF65-F5344CB8AC3E}">
        <p14:creationId xmlns:p14="http://schemas.microsoft.com/office/powerpoint/2010/main" val="39713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9" y="685873"/>
            <a:ext cx="4975225" cy="342936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BCE375-CE48-4C00-8FF9-6BA72B973E0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143885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9" y="685873"/>
            <a:ext cx="4975225" cy="342936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BCE375-CE48-4C00-8FF9-6BA72B973E0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4388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9" y="685873"/>
            <a:ext cx="4975225" cy="342936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BCE375-CE48-4C00-8FF9-6BA72B973E0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14388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23"/>
          <p:cNvSpPr/>
          <p:nvPr userDrawn="1"/>
        </p:nvSpPr>
        <p:spPr>
          <a:xfrm rot="10800000">
            <a:off x="21790" y="-8471"/>
            <a:ext cx="100433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246079"/>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74934"/>
            <a:chOff x="0" y="-8467"/>
            <a:chExt cx="12192000"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38455" y="0"/>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E70D71"/>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92CB2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274003" y="0"/>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5743A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D31E24"/>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4841" y="3589867"/>
              <a:ext cx="1817159" cy="3268133"/>
            </a:xfrm>
            <a:prstGeom prst="triangle">
              <a:avLst>
                <a:gd name="adj" fmla="val 100000"/>
              </a:avLst>
            </a:prstGeom>
            <a:solidFill>
              <a:srgbClr val="E8AD25"/>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677334" cy="5666154"/>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2"/>
          <a:stretch>
            <a:fillRect/>
          </a:stretch>
        </p:blipFill>
        <p:spPr>
          <a:xfrm>
            <a:off x="1123134" y="39927"/>
            <a:ext cx="3622505" cy="1278531"/>
          </a:xfrm>
          <a:prstGeom prst="rect">
            <a:avLst/>
          </a:prstGeom>
        </p:spPr>
      </p:pic>
    </p:spTree>
    <p:extLst>
      <p:ext uri="{BB962C8B-B14F-4D97-AF65-F5344CB8AC3E}">
        <p14:creationId xmlns:p14="http://schemas.microsoft.com/office/powerpoint/2010/main" val="8990194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46181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70986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3" y="514928"/>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40280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90582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12"/>
          </p:nvPr>
        </p:nvSpPr>
        <p:spPr/>
        <p:txBody>
          <a:bodyPr/>
          <a:lstStyle/>
          <a:p>
            <a:r>
              <a:rPr lang="en-US" smtClean="0"/>
              <a:t>INDUCTION SESSION</a:t>
            </a:r>
            <a:endParaRPr lang="en-US" dirty="0"/>
          </a:p>
        </p:txBody>
      </p:sp>
    </p:spTree>
    <p:extLst>
      <p:ext uri="{BB962C8B-B14F-4D97-AF65-F5344CB8AC3E}">
        <p14:creationId xmlns:p14="http://schemas.microsoft.com/office/powerpoint/2010/main" val="144387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12"/>
          </p:nvPr>
        </p:nvSpPr>
        <p:spPr/>
        <p:txBody>
          <a:bodyPr/>
          <a:lstStyle/>
          <a:p>
            <a:r>
              <a:rPr lang="en-US" smtClean="0"/>
              <a:t>INDUCTION SESSION</a:t>
            </a:r>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287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12"/>
          </p:nvPr>
        </p:nvSpPr>
        <p:spPr/>
        <p:txBody>
          <a:bodyPr/>
          <a:lstStyle/>
          <a:p>
            <a:r>
              <a:rPr lang="en-US" smtClean="0"/>
              <a:t>INDUCTION SESSION</a:t>
            </a:r>
            <a:endParaRPr lang="en-US" dirty="0"/>
          </a:p>
        </p:txBody>
      </p:sp>
    </p:spTree>
    <p:extLst>
      <p:ext uri="{BB962C8B-B14F-4D97-AF65-F5344CB8AC3E}">
        <p14:creationId xmlns:p14="http://schemas.microsoft.com/office/powerpoint/2010/main" val="317440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5"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12"/>
          </p:nvPr>
        </p:nvSpPr>
        <p:spPr/>
        <p:txBody>
          <a:bodyPr/>
          <a:lstStyle/>
          <a:p>
            <a:r>
              <a:rPr lang="en-US" smtClean="0"/>
              <a:t>INDUCTION SESSION</a:t>
            </a:r>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9087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B61BEF0D-F0BB-DE4B-95CE-6DB70DBA9567}" type="datetimeFigureOut">
              <a:rPr lang="en-US" dirty="0"/>
              <a:pPr/>
              <a:t>10/26/2016</a:t>
            </a:fld>
            <a:endParaRPr lang="en-US" dirty="0"/>
          </a:p>
        </p:txBody>
      </p:sp>
      <p:sp>
        <p:nvSpPr>
          <p:cNvPr id="5" name="Footer Placeholder 4"/>
          <p:cNvSpPr>
            <a:spLocks noGrp="1"/>
          </p:cNvSpPr>
          <p:nvPr>
            <p:ph type="ftr" sz="quarter" idx="11"/>
          </p:nvPr>
        </p:nvSpPr>
        <p:spPr/>
        <p:txBody>
          <a:body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12"/>
          </p:nvPr>
        </p:nvSpPr>
        <p:spPr/>
        <p:txBody>
          <a:bodyPr/>
          <a:lstStyle/>
          <a:p>
            <a:r>
              <a:rPr lang="en-US" smtClean="0"/>
              <a:t>INDUCTION SESSION</a:t>
            </a:r>
            <a:endParaRPr lang="en-US" dirty="0"/>
          </a:p>
        </p:txBody>
      </p:sp>
    </p:spTree>
    <p:extLst>
      <p:ext uri="{BB962C8B-B14F-4D97-AF65-F5344CB8AC3E}">
        <p14:creationId xmlns:p14="http://schemas.microsoft.com/office/powerpoint/2010/main" val="138541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59216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8" name="Rectangle 23"/>
          <p:cNvSpPr/>
          <p:nvPr userDrawn="1"/>
        </p:nvSpPr>
        <p:spPr>
          <a:xfrm rot="10800000">
            <a:off x="21790" y="-8471"/>
            <a:ext cx="100433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E70D7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74934"/>
            <a:chOff x="0" y="-8467"/>
            <a:chExt cx="12192000"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38455" y="0"/>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E70D7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274003" y="0"/>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8AD25"/>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E70D71"/>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4841" y="3589867"/>
              <a:ext cx="1817159" cy="3268133"/>
            </a:xfrm>
            <a:prstGeom prst="triangle">
              <a:avLst>
                <a:gd name="adj" fmla="val 100000"/>
              </a:avLst>
            </a:prstGeom>
            <a:solidFill>
              <a:srgbClr val="E8AD25"/>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677334" cy="5666154"/>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2"/>
          <a:stretch>
            <a:fillRect/>
          </a:stretch>
        </p:blipFill>
        <p:spPr>
          <a:xfrm>
            <a:off x="1123134" y="39927"/>
            <a:ext cx="3622505" cy="1278531"/>
          </a:xfrm>
          <a:prstGeom prst="rect">
            <a:avLst/>
          </a:prstGeom>
        </p:spPr>
      </p:pic>
    </p:spTree>
    <p:extLst>
      <p:ext uri="{BB962C8B-B14F-4D97-AF65-F5344CB8AC3E}">
        <p14:creationId xmlns:p14="http://schemas.microsoft.com/office/powerpoint/2010/main" val="8602405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5" y="609603"/>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7" y="609600"/>
            <a:ext cx="7060151"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035715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786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2752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339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514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053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5107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731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5792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93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8" name="Rectangle 23"/>
          <p:cNvSpPr/>
          <p:nvPr userDrawn="1"/>
        </p:nvSpPr>
        <p:spPr>
          <a:xfrm rot="10800000">
            <a:off x="21790" y="-8471"/>
            <a:ext cx="100433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5743A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74934"/>
            <a:chOff x="0" y="-8467"/>
            <a:chExt cx="12192000"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38455" y="0"/>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5743A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274003" y="0"/>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8AD25"/>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5743A1"/>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4841" y="3589867"/>
              <a:ext cx="1817159" cy="3268133"/>
            </a:xfrm>
            <a:prstGeom prst="triangle">
              <a:avLst>
                <a:gd name="adj" fmla="val 100000"/>
              </a:avLst>
            </a:prstGeom>
            <a:solidFill>
              <a:srgbClr val="E8AD25"/>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677334" cy="5666154"/>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2"/>
          <a:stretch>
            <a:fillRect/>
          </a:stretch>
        </p:blipFill>
        <p:spPr>
          <a:xfrm>
            <a:off x="1123134" y="39927"/>
            <a:ext cx="3622505" cy="1278531"/>
          </a:xfrm>
          <a:prstGeom prst="rect">
            <a:avLst/>
          </a:prstGeom>
        </p:spPr>
      </p:pic>
    </p:spTree>
    <p:extLst>
      <p:ext uri="{BB962C8B-B14F-4D97-AF65-F5344CB8AC3E}">
        <p14:creationId xmlns:p14="http://schemas.microsoft.com/office/powerpoint/2010/main" val="6009151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250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9418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2"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1089485"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1" y="2470928"/>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2973162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4015771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2"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92532" y="1726740"/>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4263800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C01ADE-9053-4F10-9742-F9A952468AD0}"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2028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585923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3204853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1226546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2"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46573" y="1576106"/>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8" y="2618915"/>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EC01ADE-9053-4F10-9742-F9A952468AD0}"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8606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8" name="Rectangle 23"/>
          <p:cNvSpPr/>
          <p:nvPr userDrawn="1"/>
        </p:nvSpPr>
        <p:spPr>
          <a:xfrm rot="10800000">
            <a:off x="2" y="8471"/>
            <a:ext cx="100433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2CB22"/>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74934"/>
            <a:chOff x="0" y="-8467"/>
            <a:chExt cx="12192000"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38455" y="0"/>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D31E2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274003" y="0"/>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92CB2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D31E24"/>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4841" y="3589867"/>
              <a:ext cx="1817159" cy="3268133"/>
            </a:xfrm>
            <a:prstGeom prst="triangle">
              <a:avLst>
                <a:gd name="adj" fmla="val 100000"/>
              </a:avLst>
            </a:prstGeom>
            <a:solidFill>
              <a:srgbClr val="246079"/>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677334" cy="5666154"/>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2"/>
          <a:stretch>
            <a:fillRect/>
          </a:stretch>
        </p:blipFill>
        <p:spPr>
          <a:xfrm>
            <a:off x="1123134" y="39927"/>
            <a:ext cx="3622505" cy="1278531"/>
          </a:xfrm>
          <a:prstGeom prst="rect">
            <a:avLst/>
          </a:prstGeom>
        </p:spPr>
      </p:pic>
    </p:spTree>
    <p:extLst>
      <p:ext uri="{BB962C8B-B14F-4D97-AF65-F5344CB8AC3E}">
        <p14:creationId xmlns:p14="http://schemas.microsoft.com/office/powerpoint/2010/main" val="6563855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2"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2"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2"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41"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1065859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3713022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013F9-E0C7-46F9-8D4D-A032E78FDCA0}" type="datetimeFigureOut">
              <a:rPr lang="en-GB" smtClean="0"/>
              <a:pPr/>
              <a:t>26/10/2016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C01ADE-9053-4F10-9742-F9A952468AD0}" type="slidenum">
              <a:rPr lang="en-GB" smtClean="0"/>
              <a:pPr/>
              <a:t>‹#›</a:t>
            </a:fld>
            <a:endParaRPr lang="en-GB"/>
          </a:p>
        </p:txBody>
      </p:sp>
    </p:spTree>
    <p:extLst>
      <p:ext uri="{BB962C8B-B14F-4D97-AF65-F5344CB8AC3E}">
        <p14:creationId xmlns:p14="http://schemas.microsoft.com/office/powerpoint/2010/main" val="280700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8" name="Rectangle 23"/>
          <p:cNvSpPr/>
          <p:nvPr userDrawn="1"/>
        </p:nvSpPr>
        <p:spPr>
          <a:xfrm rot="10800000">
            <a:off x="2" y="8471"/>
            <a:ext cx="100433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246079"/>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p:cNvGrpSpPr/>
          <p:nvPr/>
        </p:nvGrpSpPr>
        <p:grpSpPr>
          <a:xfrm>
            <a:off x="0" y="0"/>
            <a:ext cx="12192000" cy="6874934"/>
            <a:chOff x="0" y="-8467"/>
            <a:chExt cx="12192000"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8938455" y="0"/>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274003" y="0"/>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24607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4841" y="3589867"/>
              <a:ext cx="1817159" cy="3268133"/>
            </a:xfrm>
            <a:prstGeom prst="triangle">
              <a:avLst>
                <a:gd name="adj" fmla="val 100000"/>
              </a:avLst>
            </a:prstGeom>
            <a:solidFill>
              <a:srgbClr val="246079"/>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677334" cy="5666154"/>
            </a:xfrm>
            <a:prstGeom prst="triangle">
              <a:avLst>
                <a:gd name="adj" fmla="val 100000"/>
              </a:avLst>
            </a:prstGeom>
            <a:solidFill>
              <a:srgbClr val="4BBDB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2"/>
          <a:stretch>
            <a:fillRect/>
          </a:stretch>
        </p:blipFill>
        <p:spPr>
          <a:xfrm>
            <a:off x="1123134" y="39927"/>
            <a:ext cx="3622505" cy="1278531"/>
          </a:xfrm>
          <a:prstGeom prst="rect">
            <a:avLst/>
          </a:prstGeom>
        </p:spPr>
      </p:pic>
    </p:spTree>
    <p:extLst>
      <p:ext uri="{BB962C8B-B14F-4D97-AF65-F5344CB8AC3E}">
        <p14:creationId xmlns:p14="http://schemas.microsoft.com/office/powerpoint/2010/main" val="839705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251911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70126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62205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7"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7" y="2737249"/>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4"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6" y="2737249"/>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205133" y="6041366"/>
            <a:ext cx="911939" cy="365125"/>
          </a:xfrm>
          <a:prstGeom prst="rect">
            <a:avLst/>
          </a:prstGeom>
        </p:spPr>
        <p:txBody>
          <a:bodyPr/>
          <a:lstStyle/>
          <a:p>
            <a:fld id="{C0525484-D92D-5142-8338-0FF8DEE0C39C}"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19E66-25FA-E844-838D-020D38D27694}" type="slidenum">
              <a:rPr lang="en-US" smtClean="0"/>
              <a:t>‹#›</a:t>
            </a:fld>
            <a:endParaRPr lang="en-US"/>
          </a:p>
        </p:txBody>
      </p:sp>
    </p:spTree>
    <p:extLst>
      <p:ext uri="{BB962C8B-B14F-4D97-AF65-F5344CB8AC3E}">
        <p14:creationId xmlns:p14="http://schemas.microsoft.com/office/powerpoint/2010/main" val="164357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6989"/>
            <a:ext cx="12192000" cy="6874934"/>
            <a:chOff x="0" y="-8467"/>
            <a:chExt cx="12192000" cy="6874934"/>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2">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279780" y="-8467"/>
              <a:ext cx="190904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0"/>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Picture 8"/>
          <p:cNvPicPr>
            <a:picLocks noChangeAspect="1"/>
          </p:cNvPicPr>
          <p:nvPr userDrawn="1"/>
        </p:nvPicPr>
        <p:blipFill>
          <a:blip r:embed="rId22"/>
          <a:stretch>
            <a:fillRect/>
          </a:stretch>
        </p:blipFill>
        <p:spPr>
          <a:xfrm>
            <a:off x="2" y="127702"/>
            <a:ext cx="3622505" cy="1278531"/>
          </a:xfrm>
          <a:prstGeom prst="rect">
            <a:avLst/>
          </a:prstGeom>
        </p:spPr>
      </p:pic>
      <p:sp>
        <p:nvSpPr>
          <p:cNvPr id="2" name="Title Placeholder 1"/>
          <p:cNvSpPr>
            <a:spLocks noGrp="1"/>
          </p:cNvSpPr>
          <p:nvPr>
            <p:ph type="title"/>
          </p:nvPr>
        </p:nvSpPr>
        <p:spPr>
          <a:xfrm>
            <a:off x="677335" y="1049154"/>
            <a:ext cx="8596668" cy="881246"/>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77335" y="604136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National Board for Safeguarding Children in the Catholic Church in Ireland</a:t>
            </a:r>
            <a:endParaRPr lang="en-US" dirty="0"/>
          </a:p>
        </p:txBody>
      </p:sp>
      <p:sp>
        <p:nvSpPr>
          <p:cNvPr id="6" name="Slide Number Placeholder 5"/>
          <p:cNvSpPr>
            <a:spLocks noGrp="1"/>
          </p:cNvSpPr>
          <p:nvPr>
            <p:ph type="sldNum" sz="quarter" idx="4"/>
          </p:nvPr>
        </p:nvSpPr>
        <p:spPr>
          <a:xfrm>
            <a:off x="7651287" y="6041366"/>
            <a:ext cx="1622719" cy="365125"/>
          </a:xfrm>
          <a:prstGeom prst="rect">
            <a:avLst/>
          </a:prstGeom>
        </p:spPr>
        <p:txBody>
          <a:bodyPr vert="horz" lIns="91440" tIns="45720" rIns="91440" bIns="45720" rtlCol="0" anchor="ctr"/>
          <a:lstStyle>
            <a:lvl1pPr algn="r">
              <a:defRPr sz="900">
                <a:solidFill>
                  <a:schemeClr val="accent1"/>
                </a:solidFill>
              </a:defRPr>
            </a:lvl1pPr>
          </a:lstStyle>
          <a:p>
            <a:r>
              <a:rPr lang="en-US" dirty="0" smtClean="0"/>
              <a:t>INDUCTION SESSION</a:t>
            </a:r>
            <a:endParaRPr lang="en-US" dirty="0"/>
          </a:p>
        </p:txBody>
      </p:sp>
    </p:spTree>
    <p:extLst>
      <p:ext uri="{BB962C8B-B14F-4D97-AF65-F5344CB8AC3E}">
        <p14:creationId xmlns:p14="http://schemas.microsoft.com/office/powerpoint/2010/main" val="1709275169"/>
      </p:ext>
    </p:extLst>
  </p:cSld>
  <p:clrMap bg1="lt1" tx1="dk1" bg2="lt2" tx2="dk2" accent1="accent1" accent2="accent2" accent3="accent3" accent4="accent4" accent5="accent5" accent6="accent6" hlink="hlink" folHlink="folHlink"/>
  <p:sldLayoutIdLst>
    <p:sldLayoutId id="2147483661" r:id="rId1"/>
    <p:sldLayoutId id="2147483826" r:id="rId2"/>
    <p:sldLayoutId id="2147483827" r:id="rId3"/>
    <p:sldLayoutId id="2147483828" r:id="rId4"/>
    <p:sldLayoutId id="2147483829"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Lst>
  <p:txStyles>
    <p:titleStyle>
      <a:lvl1pPr algn="ctr" defTabSz="457200" rtl="0" eaLnBrk="1" latinLnBrk="0" hangingPunct="1">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95C98-DAB1-4E54-B788-F8ECB39700C0}"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F7F23-5B53-4223-A8BC-C36E934975B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474696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4"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5051295"/>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31"/>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A7013F9-E0C7-46F9-8D4D-A032E78FDCA0}" type="datetimeFigureOut">
              <a:rPr lang="en-GB" smtClean="0"/>
              <a:pPr/>
              <a:t>26/10/2016</a:t>
            </a:fld>
            <a:endParaRPr lang="en-GB"/>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EC01ADE-9053-4F10-9742-F9A952468AD0}" type="slidenum">
              <a:rPr lang="en-GB" smtClean="0"/>
              <a:pPr/>
              <a:t>‹#›</a:t>
            </a:fld>
            <a:endParaRPr lang="en-GB"/>
          </a:p>
        </p:txBody>
      </p:sp>
    </p:spTree>
    <p:extLst>
      <p:ext uri="{BB962C8B-B14F-4D97-AF65-F5344CB8AC3E}">
        <p14:creationId xmlns:p14="http://schemas.microsoft.com/office/powerpoint/2010/main" val="174303427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580" y="4864707"/>
            <a:ext cx="7766936" cy="1646302"/>
          </a:xfrm>
        </p:spPr>
        <p:txBody>
          <a:bodyPr/>
          <a:lstStyle/>
          <a:p>
            <a:r>
              <a:rPr lang="en-GB" sz="4400" dirty="0" smtClean="0"/>
              <a:t>Participating with Young People to Communicate the Church’s Safeguarding Message</a:t>
            </a:r>
            <a:br>
              <a:rPr lang="en-GB" sz="4400" dirty="0" smtClean="0"/>
            </a:br>
            <a:r>
              <a:rPr lang="en-GB" sz="4400" dirty="0"/>
              <a:t/>
            </a:r>
            <a:br>
              <a:rPr lang="en-GB" sz="4400" dirty="0"/>
            </a:br>
            <a:r>
              <a:rPr lang="en-GB" sz="4400" dirty="0" smtClean="0"/>
              <a:t>Young people nominated by the Sisters </a:t>
            </a:r>
            <a:r>
              <a:rPr lang="en-GB" sz="4400" smtClean="0"/>
              <a:t>of Mercy Northern </a:t>
            </a:r>
            <a:r>
              <a:rPr lang="en-GB" sz="4400" dirty="0" smtClean="0"/>
              <a:t>Province</a:t>
            </a:r>
            <a:endParaRPr lang="en-GB" sz="4400" dirty="0"/>
          </a:p>
        </p:txBody>
      </p:sp>
    </p:spTree>
    <p:extLst>
      <p:ext uri="{BB962C8B-B14F-4D97-AF65-F5344CB8AC3E}">
        <p14:creationId xmlns:p14="http://schemas.microsoft.com/office/powerpoint/2010/main" val="142786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490996" y="34762"/>
            <a:ext cx="5141177" cy="18820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800" b="1" dirty="0">
              <a:solidFill>
                <a:srgbClr val="000000"/>
              </a:solidFill>
              <a:latin typeface="Agency FB" pitchFamily="34" charset="0"/>
            </a:endParaRPr>
          </a:p>
        </p:txBody>
      </p:sp>
      <p:sp>
        <p:nvSpPr>
          <p:cNvPr id="10" name="Rectangle 9"/>
          <p:cNvSpPr/>
          <p:nvPr/>
        </p:nvSpPr>
        <p:spPr>
          <a:xfrm>
            <a:off x="3633916" y="2024844"/>
            <a:ext cx="3326181" cy="18362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000000"/>
                </a:solidFill>
              </a:rPr>
              <a:t>TIME was a factor as we the 6</a:t>
            </a:r>
            <a:r>
              <a:rPr lang="en-GB" baseline="30000" dirty="0" smtClean="0">
                <a:solidFill>
                  <a:srgbClr val="000000"/>
                </a:solidFill>
              </a:rPr>
              <a:t>th</a:t>
            </a:r>
            <a:r>
              <a:rPr lang="en-GB" dirty="0" smtClean="0">
                <a:solidFill>
                  <a:srgbClr val="000000"/>
                </a:solidFill>
              </a:rPr>
              <a:t> form students were doing exams, so for the first leaflet for </a:t>
            </a:r>
            <a:r>
              <a:rPr lang="en-GB" dirty="0">
                <a:solidFill>
                  <a:srgbClr val="000000"/>
                </a:solidFill>
              </a:rPr>
              <a:t>Y</a:t>
            </a:r>
            <a:r>
              <a:rPr lang="en-GB" dirty="0" smtClean="0">
                <a:solidFill>
                  <a:srgbClr val="000000"/>
                </a:solidFill>
              </a:rPr>
              <a:t>oung </a:t>
            </a:r>
            <a:r>
              <a:rPr lang="en-GB" dirty="0">
                <a:solidFill>
                  <a:srgbClr val="000000"/>
                </a:solidFill>
              </a:rPr>
              <a:t>P</a:t>
            </a:r>
            <a:r>
              <a:rPr lang="en-GB" dirty="0" smtClean="0">
                <a:solidFill>
                  <a:srgbClr val="000000"/>
                </a:solidFill>
              </a:rPr>
              <a:t>eople we met after school.</a:t>
            </a:r>
            <a:endParaRPr lang="en-GB" dirty="0">
              <a:solidFill>
                <a:srgbClr val="000000"/>
              </a:solidFill>
            </a:endParaRPr>
          </a:p>
        </p:txBody>
      </p:sp>
      <p:sp>
        <p:nvSpPr>
          <p:cNvPr id="14" name="Oval 13"/>
          <p:cNvSpPr/>
          <p:nvPr/>
        </p:nvSpPr>
        <p:spPr>
          <a:xfrm>
            <a:off x="7344140" y="2132856"/>
            <a:ext cx="4512501" cy="35283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000000"/>
                </a:solidFill>
              </a:rPr>
              <a:t>For the other leaflets we had to find time in school when </a:t>
            </a:r>
            <a:r>
              <a:rPr lang="en-GB" dirty="0" smtClean="0">
                <a:solidFill>
                  <a:srgbClr val="000000"/>
                </a:solidFill>
              </a:rPr>
              <a:t>we </a:t>
            </a:r>
            <a:r>
              <a:rPr lang="en-GB" dirty="0">
                <a:solidFill>
                  <a:srgbClr val="000000"/>
                </a:solidFill>
              </a:rPr>
              <a:t>were </a:t>
            </a:r>
            <a:r>
              <a:rPr lang="en-GB" dirty="0" smtClean="0">
                <a:solidFill>
                  <a:srgbClr val="000000"/>
                </a:solidFill>
              </a:rPr>
              <a:t>all available as we, who were then 1</a:t>
            </a:r>
            <a:r>
              <a:rPr lang="en-GB" baseline="30000" dirty="0" smtClean="0">
                <a:solidFill>
                  <a:srgbClr val="000000"/>
                </a:solidFill>
              </a:rPr>
              <a:t>st</a:t>
            </a:r>
            <a:r>
              <a:rPr lang="en-GB" dirty="0" smtClean="0">
                <a:solidFill>
                  <a:srgbClr val="000000"/>
                </a:solidFill>
              </a:rPr>
              <a:t> years, </a:t>
            </a:r>
            <a:r>
              <a:rPr lang="en-GB" dirty="0">
                <a:solidFill>
                  <a:srgbClr val="000000"/>
                </a:solidFill>
              </a:rPr>
              <a:t>travelled by bus and we didn’t want </a:t>
            </a:r>
            <a:r>
              <a:rPr lang="en-GB" dirty="0" smtClean="0">
                <a:solidFill>
                  <a:srgbClr val="000000"/>
                </a:solidFill>
              </a:rPr>
              <a:t>to get later </a:t>
            </a:r>
            <a:r>
              <a:rPr lang="en-GB" dirty="0">
                <a:solidFill>
                  <a:srgbClr val="000000"/>
                </a:solidFill>
              </a:rPr>
              <a:t>buses in town.</a:t>
            </a:r>
          </a:p>
        </p:txBody>
      </p:sp>
      <p:sp>
        <p:nvSpPr>
          <p:cNvPr id="16" name="Oval 15"/>
          <p:cNvSpPr/>
          <p:nvPr/>
        </p:nvSpPr>
        <p:spPr>
          <a:xfrm>
            <a:off x="335361" y="3897052"/>
            <a:ext cx="5568619" cy="22682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rgbClr val="000000"/>
                </a:solidFill>
              </a:rPr>
              <a:t>Getting the words right for the P.S</a:t>
            </a:r>
            <a:r>
              <a:rPr lang="en-GB" dirty="0">
                <a:solidFill>
                  <a:srgbClr val="000000"/>
                </a:solidFill>
              </a:rPr>
              <a:t>.</a:t>
            </a:r>
            <a:r>
              <a:rPr lang="en-GB" dirty="0" smtClean="0">
                <a:solidFill>
                  <a:srgbClr val="000000"/>
                </a:solidFill>
              </a:rPr>
              <a:t> leaflet was challenging we didn’t want to use Physical, Emotional, Verbal and Sexual as in the Secondary School leaflet.</a:t>
            </a:r>
            <a:endParaRPr lang="en-GB" dirty="0">
              <a:solidFill>
                <a:srgbClr val="000000"/>
              </a:solidFill>
            </a:endParaRPr>
          </a:p>
        </p:txBody>
      </p:sp>
      <p:sp>
        <p:nvSpPr>
          <p:cNvPr id="18" name="Right Arrow 17"/>
          <p:cNvSpPr/>
          <p:nvPr/>
        </p:nvSpPr>
        <p:spPr>
          <a:xfrm>
            <a:off x="143342" y="836712"/>
            <a:ext cx="2976329" cy="237626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smtClean="0">
                <a:solidFill>
                  <a:srgbClr val="000000"/>
                </a:solidFill>
              </a:rPr>
              <a:t>Choosing colours was also a challenge with many ideas floating around.</a:t>
            </a:r>
            <a:endParaRPr lang="en-GB" sz="1600" dirty="0">
              <a:solidFill>
                <a:srgbClr val="000000"/>
              </a:solidFill>
            </a:endParaRPr>
          </a:p>
        </p:txBody>
      </p:sp>
      <p:sp>
        <p:nvSpPr>
          <p:cNvPr id="2" name="Rectangle 1"/>
          <p:cNvSpPr/>
          <p:nvPr/>
        </p:nvSpPr>
        <p:spPr>
          <a:xfrm>
            <a:off x="2735620" y="34762"/>
            <a:ext cx="4407293" cy="1754326"/>
          </a:xfrm>
          <a:prstGeom prst="rect">
            <a:avLst/>
          </a:prstGeom>
          <a:noFill/>
        </p:spPr>
        <p:txBody>
          <a:bodyPr wrap="square" lIns="91440" tIns="45720" rIns="91440" bIns="45720">
            <a:spAutoFit/>
          </a:bodyPr>
          <a:lstStyle/>
          <a:p>
            <a:pPr algn="ctr"/>
            <a:r>
              <a:rPr lang="en-GB" sz="5400" b="1" dirty="0" smtClean="0">
                <a:ln w="31550" cmpd="sng">
                  <a:gradFill>
                    <a:gsLst>
                      <a:gs pos="70000">
                        <a:srgbClr val="506E94">
                          <a:shade val="50000"/>
                          <a:satMod val="190000"/>
                        </a:srgbClr>
                      </a:gs>
                      <a:gs pos="0">
                        <a:srgbClr val="506E94">
                          <a:tint val="77000"/>
                          <a:satMod val="180000"/>
                        </a:srgbClr>
                      </a:gs>
                    </a:gsLst>
                    <a:lin ang="5400000"/>
                  </a:gradFill>
                  <a:prstDash val="solid"/>
                </a:ln>
                <a:solidFill>
                  <a:srgbClr val="506E94">
                    <a:tint val="15000"/>
                    <a:satMod val="200000"/>
                  </a:srgbClr>
                </a:solidFill>
                <a:effectLst>
                  <a:outerShdw blurRad="50800" dist="40000" dir="5400000" algn="tl" rotWithShape="0">
                    <a:srgbClr val="000000">
                      <a:shade val="5000"/>
                      <a:satMod val="120000"/>
                      <a:alpha val="33000"/>
                    </a:srgbClr>
                  </a:outerShdw>
                </a:effectLst>
                <a:latin typeface="Agency FB" pitchFamily="34" charset="0"/>
              </a:rPr>
              <a:t>SOME  CHALLENGES</a:t>
            </a:r>
            <a:endParaRPr lang="en-GB" sz="5400" b="1" dirty="0">
              <a:ln w="31550" cmpd="sng">
                <a:gradFill>
                  <a:gsLst>
                    <a:gs pos="70000">
                      <a:srgbClr val="506E94">
                        <a:shade val="50000"/>
                        <a:satMod val="190000"/>
                      </a:srgbClr>
                    </a:gs>
                    <a:gs pos="0">
                      <a:srgbClr val="506E94">
                        <a:tint val="77000"/>
                        <a:satMod val="180000"/>
                      </a:srgbClr>
                    </a:gs>
                  </a:gsLst>
                  <a:lin ang="5400000"/>
                </a:gradFill>
                <a:prstDash val="solid"/>
              </a:ln>
              <a:solidFill>
                <a:srgbClr val="506E94">
                  <a:tint val="15000"/>
                  <a:satMod val="200000"/>
                </a:srgbClr>
              </a:solidFill>
              <a:effectLst>
                <a:outerShdw blurRad="50800" dist="40000" dir="5400000" algn="tl" rotWithShape="0">
                  <a:srgbClr val="000000">
                    <a:shade val="5000"/>
                    <a:satMod val="120000"/>
                    <a:alpha val="33000"/>
                  </a:srgbClr>
                </a:outerShdw>
              </a:effectLst>
            </a:endParaRPr>
          </a:p>
        </p:txBody>
      </p:sp>
      <p:pic>
        <p:nvPicPr>
          <p:cNvPr id="2050" name="Picture 2" descr="doc00928720151120094949_0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080" b="4080"/>
          <a:stretch>
            <a:fillRect/>
          </a:stretch>
        </p:blipFill>
        <p:spPr bwMode="auto">
          <a:xfrm>
            <a:off x="5915822" y="4221092"/>
            <a:ext cx="1558031" cy="2450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63677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61059" y="2942895"/>
            <a:ext cx="40698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rgbClr val="F96A1B">
                        <a:satMod val="155000"/>
                      </a:srgbClr>
                    </a:gs>
                    <a:gs pos="100000">
                      <a:srgbClr val="F96A1B">
                        <a:shade val="45000"/>
                        <a:satMod val="165000"/>
                      </a:srgbClr>
                    </a:gs>
                  </a:gsLst>
                  <a:lin ang="5400000"/>
                </a:gradFill>
                <a:effectLst>
                  <a:outerShdw blurRad="76200" dist="50800" dir="5400000" algn="tl" rotWithShape="0">
                    <a:srgbClr val="000000">
                      <a:alpha val="65000"/>
                    </a:srgbClr>
                  </a:outerShdw>
                </a:effectLst>
              </a:rPr>
              <a:t>RESOURCES </a:t>
            </a:r>
            <a:endParaRPr lang="en-US" sz="5400" b="1" spc="50" dirty="0">
              <a:ln w="11430"/>
              <a:gradFill>
                <a:gsLst>
                  <a:gs pos="25000">
                    <a:srgbClr val="F96A1B">
                      <a:satMod val="155000"/>
                    </a:srgbClr>
                  </a:gs>
                  <a:gs pos="100000">
                    <a:srgbClr val="F96A1B">
                      <a:shade val="45000"/>
                      <a:satMod val="165000"/>
                    </a:srgbClr>
                  </a:gs>
                </a:gsLst>
                <a:lin ang="5400000"/>
              </a:gradFill>
              <a:effectLst>
                <a:outerShdw blurRad="76200" dist="50800" dir="5400000" algn="tl" rotWithShape="0">
                  <a:srgbClr val="000000">
                    <a:alpha val="65000"/>
                  </a:srgbClr>
                </a:outerShdw>
              </a:effectLst>
            </a:endParaRPr>
          </a:p>
        </p:txBody>
      </p:sp>
      <p:cxnSp>
        <p:nvCxnSpPr>
          <p:cNvPr id="9" name="Straight Arrow Connector 8"/>
          <p:cNvCxnSpPr/>
          <p:nvPr/>
        </p:nvCxnSpPr>
        <p:spPr>
          <a:xfrm flipH="1" flipV="1">
            <a:off x="2351584" y="1844824"/>
            <a:ext cx="1728192" cy="12961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flipV="1">
            <a:off x="7728181" y="1340773"/>
            <a:ext cx="960107" cy="162656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Elbow Connector 14"/>
          <p:cNvCxnSpPr>
            <a:endCxn id="26" idx="2"/>
          </p:cNvCxnSpPr>
          <p:nvPr/>
        </p:nvCxnSpPr>
        <p:spPr>
          <a:xfrm rot="16200000" flipV="1">
            <a:off x="4895867" y="1707158"/>
            <a:ext cx="1872208" cy="144016"/>
          </a:xfrm>
          <a:prstGeom prst="bentConnector3">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208237" y="4005064"/>
            <a:ext cx="960107" cy="100811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5660672" y="3789040"/>
            <a:ext cx="243309" cy="15841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a:off x="3023661" y="3717037"/>
            <a:ext cx="1173803" cy="139539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1007437" y="1196755"/>
            <a:ext cx="2688299" cy="369332"/>
          </a:xfrm>
          <a:prstGeom prst="rect">
            <a:avLst/>
          </a:prstGeom>
          <a:noFill/>
        </p:spPr>
        <p:txBody>
          <a:bodyPr wrap="square" rtlCol="0">
            <a:spAutoFit/>
          </a:bodyPr>
          <a:lstStyle/>
          <a:p>
            <a:r>
              <a:rPr lang="en-GB" dirty="0" smtClean="0">
                <a:solidFill>
                  <a:srgbClr val="000000"/>
                </a:solidFill>
              </a:rPr>
              <a:t>Access to Computers</a:t>
            </a:r>
            <a:endParaRPr lang="en-GB" dirty="0">
              <a:solidFill>
                <a:srgbClr val="000000"/>
              </a:solidFill>
            </a:endParaRPr>
          </a:p>
        </p:txBody>
      </p:sp>
      <p:sp>
        <p:nvSpPr>
          <p:cNvPr id="26" name="TextBox 25"/>
          <p:cNvSpPr txBox="1"/>
          <p:nvPr/>
        </p:nvSpPr>
        <p:spPr>
          <a:xfrm>
            <a:off x="4655840" y="473730"/>
            <a:ext cx="2208245" cy="369332"/>
          </a:xfrm>
          <a:prstGeom prst="rect">
            <a:avLst/>
          </a:prstGeom>
          <a:noFill/>
        </p:spPr>
        <p:txBody>
          <a:bodyPr wrap="square" rtlCol="0">
            <a:spAutoFit/>
          </a:bodyPr>
          <a:lstStyle/>
          <a:p>
            <a:r>
              <a:rPr lang="en-GB" dirty="0" smtClean="0">
                <a:solidFill>
                  <a:srgbClr val="000000"/>
                </a:solidFill>
              </a:rPr>
              <a:t>Art Materials</a:t>
            </a:r>
            <a:endParaRPr lang="en-GB" dirty="0">
              <a:solidFill>
                <a:srgbClr val="000000"/>
              </a:solidFill>
            </a:endParaRPr>
          </a:p>
        </p:txBody>
      </p:sp>
      <p:sp>
        <p:nvSpPr>
          <p:cNvPr id="28" name="TextBox 27"/>
          <p:cNvSpPr txBox="1"/>
          <p:nvPr/>
        </p:nvSpPr>
        <p:spPr>
          <a:xfrm>
            <a:off x="7920205" y="843062"/>
            <a:ext cx="2688299" cy="369332"/>
          </a:xfrm>
          <a:prstGeom prst="rect">
            <a:avLst/>
          </a:prstGeom>
          <a:noFill/>
        </p:spPr>
        <p:txBody>
          <a:bodyPr wrap="square" rtlCol="0">
            <a:spAutoFit/>
          </a:bodyPr>
          <a:lstStyle/>
          <a:p>
            <a:r>
              <a:rPr lang="en-GB" dirty="0" smtClean="0">
                <a:solidFill>
                  <a:srgbClr val="000000"/>
                </a:solidFill>
              </a:rPr>
              <a:t>Access to Emails</a:t>
            </a:r>
            <a:endParaRPr lang="en-GB" dirty="0">
              <a:solidFill>
                <a:srgbClr val="000000"/>
              </a:solidFill>
            </a:endParaRPr>
          </a:p>
        </p:txBody>
      </p:sp>
      <p:sp>
        <p:nvSpPr>
          <p:cNvPr id="33" name="TextBox 32"/>
          <p:cNvSpPr txBox="1"/>
          <p:nvPr/>
        </p:nvSpPr>
        <p:spPr>
          <a:xfrm>
            <a:off x="995225" y="5274037"/>
            <a:ext cx="2880319" cy="369332"/>
          </a:xfrm>
          <a:prstGeom prst="rect">
            <a:avLst/>
          </a:prstGeom>
          <a:noFill/>
        </p:spPr>
        <p:txBody>
          <a:bodyPr wrap="square" rtlCol="0">
            <a:spAutoFit/>
          </a:bodyPr>
          <a:lstStyle/>
          <a:p>
            <a:r>
              <a:rPr lang="en-GB" dirty="0" smtClean="0">
                <a:solidFill>
                  <a:srgbClr val="000000"/>
                </a:solidFill>
              </a:rPr>
              <a:t>Access to printers</a:t>
            </a:r>
            <a:endParaRPr lang="en-GB" dirty="0">
              <a:solidFill>
                <a:srgbClr val="000000"/>
              </a:solidFill>
            </a:endParaRPr>
          </a:p>
        </p:txBody>
      </p:sp>
      <p:sp>
        <p:nvSpPr>
          <p:cNvPr id="39" name="TextBox 38"/>
          <p:cNvSpPr txBox="1"/>
          <p:nvPr/>
        </p:nvSpPr>
        <p:spPr>
          <a:xfrm>
            <a:off x="8810636" y="5112425"/>
            <a:ext cx="2016224" cy="369332"/>
          </a:xfrm>
          <a:prstGeom prst="rect">
            <a:avLst/>
          </a:prstGeom>
          <a:noFill/>
        </p:spPr>
        <p:txBody>
          <a:bodyPr wrap="square" rtlCol="0">
            <a:spAutoFit/>
          </a:bodyPr>
          <a:lstStyle/>
          <a:p>
            <a:r>
              <a:rPr lang="en-GB" dirty="0" smtClean="0">
                <a:solidFill>
                  <a:srgbClr val="000000"/>
                </a:solidFill>
              </a:rPr>
              <a:t>IT Person</a:t>
            </a:r>
            <a:endParaRPr lang="en-GB" dirty="0">
              <a:solidFill>
                <a:srgbClr val="000000"/>
              </a:solidFill>
            </a:endParaRPr>
          </a:p>
        </p:txBody>
      </p:sp>
      <p:sp>
        <p:nvSpPr>
          <p:cNvPr id="41" name="TextBox 40"/>
          <p:cNvSpPr txBox="1"/>
          <p:nvPr/>
        </p:nvSpPr>
        <p:spPr>
          <a:xfrm>
            <a:off x="3887756" y="5666428"/>
            <a:ext cx="4224469" cy="646331"/>
          </a:xfrm>
          <a:prstGeom prst="rect">
            <a:avLst/>
          </a:prstGeom>
          <a:noFill/>
        </p:spPr>
        <p:txBody>
          <a:bodyPr wrap="square" rtlCol="0">
            <a:spAutoFit/>
          </a:bodyPr>
          <a:lstStyle/>
          <a:p>
            <a:r>
              <a:rPr lang="en-GB" dirty="0" smtClean="0">
                <a:solidFill>
                  <a:srgbClr val="000000"/>
                </a:solidFill>
              </a:rPr>
              <a:t>  Good </a:t>
            </a:r>
            <a:r>
              <a:rPr lang="en-GB" dirty="0">
                <a:solidFill>
                  <a:srgbClr val="000000"/>
                </a:solidFill>
              </a:rPr>
              <a:t>T</a:t>
            </a:r>
            <a:r>
              <a:rPr lang="en-GB" dirty="0" smtClean="0">
                <a:solidFill>
                  <a:srgbClr val="000000"/>
                </a:solidFill>
              </a:rPr>
              <a:t>eacher/Pupil/School /	Relationships</a:t>
            </a:r>
            <a:endParaRPr lang="en-GB" dirty="0">
              <a:solidFill>
                <a:srgbClr val="000000"/>
              </a:solidFill>
            </a:endParaRPr>
          </a:p>
        </p:txBody>
      </p:sp>
      <p:pic>
        <p:nvPicPr>
          <p:cNvPr id="3" name="Picture 4" descr="doc00928720151120094949_0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0939" t="34328" r="7021" b="44698"/>
          <a:stretch>
            <a:fillRect/>
          </a:stretch>
        </p:blipFill>
        <p:spPr bwMode="auto">
          <a:xfrm>
            <a:off x="431372" y="3395780"/>
            <a:ext cx="2343573" cy="1569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doc00928720151120094949_00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0939" t="34328" r="7021" b="44698"/>
          <a:stretch>
            <a:fillRect/>
          </a:stretch>
        </p:blipFill>
        <p:spPr bwMode="auto">
          <a:xfrm>
            <a:off x="9715786" y="1611787"/>
            <a:ext cx="2222153" cy="1487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8" name="Straight Arrow Connector 17"/>
          <p:cNvCxnSpPr/>
          <p:nvPr/>
        </p:nvCxnSpPr>
        <p:spPr>
          <a:xfrm>
            <a:off x="8810637" y="3415716"/>
            <a:ext cx="905147" cy="852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9818749" y="3415720"/>
            <a:ext cx="1603595" cy="646331"/>
          </a:xfrm>
          <a:prstGeom prst="rect">
            <a:avLst/>
          </a:prstGeom>
          <a:noFill/>
        </p:spPr>
        <p:txBody>
          <a:bodyPr wrap="square" rtlCol="0">
            <a:spAutoFit/>
          </a:bodyPr>
          <a:lstStyle/>
          <a:p>
            <a:r>
              <a:rPr lang="en-GB" dirty="0" smtClean="0">
                <a:solidFill>
                  <a:srgbClr val="000000"/>
                </a:solidFill>
              </a:rPr>
              <a:t>Existing Leaflets</a:t>
            </a:r>
            <a:endParaRPr lang="en-GB" dirty="0">
              <a:solidFill>
                <a:srgbClr val="000000"/>
              </a:solidFill>
            </a:endParaRPr>
          </a:p>
        </p:txBody>
      </p:sp>
    </p:spTree>
    <p:extLst>
      <p:ext uri="{BB962C8B-B14F-4D97-AF65-F5344CB8AC3E}">
        <p14:creationId xmlns:p14="http://schemas.microsoft.com/office/powerpoint/2010/main" val="732349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8000" dirty="0" smtClean="0"/>
              <a:t>INFLUENCE</a:t>
            </a:r>
            <a:endParaRPr lang="en-GB" sz="8000" dirty="0"/>
          </a:p>
        </p:txBody>
      </p:sp>
      <p:sp>
        <p:nvSpPr>
          <p:cNvPr id="3" name="Content Placeholder 2"/>
          <p:cNvSpPr>
            <a:spLocks noGrp="1"/>
          </p:cNvSpPr>
          <p:nvPr>
            <p:ph idx="1"/>
          </p:nvPr>
        </p:nvSpPr>
        <p:spPr>
          <a:xfrm>
            <a:off x="5327915" y="2276872"/>
            <a:ext cx="6081860" cy="4392488"/>
          </a:xfrm>
        </p:spPr>
        <p:txBody>
          <a:bodyPr>
            <a:normAutofit fontScale="77500" lnSpcReduction="20000"/>
          </a:bodyPr>
          <a:lstStyle/>
          <a:p>
            <a:pPr>
              <a:buFont typeface="Arial" panose="020B0604020202020204" pitchFamily="34" charset="0"/>
              <a:buChar char="•"/>
            </a:pPr>
            <a:r>
              <a:rPr lang="en-GB" sz="2000" b="0" dirty="0" smtClean="0">
                <a:latin typeface="Arial Narrow" pitchFamily="34" charset="0"/>
              </a:rPr>
              <a:t>Our School are welcome to adopt the Leaflets.</a:t>
            </a:r>
          </a:p>
          <a:p>
            <a:pPr>
              <a:buFont typeface="Arial" panose="020B0604020202020204" pitchFamily="34" charset="0"/>
              <a:buChar char="•"/>
            </a:pPr>
            <a:r>
              <a:rPr lang="en-GB" sz="2000" b="0" dirty="0" smtClean="0">
                <a:latin typeface="Arial Narrow" pitchFamily="34" charset="0"/>
              </a:rPr>
              <a:t>The Leaflets and Posters were formally launched on 27</a:t>
            </a:r>
            <a:r>
              <a:rPr lang="en-GB" sz="2000" b="0" baseline="30000" dirty="0" smtClean="0">
                <a:latin typeface="Arial Narrow" pitchFamily="34" charset="0"/>
              </a:rPr>
              <a:t>th</a:t>
            </a:r>
            <a:r>
              <a:rPr lang="en-GB" sz="2000" b="0" dirty="0" smtClean="0">
                <a:latin typeface="Arial Narrow" pitchFamily="34" charset="0"/>
              </a:rPr>
              <a:t> September, 2016.  Guests included school pupils, staff, Sisters of Mercy Leadership Teams, Safeguarding Committees, and the National Board Director of Training and Support. Local Media were present and it was reported in the local newspapers.</a:t>
            </a:r>
          </a:p>
          <a:p>
            <a:pPr lvl="0">
              <a:buFont typeface="Arial" pitchFamily="34" charset="0"/>
              <a:buChar char="•"/>
              <a:tabLst>
                <a:tab pos="457200" algn="l"/>
              </a:tabLst>
            </a:pPr>
            <a:r>
              <a:rPr lang="en-GB" sz="2000" b="0" dirty="0" smtClean="0">
                <a:solidFill>
                  <a:srgbClr val="000000"/>
                </a:solidFill>
                <a:latin typeface="Arial Narrow"/>
                <a:ea typeface="Calibri"/>
                <a:cs typeface="Times New Roman"/>
              </a:rPr>
              <a:t>Our work was </a:t>
            </a:r>
            <a:r>
              <a:rPr lang="en-GB" sz="2000" b="0" dirty="0">
                <a:solidFill>
                  <a:srgbClr val="000000"/>
                </a:solidFill>
                <a:latin typeface="Arial Narrow"/>
                <a:ea typeface="Calibri"/>
                <a:cs typeface="Times New Roman"/>
              </a:rPr>
              <a:t>commissioned by the Northern Province of the Sisters of Mercy . The Congregation of the </a:t>
            </a:r>
            <a:r>
              <a:rPr lang="en-GB" sz="2000" b="0" dirty="0" smtClean="0">
                <a:solidFill>
                  <a:srgbClr val="000000"/>
                </a:solidFill>
                <a:latin typeface="Arial Narrow"/>
                <a:ea typeface="Calibri"/>
                <a:cs typeface="Times New Roman"/>
              </a:rPr>
              <a:t>Sisters of Mercy </a:t>
            </a:r>
            <a:r>
              <a:rPr lang="en-GB" sz="2000" b="0" dirty="0">
                <a:solidFill>
                  <a:srgbClr val="000000"/>
                </a:solidFill>
                <a:latin typeface="Arial Narrow"/>
                <a:ea typeface="Calibri"/>
                <a:cs typeface="Times New Roman"/>
              </a:rPr>
              <a:t> have adopted them, this includes the Western, Southern and South Central </a:t>
            </a:r>
            <a:r>
              <a:rPr lang="en-GB" sz="2000" b="0" dirty="0" smtClean="0">
                <a:solidFill>
                  <a:srgbClr val="000000"/>
                </a:solidFill>
                <a:latin typeface="Arial Narrow"/>
                <a:ea typeface="Calibri"/>
                <a:cs typeface="Times New Roman"/>
              </a:rPr>
              <a:t>Provinces.</a:t>
            </a:r>
            <a:endParaRPr lang="en-GB" sz="2000" b="0" dirty="0" smtClean="0">
              <a:latin typeface="Arial Narrow" pitchFamily="34" charset="0"/>
            </a:endParaRPr>
          </a:p>
          <a:p>
            <a:pPr>
              <a:buFont typeface="Arial" panose="020B0604020202020204" pitchFamily="34" charset="0"/>
              <a:buChar char="•"/>
            </a:pPr>
            <a:r>
              <a:rPr lang="en-GB" sz="2000" b="0" dirty="0" smtClean="0">
                <a:latin typeface="Arial Narrow" pitchFamily="34" charset="0"/>
              </a:rPr>
              <a:t>Our work has been cited as an example of good practice nationally and internationally.</a:t>
            </a:r>
          </a:p>
          <a:p>
            <a:pPr>
              <a:buFont typeface="Arial" panose="020B0604020202020204" pitchFamily="34" charset="0"/>
              <a:buChar char="•"/>
            </a:pPr>
            <a:r>
              <a:rPr lang="en-GB" sz="2000" b="0" dirty="0" smtClean="0">
                <a:latin typeface="Arial Narrow" pitchFamily="34" charset="0"/>
              </a:rPr>
              <a:t>The Northern Province of the Sisters of Mercy requested that </a:t>
            </a:r>
            <a:r>
              <a:rPr lang="en-GB" sz="2000" b="0" i="1" dirty="0" smtClean="0">
                <a:latin typeface="Arial Narrow" pitchFamily="34" charset="0"/>
              </a:rPr>
              <a:t>we refrain from copywriting the leaflets and posters </a:t>
            </a:r>
            <a:r>
              <a:rPr lang="en-GB" sz="2000" b="0" dirty="0" smtClean="0">
                <a:latin typeface="Arial Narrow" pitchFamily="34" charset="0"/>
              </a:rPr>
              <a:t>so that everyone who wishes can avail of them to ensure the message of safeguarding reaches far and wide.</a:t>
            </a:r>
          </a:p>
          <a:p>
            <a:pPr>
              <a:buFont typeface="Arial" panose="020B0604020202020204" pitchFamily="34" charset="0"/>
              <a:buChar char="•"/>
            </a:pPr>
            <a:r>
              <a:rPr lang="en-GB" sz="2000" b="0" dirty="0" smtClean="0">
                <a:latin typeface="Arial Narrow" pitchFamily="34" charset="0"/>
              </a:rPr>
              <a:t>The leaflets are available on the Sisters of Mercy Congregational and Provincial website.</a:t>
            </a:r>
          </a:p>
          <a:p>
            <a:pPr>
              <a:buFont typeface="Arial" panose="020B0604020202020204" pitchFamily="34" charset="0"/>
              <a:buChar char="•"/>
            </a:pPr>
            <a:r>
              <a:rPr lang="en-GB" sz="2000" b="0" dirty="0" smtClean="0">
                <a:latin typeface="Arial Narrow" pitchFamily="34" charset="0"/>
              </a:rPr>
              <a:t>And we were invited by the </a:t>
            </a:r>
            <a:r>
              <a:rPr lang="en-GB" sz="2000" b="0" dirty="0">
                <a:latin typeface="Arial Narrow" pitchFamily="34" charset="0"/>
              </a:rPr>
              <a:t>N</a:t>
            </a:r>
            <a:r>
              <a:rPr lang="en-GB" sz="2000" b="0" dirty="0" smtClean="0">
                <a:latin typeface="Arial Narrow" pitchFamily="34" charset="0"/>
              </a:rPr>
              <a:t>ational Board to present our work today. </a:t>
            </a:r>
          </a:p>
          <a:p>
            <a:endParaRPr lang="en-GB" sz="2000" dirty="0">
              <a:latin typeface="Arial Narrow" pitchFamily="34" charset="0"/>
            </a:endParaRPr>
          </a:p>
          <a:p>
            <a:endParaRPr lang="en-GB" sz="2000" dirty="0" smtClean="0"/>
          </a:p>
          <a:p>
            <a:endParaRPr lang="en-GB" sz="2000" dirty="0"/>
          </a:p>
        </p:txBody>
      </p:sp>
      <p:pic>
        <p:nvPicPr>
          <p:cNvPr id="1026" name="Picture 2"/>
          <p:cNvPicPr>
            <a:picLocks noChangeAspect="1" noChangeArrowheads="1"/>
          </p:cNvPicPr>
          <p:nvPr/>
        </p:nvPicPr>
        <p:blipFill>
          <a:blip r:embed="rId2" cstate="print">
            <a:lum bright="8000"/>
            <a:extLst>
              <a:ext uri="{28A0092B-C50C-407E-A947-70E740481C1C}">
                <a14:useLocalDpi xmlns:a14="http://schemas.microsoft.com/office/drawing/2010/main" val="0"/>
              </a:ext>
            </a:extLst>
          </a:blip>
          <a:srcRect t="2283"/>
          <a:stretch>
            <a:fillRect/>
          </a:stretch>
        </p:blipFill>
        <p:spPr bwMode="auto">
          <a:xfrm>
            <a:off x="9936429" y="113595"/>
            <a:ext cx="1536171" cy="2117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Box 6"/>
          <p:cNvSpPr txBox="1"/>
          <p:nvPr/>
        </p:nvSpPr>
        <p:spPr>
          <a:xfrm>
            <a:off x="7665064" y="710741"/>
            <a:ext cx="2496277" cy="923330"/>
          </a:xfrm>
          <a:prstGeom prst="rect">
            <a:avLst/>
          </a:prstGeom>
          <a:noFill/>
        </p:spPr>
        <p:txBody>
          <a:bodyPr wrap="square" rtlCol="0">
            <a:spAutoFit/>
          </a:bodyPr>
          <a:lstStyle/>
          <a:p>
            <a:r>
              <a:rPr lang="en-GB" dirty="0" smtClean="0">
                <a:solidFill>
                  <a:srgbClr val="CDD7D9">
                    <a:lumMod val="50000"/>
                  </a:srgbClr>
                </a:solidFill>
              </a:rPr>
              <a:t>DON’T MAKE ME FADE INTO THE BACKGROUND</a:t>
            </a:r>
            <a:endParaRPr lang="en-GB" dirty="0">
              <a:solidFill>
                <a:srgbClr val="CDD7D9">
                  <a:lumMod val="50000"/>
                </a:srgbClr>
              </a:solidFill>
            </a:endParaRPr>
          </a:p>
        </p:txBody>
      </p:sp>
      <p:pic>
        <p:nvPicPr>
          <p:cNvPr id="1027" name="Picture 3" descr="PhotoScan2"/>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l="11313" t="6349" r="42117" b="26984"/>
          <a:stretch>
            <a:fillRect/>
          </a:stretch>
        </p:blipFill>
        <p:spPr bwMode="auto">
          <a:xfrm>
            <a:off x="143339" y="3933056"/>
            <a:ext cx="1824136" cy="269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Box 7"/>
          <p:cNvSpPr txBox="1"/>
          <p:nvPr/>
        </p:nvSpPr>
        <p:spPr>
          <a:xfrm>
            <a:off x="1871533" y="5733261"/>
            <a:ext cx="2016291" cy="646331"/>
          </a:xfrm>
          <a:prstGeom prst="rect">
            <a:avLst/>
          </a:prstGeom>
          <a:noFill/>
        </p:spPr>
        <p:txBody>
          <a:bodyPr wrap="square" rtlCol="0">
            <a:spAutoFit/>
          </a:bodyPr>
          <a:lstStyle/>
          <a:p>
            <a:r>
              <a:rPr lang="en-GB" dirty="0" smtClean="0">
                <a:solidFill>
                  <a:srgbClr val="FFFF00"/>
                </a:solidFill>
              </a:rPr>
              <a:t>HELP ME TO BE HAPPY</a:t>
            </a:r>
            <a:endParaRPr lang="en-GB" dirty="0">
              <a:solidFill>
                <a:srgbClr val="FFFF00"/>
              </a:solidFill>
            </a:endParaRPr>
          </a:p>
        </p:txBody>
      </p:sp>
    </p:spTree>
    <p:extLst>
      <p:ext uri="{BB962C8B-B14F-4D97-AF65-F5344CB8AC3E}">
        <p14:creationId xmlns:p14="http://schemas.microsoft.com/office/powerpoint/2010/main" val="278599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Photo of launch</a:t>
            </a:r>
            <a:endParaRPr lang="en-GB" dirty="0"/>
          </a:p>
        </p:txBody>
      </p:sp>
      <p:pic>
        <p:nvPicPr>
          <p:cNvPr id="1026" name="Picture 2" descr="T:\School PhotoBank\PHOTO BANK\Safeguarding\DSCF04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1348157"/>
            <a:ext cx="8928992" cy="5022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1371" y="260653"/>
            <a:ext cx="10670320" cy="954107"/>
          </a:xfrm>
          <a:prstGeom prst="rect">
            <a:avLst/>
          </a:prstGeom>
          <a:noFill/>
        </p:spPr>
        <p:txBody>
          <a:bodyPr wrap="square" rtlCol="0">
            <a:spAutoFit/>
          </a:bodyPr>
          <a:lstStyle/>
          <a:p>
            <a:pPr algn="ctr"/>
            <a:r>
              <a:rPr lang="en-GB" sz="2800" dirty="0" smtClean="0">
                <a:solidFill>
                  <a:srgbClr val="000000"/>
                </a:solidFill>
              </a:rPr>
              <a:t>   Launch of Safeguarding Leaflets and Posters </a:t>
            </a:r>
          </a:p>
          <a:p>
            <a:pPr algn="ctr"/>
            <a:r>
              <a:rPr lang="en-GB" sz="2800" dirty="0" smtClean="0">
                <a:solidFill>
                  <a:srgbClr val="000000"/>
                </a:solidFill>
              </a:rPr>
              <a:t>on 27</a:t>
            </a:r>
            <a:r>
              <a:rPr lang="en-GB" sz="2800" baseline="30000" dirty="0" smtClean="0">
                <a:solidFill>
                  <a:srgbClr val="000000"/>
                </a:solidFill>
              </a:rPr>
              <a:t>th</a:t>
            </a:r>
            <a:r>
              <a:rPr lang="en-GB" sz="2800" dirty="0" smtClean="0">
                <a:solidFill>
                  <a:srgbClr val="000000"/>
                </a:solidFill>
              </a:rPr>
              <a:t> </a:t>
            </a:r>
            <a:r>
              <a:rPr lang="en-GB" sz="2800" dirty="0">
                <a:solidFill>
                  <a:srgbClr val="000000"/>
                </a:solidFill>
              </a:rPr>
              <a:t>S</a:t>
            </a:r>
            <a:r>
              <a:rPr lang="en-GB" sz="2800" dirty="0" smtClean="0">
                <a:solidFill>
                  <a:srgbClr val="000000"/>
                </a:solidFill>
              </a:rPr>
              <a:t>eptember</a:t>
            </a:r>
            <a:r>
              <a:rPr lang="en-GB" dirty="0" smtClean="0">
                <a:solidFill>
                  <a:srgbClr val="000000"/>
                </a:solidFill>
              </a:rPr>
              <a:t>.</a:t>
            </a:r>
            <a:endParaRPr lang="en-GB" dirty="0">
              <a:solidFill>
                <a:srgbClr val="000000"/>
              </a:solidFill>
            </a:endParaRPr>
          </a:p>
        </p:txBody>
      </p:sp>
    </p:spTree>
    <p:extLst>
      <p:ext uri="{BB962C8B-B14F-4D97-AF65-F5344CB8AC3E}">
        <p14:creationId xmlns:p14="http://schemas.microsoft.com/office/powerpoint/2010/main" val="90511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15415" y="1760043"/>
            <a:ext cx="10369152" cy="4765302"/>
          </a:xfrm>
        </p:spPr>
        <p:txBody>
          <a:bodyPr>
            <a:normAutofit/>
          </a:bodyPr>
          <a:lstStyle/>
          <a:p>
            <a:pPr>
              <a:buAutoNum type="arabicPeriod"/>
            </a:pPr>
            <a:endParaRPr lang="en-GB" sz="1400" i="1" dirty="0" smtClean="0">
              <a:solidFill>
                <a:srgbClr val="0070C0"/>
              </a:solidFill>
            </a:endParaRPr>
          </a:p>
          <a:p>
            <a:pPr marL="0" indent="0" algn="ctr"/>
            <a:r>
              <a:rPr lang="en-GB" sz="4400" i="1" dirty="0" smtClean="0">
                <a:solidFill>
                  <a:srgbClr val="FF0000"/>
                </a:solidFill>
                <a:latin typeface="Arial Narrow" pitchFamily="34" charset="0"/>
              </a:rPr>
              <a:t>Teenager’s Leaflet</a:t>
            </a:r>
          </a:p>
          <a:p>
            <a:pPr marL="0" indent="0" algn="ctr"/>
            <a:r>
              <a:rPr lang="en-GB" sz="4400" i="1" dirty="0" smtClean="0">
                <a:solidFill>
                  <a:srgbClr val="FF0000"/>
                </a:solidFill>
                <a:latin typeface="Arial Narrow" pitchFamily="34" charset="0"/>
              </a:rPr>
              <a:t>Teenager’s Poster</a:t>
            </a:r>
          </a:p>
          <a:p>
            <a:pPr marL="0" indent="0" algn="ctr"/>
            <a:r>
              <a:rPr lang="en-GB" sz="4400" i="1" dirty="0" smtClean="0">
                <a:solidFill>
                  <a:srgbClr val="7030A0"/>
                </a:solidFill>
                <a:latin typeface="Arial Narrow" pitchFamily="34" charset="0"/>
              </a:rPr>
              <a:t>Children's Leaflet</a:t>
            </a:r>
          </a:p>
          <a:p>
            <a:pPr marL="0" indent="0" algn="ctr"/>
            <a:r>
              <a:rPr lang="en-GB" sz="4400" i="1" dirty="0" smtClean="0">
                <a:solidFill>
                  <a:srgbClr val="7030A0"/>
                </a:solidFill>
                <a:latin typeface="Arial Narrow" pitchFamily="34" charset="0"/>
              </a:rPr>
              <a:t>Children's Poster</a:t>
            </a:r>
          </a:p>
          <a:p>
            <a:pPr marL="0" indent="0" algn="ctr"/>
            <a:r>
              <a:rPr lang="en-GB" sz="4400" i="1" dirty="0">
                <a:solidFill>
                  <a:srgbClr val="0070C0"/>
                </a:solidFill>
                <a:latin typeface="Arial Narrow" pitchFamily="34" charset="0"/>
              </a:rPr>
              <a:t> </a:t>
            </a:r>
            <a:r>
              <a:rPr lang="en-GB" sz="4400" i="1" dirty="0" smtClean="0">
                <a:solidFill>
                  <a:srgbClr val="0070C0"/>
                </a:solidFill>
                <a:latin typeface="Arial Narrow" pitchFamily="34" charset="0"/>
              </a:rPr>
              <a:t>   </a:t>
            </a:r>
            <a:r>
              <a:rPr lang="en-GB" sz="4400" i="1" dirty="0" smtClean="0">
                <a:solidFill>
                  <a:srgbClr val="1A2F96"/>
                </a:solidFill>
                <a:latin typeface="Arial Narrow" pitchFamily="34" charset="0"/>
              </a:rPr>
              <a:t>Parent/Adult Leaflet</a:t>
            </a:r>
          </a:p>
          <a:p>
            <a:pPr>
              <a:buAutoNum type="arabicPeriod"/>
            </a:pPr>
            <a:endParaRPr lang="en-GB" sz="4000" i="1" dirty="0">
              <a:solidFill>
                <a:srgbClr val="0070C0"/>
              </a:solidFill>
              <a:latin typeface="Arial Narrow" pitchFamily="34" charset="0"/>
            </a:endParaRPr>
          </a:p>
        </p:txBody>
      </p:sp>
      <p:sp>
        <p:nvSpPr>
          <p:cNvPr id="7" name="Rectangle 6"/>
          <p:cNvSpPr/>
          <p:nvPr/>
        </p:nvSpPr>
        <p:spPr>
          <a:xfrm>
            <a:off x="3503713" y="332658"/>
            <a:ext cx="4992555" cy="1323439"/>
          </a:xfrm>
          <a:prstGeom prst="rect">
            <a:avLst/>
          </a:prstGeom>
          <a:noFill/>
        </p:spPr>
        <p:txBody>
          <a:bodyPr wrap="square" lIns="91440" tIns="45720" rIns="91440" bIns="45720">
            <a:spAutoFit/>
          </a:bodyPr>
          <a:lstStyle/>
          <a:p>
            <a:pPr algn="ctr"/>
            <a:r>
              <a:rPr lang="en-GB" sz="8000" b="1" cap="all" dirty="0" smtClean="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rPr>
              <a:t>RESULT</a:t>
            </a:r>
            <a:endParaRPr lang="en-GB" sz="8000" b="1" cap="all" dirty="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endParaRPr>
          </a:p>
        </p:txBody>
      </p:sp>
    </p:spTree>
    <p:extLst>
      <p:ext uri="{BB962C8B-B14F-4D97-AF65-F5344CB8AC3E}">
        <p14:creationId xmlns:p14="http://schemas.microsoft.com/office/powerpoint/2010/main" val="168514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5468" y="1340773"/>
            <a:ext cx="9121013" cy="2554545"/>
          </a:xfrm>
          <a:prstGeom prst="rect">
            <a:avLst/>
          </a:prstGeom>
          <a:noFill/>
        </p:spPr>
        <p:txBody>
          <a:bodyPr wrap="square" lIns="91440" tIns="45720" rIns="91440" bIns="45720">
            <a:spAutoFit/>
          </a:bodyPr>
          <a:lstStyle/>
          <a:p>
            <a:pPr algn="ctr"/>
            <a:r>
              <a:rPr lang="en-GB" sz="8000" b="1" cap="all" dirty="0" smtClean="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rPr>
              <a:t>VIDEO presentation</a:t>
            </a:r>
            <a:endParaRPr lang="en-GB" sz="8000" b="1" cap="all" dirty="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val="315692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79512" y="2492900"/>
            <a:ext cx="9121013" cy="1323439"/>
          </a:xfrm>
          <a:prstGeom prst="rect">
            <a:avLst/>
          </a:prstGeom>
          <a:noFill/>
        </p:spPr>
        <p:txBody>
          <a:bodyPr wrap="square" lIns="91440" tIns="45720" rIns="91440" bIns="45720">
            <a:spAutoFit/>
          </a:bodyPr>
          <a:lstStyle/>
          <a:p>
            <a:pPr algn="ctr"/>
            <a:r>
              <a:rPr lang="en-GB" sz="8000" b="1" cap="all" dirty="0" smtClean="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rPr>
              <a:t>Evaluation</a:t>
            </a:r>
            <a:endParaRPr lang="en-GB" sz="8000" b="1" cap="all" dirty="0">
              <a:ln w="9000" cmpd="sng">
                <a:solidFill>
                  <a:srgbClr val="7C984A">
                    <a:shade val="50000"/>
                    <a:satMod val="120000"/>
                  </a:srgbClr>
                </a:solidFill>
                <a:prstDash val="solid"/>
              </a:ln>
              <a:gradFill>
                <a:gsLst>
                  <a:gs pos="0">
                    <a:srgbClr val="7C984A">
                      <a:shade val="20000"/>
                      <a:satMod val="245000"/>
                    </a:srgbClr>
                  </a:gs>
                  <a:gs pos="43000">
                    <a:srgbClr val="7C984A">
                      <a:satMod val="255000"/>
                    </a:srgbClr>
                  </a:gs>
                  <a:gs pos="48000">
                    <a:srgbClr val="7C984A">
                      <a:shade val="85000"/>
                      <a:satMod val="255000"/>
                    </a:srgbClr>
                  </a:gs>
                  <a:gs pos="100000">
                    <a:srgbClr val="7C984A">
                      <a:shade val="20000"/>
                      <a:satMod val="245000"/>
                    </a:srgbClr>
                  </a:gs>
                </a:gsLst>
                <a:lin ang="5400000"/>
              </a:gradFill>
              <a:effectLst>
                <a:reflection blurRad="12700" stA="28000" endPos="45000" dist="1000" dir="5400000" sy="-100000" algn="bl" rotWithShape="0"/>
              </a:effectLst>
              <a:latin typeface="Arial Narrow" pitchFamily="34" charset="0"/>
            </a:endParaRPr>
          </a:p>
        </p:txBody>
      </p:sp>
      <p:sp>
        <p:nvSpPr>
          <p:cNvPr id="2" name="Subtitle 1"/>
          <p:cNvSpPr>
            <a:spLocks noGrp="1"/>
          </p:cNvSpPr>
          <p:nvPr>
            <p:ph type="subTitle" idx="1"/>
          </p:nvPr>
        </p:nvSpPr>
        <p:spPr/>
        <p:txBody>
          <a:bodyPr/>
          <a:lstStyle/>
          <a:p>
            <a:endParaRPr lang="en-IE"/>
          </a:p>
        </p:txBody>
      </p:sp>
    </p:spTree>
    <p:extLst>
      <p:ext uri="{BB962C8B-B14F-4D97-AF65-F5344CB8AC3E}">
        <p14:creationId xmlns:p14="http://schemas.microsoft.com/office/powerpoint/2010/main" val="1200193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effectLst>
            <a:glow rad="127000">
              <a:schemeClr val="accent4">
                <a:lumMod val="60000"/>
                <a:lumOff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32500" lnSpcReduction="20000"/>
          </a:bodyPr>
          <a:lstStyle/>
          <a:p>
            <a:pPr marL="0" marR="0" indent="0" algn="ctr">
              <a:lnSpc>
                <a:spcPct val="150000"/>
              </a:lnSpc>
              <a:spcBef>
                <a:spcPts val="0"/>
              </a:spcBef>
              <a:spcAft>
                <a:spcPts val="720"/>
              </a:spcAft>
              <a:buNone/>
            </a:pPr>
            <a:r>
              <a:rPr lang="en-GB" sz="8600" b="1" kern="1400" dirty="0">
                <a:solidFill>
                  <a:srgbClr val="00CC00"/>
                </a:solidFill>
                <a:latin typeface="Arial Narrow" pitchFamily="34" charset="0"/>
              </a:rPr>
              <a:t>A Prayer to keep us safe</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Dear Lord,</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We ask you to keep </a:t>
            </a:r>
            <a:r>
              <a:rPr lang="en-GB" sz="8600" kern="1400" dirty="0" smtClean="0">
                <a:solidFill>
                  <a:srgbClr val="009443"/>
                </a:solidFill>
                <a:latin typeface="Arial Narrow" pitchFamily="34" charset="0"/>
              </a:rPr>
              <a:t>us </a:t>
            </a:r>
            <a:r>
              <a:rPr lang="en-GB" sz="8600" kern="1400" dirty="0">
                <a:solidFill>
                  <a:srgbClr val="009443"/>
                </a:solidFill>
                <a:latin typeface="Arial Narrow" pitchFamily="34" charset="0"/>
              </a:rPr>
              <a:t>safe and sound.</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smtClean="0">
                <a:solidFill>
                  <a:srgbClr val="009443"/>
                </a:solidFill>
                <a:latin typeface="Arial Narrow" pitchFamily="34" charset="0"/>
              </a:rPr>
              <a:t>May </a:t>
            </a:r>
            <a:r>
              <a:rPr lang="en-GB" sz="8600" kern="1400" dirty="0">
                <a:solidFill>
                  <a:srgbClr val="009443"/>
                </a:solidFill>
                <a:latin typeface="Arial Narrow" pitchFamily="34" charset="0"/>
              </a:rPr>
              <a:t>people make us feel loved and </a:t>
            </a:r>
            <a:r>
              <a:rPr lang="en-GB" sz="8600" kern="1400" dirty="0" smtClean="0">
                <a:solidFill>
                  <a:srgbClr val="009443"/>
                </a:solidFill>
                <a:latin typeface="Arial Narrow" pitchFamily="34" charset="0"/>
              </a:rPr>
              <a:t>supported</a:t>
            </a:r>
            <a:r>
              <a:rPr lang="en-GB" sz="8600" kern="1400" dirty="0">
                <a:solidFill>
                  <a:srgbClr val="009443"/>
                </a:solidFill>
                <a:latin typeface="Arial Narrow" pitchFamily="34" charset="0"/>
              </a:rPr>
              <a:t>.</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Let no person do us harm.</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Protect us from sadness.</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Let us know what’s right and wrong</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And give us strength to tell what’s going on.</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Thank you God for always being there for us.</a:t>
            </a:r>
            <a:endParaRPr lang="en-GB" sz="8600" kern="1400" dirty="0">
              <a:solidFill>
                <a:srgbClr val="000000"/>
              </a:solidFill>
              <a:latin typeface="Arial Narrow" pitchFamily="34" charset="0"/>
            </a:endParaRPr>
          </a:p>
          <a:p>
            <a:pPr marL="0" marR="0" indent="0" algn="ctr">
              <a:lnSpc>
                <a:spcPct val="150000"/>
              </a:lnSpc>
              <a:spcBef>
                <a:spcPts val="0"/>
              </a:spcBef>
              <a:spcAft>
                <a:spcPts val="720"/>
              </a:spcAft>
              <a:buNone/>
            </a:pPr>
            <a:r>
              <a:rPr lang="en-GB" sz="8600" kern="1400" dirty="0">
                <a:solidFill>
                  <a:srgbClr val="009443"/>
                </a:solidFill>
                <a:latin typeface="Arial Narrow" pitchFamily="34" charset="0"/>
              </a:rPr>
              <a:t>Amen</a:t>
            </a:r>
            <a:endParaRPr lang="en-GB" sz="8600" kern="1400" dirty="0">
              <a:solidFill>
                <a:srgbClr val="000000"/>
              </a:solidFill>
              <a:latin typeface="Arial Narrow" pitchFamily="34" charset="0"/>
            </a:endParaRPr>
          </a:p>
          <a:p>
            <a:pPr marL="0" indent="0">
              <a:spcBef>
                <a:spcPts val="0"/>
              </a:spcBef>
            </a:pPr>
            <a:r>
              <a:rPr lang="en-GB" sz="2000" kern="1400" dirty="0">
                <a:solidFill>
                  <a:srgbClr val="000000"/>
                </a:solidFill>
                <a:latin typeface="Comic Sans MS"/>
              </a:rPr>
              <a:t> </a:t>
            </a:r>
          </a:p>
          <a:p>
            <a:endParaRPr lang="en-GB" dirty="0"/>
          </a:p>
        </p:txBody>
      </p:sp>
      <p:pic>
        <p:nvPicPr>
          <p:cNvPr id="1026" name="Picture 2" descr="dunya_cocuk_haklari_gunu_1254744941[1]"/>
          <p:cNvPicPr>
            <a:picLocks noChangeAspect="1" noChangeArrowheads="1"/>
          </p:cNvPicPr>
          <p:nvPr/>
        </p:nvPicPr>
        <p:blipFill>
          <a:blip r:embed="rId2">
            <a:extLst>
              <a:ext uri="{28A0092B-C50C-407E-A947-70E740481C1C}">
                <a14:useLocalDpi xmlns:a14="http://schemas.microsoft.com/office/drawing/2010/main" val="0"/>
              </a:ext>
            </a:extLst>
          </a:blip>
          <a:srcRect l="249" r="249"/>
          <a:stretch>
            <a:fillRect/>
          </a:stretch>
        </p:blipFill>
        <p:spPr bwMode="auto">
          <a:xfrm>
            <a:off x="10128451" y="5240324"/>
            <a:ext cx="1874356" cy="1423329"/>
          </a:xfrm>
          <a:prstGeom prst="rect">
            <a:avLst/>
          </a:prstGeom>
          <a:noFill/>
          <a:ln>
            <a:noFill/>
          </a:ln>
          <a:effectLst>
            <a:glow rad="101600">
              <a:schemeClr val="accent4">
                <a:satMod val="175000"/>
                <a:alpha val="40000"/>
              </a:schemeClr>
            </a:glow>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39349" y="404638"/>
            <a:ext cx="1728192" cy="2304287"/>
          </a:xfrm>
          <a:prstGeom prst="rect">
            <a:avLst/>
          </a:prstGeom>
          <a:noFill/>
          <a:effectLst>
            <a:glow rad="177800">
              <a:schemeClr val="accent4">
                <a:satMod val="175000"/>
                <a:alpha val="40000"/>
              </a:schemeClr>
            </a:glow>
          </a:effectLst>
        </p:spPr>
      </p:pic>
    </p:spTree>
    <p:extLst>
      <p:ext uri="{BB962C8B-B14F-4D97-AF65-F5344CB8AC3E}">
        <p14:creationId xmlns:p14="http://schemas.microsoft.com/office/powerpoint/2010/main" val="25990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ommunication4all.co.uk/Screen%20Shot%20Images/Hand1.png"/>
          <p:cNvPicPr/>
          <p:nvPr/>
        </p:nvPicPr>
        <p:blipFill rotWithShape="1">
          <a:blip r:embed="rId3" cstate="print"/>
          <a:srcRect b="2591"/>
          <a:stretch/>
        </p:blipFill>
        <p:spPr bwMode="auto">
          <a:xfrm>
            <a:off x="0" y="0"/>
            <a:ext cx="12192000" cy="6858000"/>
          </a:xfrm>
          <a:prstGeom prst="rect">
            <a:avLst/>
          </a:prstGeom>
          <a:noFill/>
          <a:ln w="9525">
            <a:noFill/>
            <a:miter lim="800000"/>
            <a:headEnd/>
            <a:tailEnd/>
          </a:ln>
        </p:spPr>
      </p:pic>
      <p:sp>
        <p:nvSpPr>
          <p:cNvPr id="6" name="TextBox 5"/>
          <p:cNvSpPr txBox="1"/>
          <p:nvPr/>
        </p:nvSpPr>
        <p:spPr>
          <a:xfrm>
            <a:off x="2927649" y="764705"/>
            <a:ext cx="5568619" cy="369332"/>
          </a:xfrm>
          <a:prstGeom prst="rect">
            <a:avLst/>
          </a:prstGeom>
          <a:noFill/>
        </p:spPr>
        <p:txBody>
          <a:bodyPr wrap="square" rtlCol="0">
            <a:spAutoFit/>
          </a:bodyPr>
          <a:lstStyle/>
          <a:p>
            <a:endParaRPr lang="en-GB" dirty="0">
              <a:solidFill>
                <a:prstClr val="black"/>
              </a:solidFill>
            </a:endParaRPr>
          </a:p>
        </p:txBody>
      </p:sp>
      <p:sp>
        <p:nvSpPr>
          <p:cNvPr id="7" name="WordArt 2"/>
          <p:cNvSpPr>
            <a:spLocks noChangeArrowheads="1" noChangeShapeType="1" noTextEdit="1"/>
          </p:cNvSpPr>
          <p:nvPr/>
        </p:nvSpPr>
        <p:spPr bwMode="auto">
          <a:xfrm>
            <a:off x="3023661" y="2060848"/>
            <a:ext cx="6188075" cy="864096"/>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960431"/>
              </a:avLst>
            </a:prstTxWarp>
          </a:bodyPr>
          <a:lstStyle/>
          <a:p>
            <a:pPr algn="ctr"/>
            <a:r>
              <a:rPr lang="en-GB" sz="3600" kern="10" dirty="0" smtClean="0">
                <a:ln w="9525">
                  <a:solidFill>
                    <a:srgbClr val="000000"/>
                  </a:solidFill>
                  <a:round/>
                  <a:headEnd/>
                  <a:tailEnd/>
                </a:ln>
                <a:solidFill>
                  <a:srgbClr val="FFFF00"/>
                </a:solidFill>
                <a:latin typeface="Tw Cen MT Condensed Extra Bold"/>
              </a:rPr>
              <a:t> Safeguarding Young People</a:t>
            </a:r>
          </a:p>
          <a:p>
            <a:pPr algn="ctr"/>
            <a:r>
              <a:rPr lang="en-GB" sz="3600" kern="10" dirty="0" smtClean="0">
                <a:ln w="9525">
                  <a:solidFill>
                    <a:srgbClr val="000000"/>
                  </a:solidFill>
                  <a:round/>
                  <a:headEnd/>
                  <a:tailEnd/>
                </a:ln>
                <a:solidFill>
                  <a:srgbClr val="FFFF00"/>
                </a:solidFill>
                <a:latin typeface="Tw Cen MT Condensed Extra Bold"/>
              </a:rPr>
              <a:t>Sisters of Mercy</a:t>
            </a:r>
          </a:p>
          <a:p>
            <a:pPr algn="ctr"/>
            <a:r>
              <a:rPr lang="en-GB" sz="3600" kern="10" dirty="0" smtClean="0">
                <a:ln w="9525">
                  <a:solidFill>
                    <a:srgbClr val="000000"/>
                  </a:solidFill>
                  <a:round/>
                  <a:headEnd/>
                  <a:tailEnd/>
                </a:ln>
                <a:solidFill>
                  <a:srgbClr val="FFFF00"/>
                </a:solidFill>
                <a:latin typeface="Tw Cen MT Condensed Extra Bold"/>
              </a:rPr>
              <a:t>Northern Province</a:t>
            </a:r>
            <a:endParaRPr lang="en-GB" sz="3600" kern="10" dirty="0">
              <a:ln w="9525">
                <a:solidFill>
                  <a:srgbClr val="000000"/>
                </a:solidFill>
                <a:round/>
                <a:headEnd/>
                <a:tailEnd/>
              </a:ln>
              <a:solidFill>
                <a:srgbClr val="FFFF00"/>
              </a:solidFill>
              <a:latin typeface="Tw Cen MT Condensed Extra Bold"/>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470" y="946150"/>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30849" y="917105"/>
            <a:ext cx="5568619" cy="369332"/>
          </a:xfrm>
          <a:prstGeom prst="rect">
            <a:avLst/>
          </a:prstGeom>
          <a:noFill/>
        </p:spPr>
        <p:txBody>
          <a:bodyPr wrap="square" rtlCol="0">
            <a:spAutoFit/>
          </a:bodyPr>
          <a:lstStyle/>
          <a:p>
            <a:endParaRPr lang="en-GB" dirty="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670" y="1098552"/>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70" y="1270565"/>
            <a:ext cx="5568951" cy="4968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10470" y="2996954"/>
            <a:ext cx="5568951" cy="1384995"/>
          </a:xfrm>
          <a:prstGeom prst="rect">
            <a:avLst/>
          </a:prstGeom>
          <a:solidFill>
            <a:srgbClr val="FFC000"/>
          </a:solidFill>
          <a:effectLst>
            <a:glow rad="139700">
              <a:schemeClr val="accent4">
                <a:satMod val="175000"/>
                <a:alpha val="40000"/>
              </a:schemeClr>
            </a:glow>
          </a:effectLst>
        </p:spPr>
        <p:txBody>
          <a:bodyPr wrap="square" rtlCol="0">
            <a:spAutoFit/>
          </a:bodyPr>
          <a:lstStyle/>
          <a:p>
            <a:pPr algn="ctr"/>
            <a:r>
              <a:rPr lang="en-GB" sz="2800" b="1" dirty="0" smtClean="0">
                <a:solidFill>
                  <a:srgbClr val="8064A2">
                    <a:lumMod val="75000"/>
                  </a:srgbClr>
                </a:solidFill>
                <a:latin typeface="Agency FB" pitchFamily="34" charset="0"/>
              </a:rPr>
              <a:t>LEAFLETS AND POSTERS DESIGNED AND COMPILED BY YOUNG PEOPLE FOR YOUNG PEOPLE</a:t>
            </a:r>
            <a:endParaRPr lang="en-GB" sz="2800" b="1" dirty="0">
              <a:solidFill>
                <a:srgbClr val="8064A2">
                  <a:lumMod val="75000"/>
                </a:srgbClr>
              </a:solidFill>
              <a:latin typeface="Agency FB" pitchFamily="34" charset="0"/>
            </a:endParaRPr>
          </a:p>
        </p:txBody>
      </p:sp>
      <p:pic>
        <p:nvPicPr>
          <p:cNvPr id="1029" name="Picture 5" descr="PhotoScan2"/>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11313" t="6349" r="42117" b="26984"/>
          <a:stretch>
            <a:fillRect/>
          </a:stretch>
        </p:blipFill>
        <p:spPr bwMode="auto">
          <a:xfrm>
            <a:off x="2447595" y="2105177"/>
            <a:ext cx="185420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PhotoScan"/>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val="0"/>
              </a:ext>
            </a:extLst>
          </a:blip>
          <a:srcRect l="40419" t="17372" r="30475" b="33951"/>
          <a:stretch>
            <a:fillRect/>
          </a:stretch>
        </p:blipFill>
        <p:spPr bwMode="auto">
          <a:xfrm>
            <a:off x="8227485" y="2807328"/>
            <a:ext cx="1710267" cy="295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248" y="6438464"/>
            <a:ext cx="2296752" cy="4195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571340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ommunication4all.co.uk/Screen%20Shot%20Images/Hand1.png"/>
          <p:cNvPicPr/>
          <p:nvPr/>
        </p:nvPicPr>
        <p:blipFill rotWithShape="1">
          <a:blip r:embed="rId3" cstate="print"/>
          <a:srcRect b="2591"/>
          <a:stretch/>
        </p:blipFill>
        <p:spPr bwMode="auto">
          <a:xfrm>
            <a:off x="0" y="0"/>
            <a:ext cx="12192000" cy="6858000"/>
          </a:xfrm>
          <a:prstGeom prst="rect">
            <a:avLst/>
          </a:prstGeom>
          <a:noFill/>
          <a:ln w="9525">
            <a:noFill/>
            <a:miter lim="800000"/>
            <a:headEnd/>
            <a:tailEnd/>
          </a:ln>
        </p:spPr>
      </p:pic>
      <p:sp>
        <p:nvSpPr>
          <p:cNvPr id="6" name="TextBox 5"/>
          <p:cNvSpPr txBox="1"/>
          <p:nvPr/>
        </p:nvSpPr>
        <p:spPr>
          <a:xfrm>
            <a:off x="2927649" y="764705"/>
            <a:ext cx="5568619" cy="369332"/>
          </a:xfrm>
          <a:prstGeom prst="rect">
            <a:avLst/>
          </a:prstGeom>
          <a:noFill/>
        </p:spPr>
        <p:txBody>
          <a:bodyPr wrap="square" rtlCol="0">
            <a:spAutoFit/>
          </a:bodyPr>
          <a:lstStyle/>
          <a:p>
            <a:endParaRPr lang="en-GB" dirty="0">
              <a:solidFill>
                <a:prstClr val="black"/>
              </a:solidFill>
            </a:endParaRPr>
          </a:p>
        </p:txBody>
      </p:sp>
      <p:sp>
        <p:nvSpPr>
          <p:cNvPr id="7" name="WordArt 2"/>
          <p:cNvSpPr>
            <a:spLocks noChangeArrowheads="1" noChangeShapeType="1" noTextEdit="1"/>
          </p:cNvSpPr>
          <p:nvPr/>
        </p:nvSpPr>
        <p:spPr bwMode="auto">
          <a:xfrm>
            <a:off x="3023660" y="2060848"/>
            <a:ext cx="6188075" cy="864096"/>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960431"/>
              </a:avLst>
            </a:prstTxWarp>
          </a:bodyPr>
          <a:lstStyle/>
          <a:p>
            <a:pPr algn="ctr"/>
            <a:r>
              <a:rPr lang="en-GB" sz="3600" kern="10" dirty="0" smtClean="0">
                <a:ln w="9525">
                  <a:solidFill>
                    <a:srgbClr val="000000"/>
                  </a:solidFill>
                  <a:round/>
                  <a:headEnd/>
                  <a:tailEnd/>
                </a:ln>
                <a:solidFill>
                  <a:srgbClr val="FFFF00"/>
                </a:solidFill>
                <a:latin typeface="Tw Cen MT Condensed Extra Bold"/>
              </a:rPr>
              <a:t> Safeguarding Young People</a:t>
            </a:r>
          </a:p>
          <a:p>
            <a:pPr algn="ctr"/>
            <a:r>
              <a:rPr lang="en-GB" sz="3600" kern="10" dirty="0" smtClean="0">
                <a:ln w="9525">
                  <a:solidFill>
                    <a:srgbClr val="000000"/>
                  </a:solidFill>
                  <a:round/>
                  <a:headEnd/>
                  <a:tailEnd/>
                </a:ln>
                <a:solidFill>
                  <a:srgbClr val="FFFF00"/>
                </a:solidFill>
                <a:latin typeface="Tw Cen MT Condensed Extra Bold"/>
              </a:rPr>
              <a:t>Sisters of Mercy</a:t>
            </a:r>
          </a:p>
          <a:p>
            <a:pPr algn="ctr"/>
            <a:r>
              <a:rPr lang="en-GB" sz="3600" kern="10" dirty="0" smtClean="0">
                <a:ln w="9525">
                  <a:solidFill>
                    <a:srgbClr val="000000"/>
                  </a:solidFill>
                  <a:round/>
                  <a:headEnd/>
                  <a:tailEnd/>
                </a:ln>
                <a:solidFill>
                  <a:srgbClr val="FFFF00"/>
                </a:solidFill>
                <a:latin typeface="Tw Cen MT Condensed Extra Bold"/>
              </a:rPr>
              <a:t>Northern Province</a:t>
            </a:r>
            <a:endParaRPr lang="en-GB" sz="3600" kern="10" dirty="0">
              <a:ln w="9525">
                <a:solidFill>
                  <a:srgbClr val="000000"/>
                </a:solidFill>
                <a:round/>
                <a:headEnd/>
                <a:tailEnd/>
              </a:ln>
              <a:solidFill>
                <a:srgbClr val="FFFF00"/>
              </a:solidFill>
              <a:latin typeface="Tw Cen MT Condensed Extra Bold"/>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469" y="946150"/>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30849" y="917105"/>
            <a:ext cx="5568619" cy="369332"/>
          </a:xfrm>
          <a:prstGeom prst="rect">
            <a:avLst/>
          </a:prstGeom>
          <a:noFill/>
        </p:spPr>
        <p:txBody>
          <a:bodyPr wrap="square" rtlCol="0">
            <a:spAutoFit/>
          </a:bodyPr>
          <a:lstStyle/>
          <a:p>
            <a:endParaRPr lang="en-GB" dirty="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669" y="1098552"/>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69" y="1270564"/>
            <a:ext cx="5568951" cy="4968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10469" y="2996953"/>
            <a:ext cx="5568951" cy="1384995"/>
          </a:xfrm>
          <a:prstGeom prst="rect">
            <a:avLst/>
          </a:prstGeom>
          <a:solidFill>
            <a:srgbClr val="FFC000"/>
          </a:solidFill>
          <a:effectLst>
            <a:glow rad="139700">
              <a:schemeClr val="accent4">
                <a:satMod val="175000"/>
                <a:alpha val="40000"/>
              </a:schemeClr>
            </a:glow>
          </a:effectLst>
        </p:spPr>
        <p:txBody>
          <a:bodyPr wrap="square" rtlCol="0">
            <a:spAutoFit/>
          </a:bodyPr>
          <a:lstStyle/>
          <a:p>
            <a:pPr algn="ctr"/>
            <a:r>
              <a:rPr lang="en-GB" sz="2800" b="1" dirty="0" smtClean="0">
                <a:solidFill>
                  <a:srgbClr val="8064A2">
                    <a:lumMod val="75000"/>
                  </a:srgbClr>
                </a:solidFill>
                <a:latin typeface="Agency FB" pitchFamily="34" charset="0"/>
              </a:rPr>
              <a:t>LEAFLETS AND POSTERS DESIGNED AND COMPILED BY YOUNG PEOPLE FOR YOUNG PEOPLE</a:t>
            </a:r>
            <a:endParaRPr lang="en-GB" sz="2800" b="1" dirty="0">
              <a:solidFill>
                <a:srgbClr val="8064A2">
                  <a:lumMod val="75000"/>
                </a:srgbClr>
              </a:solidFill>
              <a:latin typeface="Agency FB" pitchFamily="34" charset="0"/>
            </a:endParaRPr>
          </a:p>
        </p:txBody>
      </p:sp>
      <p:pic>
        <p:nvPicPr>
          <p:cNvPr id="1029" name="Picture 5" descr="PhotoScan2"/>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11313" t="6349" r="42117" b="26984"/>
          <a:stretch>
            <a:fillRect/>
          </a:stretch>
        </p:blipFill>
        <p:spPr bwMode="auto">
          <a:xfrm>
            <a:off x="2447595" y="2105175"/>
            <a:ext cx="185420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PhotoScan"/>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val="0"/>
              </a:ext>
            </a:extLst>
          </a:blip>
          <a:srcRect l="40419" t="17372" r="30475" b="33951"/>
          <a:stretch>
            <a:fillRect/>
          </a:stretch>
        </p:blipFill>
        <p:spPr bwMode="auto">
          <a:xfrm>
            <a:off x="8227485" y="2807328"/>
            <a:ext cx="1710267" cy="295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248" y="6438464"/>
            <a:ext cx="2296752" cy="4195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37343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ommunication4all.co.uk/Screen%20Shot%20Images/Hand1.png"/>
          <p:cNvPicPr/>
          <p:nvPr/>
        </p:nvPicPr>
        <p:blipFill rotWithShape="1">
          <a:blip r:embed="rId3" cstate="print"/>
          <a:srcRect b="2591"/>
          <a:stretch/>
        </p:blipFill>
        <p:spPr bwMode="auto">
          <a:xfrm>
            <a:off x="0" y="0"/>
            <a:ext cx="12192000" cy="6858000"/>
          </a:xfrm>
          <a:prstGeom prst="rect">
            <a:avLst/>
          </a:prstGeom>
          <a:noFill/>
          <a:ln w="9525">
            <a:noFill/>
            <a:miter lim="800000"/>
            <a:headEnd/>
            <a:tailEnd/>
          </a:ln>
        </p:spPr>
      </p:pic>
      <p:sp>
        <p:nvSpPr>
          <p:cNvPr id="6" name="TextBox 5"/>
          <p:cNvSpPr txBox="1"/>
          <p:nvPr/>
        </p:nvSpPr>
        <p:spPr>
          <a:xfrm>
            <a:off x="2927649" y="764705"/>
            <a:ext cx="5568619" cy="369332"/>
          </a:xfrm>
          <a:prstGeom prst="rect">
            <a:avLst/>
          </a:prstGeom>
          <a:noFill/>
        </p:spPr>
        <p:txBody>
          <a:bodyPr wrap="square" rtlCol="0">
            <a:spAutoFit/>
          </a:bodyPr>
          <a:lstStyle/>
          <a:p>
            <a:endParaRPr lang="en-GB" dirty="0">
              <a:solidFill>
                <a:prstClr val="black"/>
              </a:solidFill>
            </a:endParaRPr>
          </a:p>
        </p:txBody>
      </p:sp>
      <p:sp>
        <p:nvSpPr>
          <p:cNvPr id="7" name="WordArt 2"/>
          <p:cNvSpPr>
            <a:spLocks noChangeArrowheads="1" noChangeShapeType="1" noTextEdit="1"/>
          </p:cNvSpPr>
          <p:nvPr/>
        </p:nvSpPr>
        <p:spPr bwMode="auto">
          <a:xfrm>
            <a:off x="3023660" y="2060848"/>
            <a:ext cx="6188075" cy="864096"/>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960431"/>
              </a:avLst>
            </a:prstTxWarp>
          </a:bodyPr>
          <a:lstStyle/>
          <a:p>
            <a:pPr algn="ctr"/>
            <a:r>
              <a:rPr lang="en-GB" sz="3600" kern="10" dirty="0" smtClean="0">
                <a:ln w="9525">
                  <a:solidFill>
                    <a:srgbClr val="000000"/>
                  </a:solidFill>
                  <a:round/>
                  <a:headEnd/>
                  <a:tailEnd/>
                </a:ln>
                <a:solidFill>
                  <a:srgbClr val="FFFF00"/>
                </a:solidFill>
                <a:latin typeface="Tw Cen MT Condensed Extra Bold"/>
              </a:rPr>
              <a:t> Safeguarding Young People</a:t>
            </a:r>
          </a:p>
          <a:p>
            <a:pPr algn="ctr"/>
            <a:r>
              <a:rPr lang="en-GB" sz="3600" kern="10" dirty="0" smtClean="0">
                <a:ln w="9525">
                  <a:solidFill>
                    <a:srgbClr val="000000"/>
                  </a:solidFill>
                  <a:round/>
                  <a:headEnd/>
                  <a:tailEnd/>
                </a:ln>
                <a:solidFill>
                  <a:srgbClr val="FFFF00"/>
                </a:solidFill>
                <a:latin typeface="Tw Cen MT Condensed Extra Bold"/>
              </a:rPr>
              <a:t>Sisters of Mercy</a:t>
            </a:r>
          </a:p>
          <a:p>
            <a:pPr algn="ctr"/>
            <a:r>
              <a:rPr lang="en-GB" sz="3600" kern="10" dirty="0" smtClean="0">
                <a:ln w="9525">
                  <a:solidFill>
                    <a:srgbClr val="000000"/>
                  </a:solidFill>
                  <a:round/>
                  <a:headEnd/>
                  <a:tailEnd/>
                </a:ln>
                <a:solidFill>
                  <a:srgbClr val="FFFF00"/>
                </a:solidFill>
                <a:latin typeface="Tw Cen MT Condensed Extra Bold"/>
              </a:rPr>
              <a:t>Northern Province</a:t>
            </a:r>
            <a:endParaRPr lang="en-GB" sz="3600" kern="10" dirty="0">
              <a:ln w="9525">
                <a:solidFill>
                  <a:srgbClr val="000000"/>
                </a:solidFill>
                <a:round/>
                <a:headEnd/>
                <a:tailEnd/>
              </a:ln>
              <a:solidFill>
                <a:srgbClr val="FFFF00"/>
              </a:solidFill>
              <a:latin typeface="Tw Cen MT Condensed Extra Bold"/>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469" y="946150"/>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130849" y="917105"/>
            <a:ext cx="5568619" cy="369332"/>
          </a:xfrm>
          <a:prstGeom prst="rect">
            <a:avLst/>
          </a:prstGeom>
          <a:noFill/>
        </p:spPr>
        <p:txBody>
          <a:bodyPr wrap="square" rtlCol="0">
            <a:spAutoFit/>
          </a:bodyPr>
          <a:lstStyle/>
          <a:p>
            <a:endParaRPr lang="en-GB" dirty="0">
              <a:solidFill>
                <a:prstClr val="black"/>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669" y="1098552"/>
            <a:ext cx="5568951"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869" y="1270564"/>
            <a:ext cx="5568951" cy="4968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PhotoScan2"/>
          <p:cNvPicPr>
            <a:picLocks noChangeAspect="1" noChangeArrowheads="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11313" t="6349" r="42117" b="26984"/>
          <a:stretch>
            <a:fillRect/>
          </a:stretch>
        </p:blipFill>
        <p:spPr bwMode="auto">
          <a:xfrm>
            <a:off x="1659467" y="1772819"/>
            <a:ext cx="1854200"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PhotoScan"/>
          <p:cNvPicPr>
            <a:picLocks noChangeAspect="1" noChangeArrowheads="1"/>
          </p:cNvPicPr>
          <p:nvPr/>
        </p:nvPicPr>
        <p:blipFill>
          <a:blip r:embed="rId6" cstate="print">
            <a:clrChange>
              <a:clrFrom>
                <a:srgbClr val="FAFAFA"/>
              </a:clrFrom>
              <a:clrTo>
                <a:srgbClr val="FAFAFA">
                  <a:alpha val="0"/>
                </a:srgbClr>
              </a:clrTo>
            </a:clrChange>
            <a:extLst>
              <a:ext uri="{28A0092B-C50C-407E-A947-70E740481C1C}">
                <a14:useLocalDpi xmlns:a14="http://schemas.microsoft.com/office/drawing/2010/main" val="0"/>
              </a:ext>
            </a:extLst>
          </a:blip>
          <a:srcRect l="40419" t="17372" r="30475" b="33951"/>
          <a:stretch>
            <a:fillRect/>
          </a:stretch>
        </p:blipFill>
        <p:spPr bwMode="auto">
          <a:xfrm>
            <a:off x="8879417" y="2278623"/>
            <a:ext cx="1710267" cy="295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248" y="6438464"/>
            <a:ext cx="2296752" cy="4195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3" name="TextBox 12"/>
          <p:cNvSpPr txBox="1"/>
          <p:nvPr/>
        </p:nvSpPr>
        <p:spPr>
          <a:xfrm>
            <a:off x="3784601" y="2780928"/>
            <a:ext cx="5117617" cy="2332946"/>
          </a:xfrm>
          <a:prstGeom prst="rect">
            <a:avLst/>
          </a:prstGeom>
          <a:solidFill>
            <a:srgbClr val="FFC000"/>
          </a:solidFill>
          <a:effectLst>
            <a:glow rad="139700">
              <a:schemeClr val="accent4">
                <a:satMod val="175000"/>
                <a:alpha val="40000"/>
              </a:schemeClr>
            </a:glow>
          </a:effectLst>
        </p:spPr>
        <p:txBody>
          <a:bodyPr wrap="square" rtlCol="0">
            <a:spAutoFit/>
          </a:bodyPr>
          <a:lstStyle/>
          <a:p>
            <a:pPr>
              <a:spcBef>
                <a:spcPct val="20000"/>
              </a:spcBef>
            </a:pPr>
            <a:r>
              <a:rPr lang="en-GB" sz="2800" dirty="0" smtClean="0">
                <a:solidFill>
                  <a:prstClr val="black"/>
                </a:solidFill>
                <a:latin typeface="Agency FB" pitchFamily="34" charset="0"/>
              </a:rPr>
              <a:t>Aim of Today:</a:t>
            </a:r>
            <a:endParaRPr lang="en-GB" sz="2800" dirty="0">
              <a:solidFill>
                <a:prstClr val="black"/>
              </a:solidFill>
              <a:latin typeface="Agency FB" pitchFamily="34" charset="0"/>
            </a:endParaRPr>
          </a:p>
          <a:p>
            <a:pPr>
              <a:spcBef>
                <a:spcPct val="20000"/>
              </a:spcBef>
            </a:pPr>
            <a:r>
              <a:rPr lang="en-GB" sz="2800" dirty="0">
                <a:solidFill>
                  <a:prstClr val="black"/>
                </a:solidFill>
                <a:latin typeface="Agency FB" pitchFamily="34" charset="0"/>
              </a:rPr>
              <a:t>To highlight the Importance of Involving children and Young People in communicating and understanding the Church’s message about ‘Keeping Safe’ </a:t>
            </a:r>
          </a:p>
        </p:txBody>
      </p:sp>
    </p:spTree>
    <p:extLst>
      <p:ext uri="{BB962C8B-B14F-4D97-AF65-F5344CB8AC3E}">
        <p14:creationId xmlns:p14="http://schemas.microsoft.com/office/powerpoint/2010/main" val="2993879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9509" y="1844824"/>
            <a:ext cx="8680704" cy="4633104"/>
          </a:xfrm>
        </p:spPr>
        <p:txBody>
          <a:bodyPr>
            <a:normAutofit fontScale="92500" lnSpcReduction="20000"/>
          </a:bodyPr>
          <a:lstStyle/>
          <a:p>
            <a:pPr lvl="0">
              <a:spcBef>
                <a:spcPct val="20000"/>
              </a:spcBef>
            </a:pPr>
            <a:r>
              <a:rPr lang="en-GB" sz="3000" b="1" cap="none" spc="0" dirty="0">
                <a:solidFill>
                  <a:prstClr val="black"/>
                </a:solidFill>
                <a:latin typeface="Agency FB" pitchFamily="34" charset="0"/>
                <a:ea typeface="+mn-ea"/>
                <a:cs typeface="+mn-cs"/>
              </a:rPr>
              <a:t>A Project to develop Child Friendly Safeguarding Information</a:t>
            </a:r>
            <a:r>
              <a:rPr lang="en-GB" sz="3000" b="1" cap="none" spc="0" dirty="0" smtClean="0">
                <a:solidFill>
                  <a:prstClr val="black"/>
                </a:solidFill>
                <a:latin typeface="Agency FB" pitchFamily="34" charset="0"/>
                <a:ea typeface="+mn-ea"/>
                <a:cs typeface="+mn-cs"/>
              </a:rPr>
              <a:t>:</a:t>
            </a:r>
          </a:p>
          <a:p>
            <a:pPr lvl="0">
              <a:spcBef>
                <a:spcPct val="20000"/>
              </a:spcBef>
            </a:pPr>
            <a:endParaRPr lang="en-GB" sz="3000" b="1" cap="none" spc="0" dirty="0">
              <a:solidFill>
                <a:prstClr val="black"/>
              </a:solidFill>
              <a:latin typeface="Agency FB" pitchFamily="34" charset="0"/>
              <a:ea typeface="+mn-ea"/>
              <a:cs typeface="+mn-cs"/>
            </a:endParaRP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Why</a:t>
            </a: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How </a:t>
            </a: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Process</a:t>
            </a: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a:t>
            </a:r>
            <a:r>
              <a:rPr lang="en-GB" sz="3000" b="1" cap="none" spc="0" dirty="0" smtClean="0">
                <a:solidFill>
                  <a:prstClr val="black"/>
                </a:solidFill>
                <a:latin typeface="Agency FB" pitchFamily="34" charset="0"/>
                <a:ea typeface="+mn-ea"/>
                <a:cs typeface="+mn-cs"/>
              </a:rPr>
              <a:t>Challenges</a:t>
            </a:r>
            <a:endParaRPr lang="en-GB" sz="3000" b="1" cap="none" spc="0" dirty="0">
              <a:solidFill>
                <a:prstClr val="black"/>
              </a:solidFill>
              <a:latin typeface="Agency FB" pitchFamily="34" charset="0"/>
              <a:ea typeface="+mn-ea"/>
              <a:cs typeface="+mn-cs"/>
            </a:endParaRP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Resources Required</a:t>
            </a: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Influence</a:t>
            </a: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Leaflets, Posters and </a:t>
            </a:r>
            <a:r>
              <a:rPr lang="en-GB" sz="3000" b="1" cap="none" spc="0" dirty="0" smtClean="0">
                <a:solidFill>
                  <a:prstClr val="black"/>
                </a:solidFill>
                <a:latin typeface="Agency FB" pitchFamily="34" charset="0"/>
                <a:ea typeface="+mn-ea"/>
                <a:cs typeface="+mn-cs"/>
              </a:rPr>
              <a:t>Letter produced</a:t>
            </a:r>
            <a:endParaRPr lang="en-GB" sz="3000" b="1" cap="none" spc="0" dirty="0">
              <a:solidFill>
                <a:prstClr val="black"/>
              </a:solidFill>
              <a:latin typeface="Agency FB" pitchFamily="34" charset="0"/>
              <a:ea typeface="+mn-ea"/>
              <a:cs typeface="+mn-cs"/>
            </a:endParaRPr>
          </a:p>
          <a:p>
            <a:pPr marL="342900" lvl="0" indent="-342900">
              <a:spcBef>
                <a:spcPct val="20000"/>
              </a:spcBef>
              <a:buFont typeface="Arial" pitchFamily="34" charset="0"/>
              <a:buChar char="•"/>
            </a:pPr>
            <a:r>
              <a:rPr lang="en-GB" sz="3000" b="1" cap="none" spc="0" dirty="0">
                <a:solidFill>
                  <a:prstClr val="black"/>
                </a:solidFill>
                <a:latin typeface="Agency FB" pitchFamily="34" charset="0"/>
                <a:ea typeface="+mn-ea"/>
                <a:cs typeface="+mn-cs"/>
              </a:rPr>
              <a:t>The Prayer</a:t>
            </a:r>
          </a:p>
          <a:p>
            <a:endParaRPr lang="en-GB" dirty="0"/>
          </a:p>
        </p:txBody>
      </p:sp>
      <p:sp>
        <p:nvSpPr>
          <p:cNvPr id="4" name="Rectangle 3"/>
          <p:cNvSpPr/>
          <p:nvPr/>
        </p:nvSpPr>
        <p:spPr>
          <a:xfrm>
            <a:off x="911425" y="188645"/>
            <a:ext cx="10465163" cy="1246495"/>
          </a:xfrm>
          <a:prstGeom prst="rect">
            <a:avLst/>
          </a:prstGeom>
        </p:spPr>
        <p:txBody>
          <a:bodyPr wrap="square">
            <a:spAutoFit/>
          </a:bodyPr>
          <a:lstStyle/>
          <a:p>
            <a:pPr algn="ctr">
              <a:defRPr/>
            </a:pPr>
            <a:r>
              <a:rPr lang="en-GB" sz="4400" kern="0" dirty="0" smtClean="0">
                <a:solidFill>
                  <a:prstClr val="black"/>
                </a:solidFill>
              </a:rPr>
              <a:t>S</a:t>
            </a:r>
            <a:r>
              <a:rPr lang="en-GB" sz="4400" kern="0" dirty="0" smtClean="0">
                <a:solidFill>
                  <a:prstClr val="black"/>
                </a:solidFill>
                <a:latin typeface="Agency FB" pitchFamily="34" charset="0"/>
              </a:rPr>
              <a:t>afeguarding - Keeping Safe:  </a:t>
            </a:r>
            <a:br>
              <a:rPr lang="en-GB" sz="4400" kern="0" dirty="0" smtClean="0">
                <a:solidFill>
                  <a:prstClr val="black"/>
                </a:solidFill>
                <a:latin typeface="Agency FB" pitchFamily="34" charset="0"/>
              </a:rPr>
            </a:br>
            <a:r>
              <a:rPr lang="en-GB" sz="3100" kern="0" dirty="0" smtClean="0">
                <a:solidFill>
                  <a:prstClr val="black"/>
                </a:solidFill>
                <a:latin typeface="Agency FB" pitchFamily="34" charset="0"/>
              </a:rPr>
              <a:t>Information Designed by Young People for Young Peopl</a:t>
            </a:r>
            <a:r>
              <a:rPr lang="en-GB" sz="2700" kern="0" dirty="0" smtClean="0">
                <a:solidFill>
                  <a:prstClr val="black"/>
                </a:solidFill>
                <a:latin typeface="Agency FB" pitchFamily="34" charset="0"/>
              </a:rPr>
              <a:t>e.</a:t>
            </a:r>
            <a:endParaRPr lang="en-GB" kern="0" dirty="0" smtClean="0">
              <a:solidFill>
                <a:sysClr val="windowText" lastClr="000000"/>
              </a:solidFill>
              <a:latin typeface="Agency FB"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373" y="2708920"/>
            <a:ext cx="158388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156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a:spLocks noChangeArrowheads="1"/>
          </p:cNvSpPr>
          <p:nvPr/>
        </p:nvSpPr>
        <p:spPr bwMode="auto">
          <a:xfrm rot="851273">
            <a:off x="6198448" y="10156830"/>
            <a:ext cx="235373" cy="481965"/>
          </a:xfrm>
          <a:prstGeom prst="ellipse">
            <a:avLst/>
          </a:prstGeom>
          <a:solidFill>
            <a:srgbClr val="FFFFFF"/>
          </a:solidFill>
          <a:ln w="9525">
            <a:solidFill>
              <a:schemeClr val="bg1">
                <a:lumMod val="100000"/>
                <a:lumOff val="0"/>
              </a:schemeClr>
            </a:solidFill>
            <a:round/>
            <a:headEnd/>
            <a:tailEnd/>
          </a:ln>
        </p:spPr>
        <p:txBody>
          <a:bodyPr rot="0" vert="horz" wrap="square" lIns="91440" tIns="45720" rIns="91440" bIns="45720" anchor="t" anchorCtr="0" upright="1">
            <a:noAutofit/>
          </a:bodyPr>
          <a:lstStyle/>
          <a:p>
            <a:endParaRPr lang="en-GB">
              <a:solidFill>
                <a:srgbClr val="000000"/>
              </a:solidFill>
            </a:endParaRPr>
          </a:p>
        </p:txBody>
      </p:sp>
      <p:sp>
        <p:nvSpPr>
          <p:cNvPr id="13" name="Oval 12"/>
          <p:cNvSpPr>
            <a:spLocks noChangeArrowheads="1"/>
          </p:cNvSpPr>
          <p:nvPr/>
        </p:nvSpPr>
        <p:spPr bwMode="auto">
          <a:xfrm>
            <a:off x="9207503" y="9632315"/>
            <a:ext cx="576580" cy="266700"/>
          </a:xfrm>
          <a:prstGeom prst="ellipse">
            <a:avLst/>
          </a:prstGeom>
          <a:solidFill>
            <a:srgbClr val="FFFFFF"/>
          </a:solidFill>
          <a:ln w="9525">
            <a:solidFill>
              <a:schemeClr val="bg1">
                <a:lumMod val="100000"/>
                <a:lumOff val="0"/>
              </a:schemeClr>
            </a:solidFill>
            <a:round/>
            <a:headEnd/>
            <a:tailEnd/>
          </a:ln>
        </p:spPr>
        <p:txBody>
          <a:bodyPr rot="0" vert="horz" wrap="square" lIns="91440" tIns="45720" rIns="91440" bIns="45720" anchor="t" anchorCtr="0" upright="1">
            <a:noAutofit/>
          </a:bodyPr>
          <a:lstStyle/>
          <a:p>
            <a:endParaRPr lang="en-GB">
              <a:solidFill>
                <a:srgbClr val="000000"/>
              </a:solidFill>
            </a:endParaRPr>
          </a:p>
        </p:txBody>
      </p:sp>
      <p:sp>
        <p:nvSpPr>
          <p:cNvPr id="9" name="Rectangle 9"/>
          <p:cNvSpPr>
            <a:spLocks noChangeArrowheads="1"/>
          </p:cNvSpPr>
          <p:nvPr/>
        </p:nvSpPr>
        <p:spPr bwMode="auto">
          <a:xfrm>
            <a:off x="3"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srgbClr val="000000"/>
              </a:solidFill>
            </a:endParaRPr>
          </a:p>
        </p:txBody>
      </p:sp>
      <p:sp>
        <p:nvSpPr>
          <p:cNvPr id="10" name="Rectangle 11"/>
          <p:cNvSpPr>
            <a:spLocks noChangeArrowheads="1"/>
          </p:cNvSpPr>
          <p:nvPr/>
        </p:nvSpPr>
        <p:spPr bwMode="auto">
          <a:xfrm>
            <a:off x="4" y="454973"/>
            <a:ext cx="5725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sz="1200" b="1" dirty="0" smtClean="0">
              <a:solidFill>
                <a:srgbClr val="0000FF"/>
              </a:solidFill>
              <a:latin typeface="Calibri" pitchFamily="34" charset="0"/>
              <a:ea typeface="Times New Roman" pitchFamily="18" charset="0"/>
              <a:cs typeface="Times New Roman" pitchFamily="18" charset="0"/>
            </a:endParaRPr>
          </a:p>
          <a:p>
            <a:pPr eaLnBrk="0" fontAlgn="base" hangingPunct="0">
              <a:spcBef>
                <a:spcPct val="0"/>
              </a:spcBef>
              <a:spcAft>
                <a:spcPct val="0"/>
              </a:spcAft>
            </a:pPr>
            <a:r>
              <a:rPr lang="en-GB" sz="1200" b="1" dirty="0" smtClean="0">
                <a:solidFill>
                  <a:srgbClr val="0000FF"/>
                </a:solidFill>
                <a:latin typeface="Calibri" pitchFamily="34" charset="0"/>
                <a:ea typeface="Times New Roman" pitchFamily="18" charset="0"/>
                <a:cs typeface="Times New Roman" pitchFamily="18" charset="0"/>
              </a:rPr>
              <a:t>           </a:t>
            </a:r>
            <a:endParaRPr lang="en-GB" dirty="0" smtClean="0">
              <a:solidFill>
                <a:srgbClr val="000000"/>
              </a:solidFill>
              <a:latin typeface="Arial" pitchFamily="34" charset="0"/>
              <a:cs typeface="Arial" pitchFamily="34" charset="0"/>
            </a:endParaRPr>
          </a:p>
        </p:txBody>
      </p:sp>
      <p:sp>
        <p:nvSpPr>
          <p:cNvPr id="15" name="Rectangle 12"/>
          <p:cNvSpPr>
            <a:spLocks noChangeArrowheads="1"/>
          </p:cNvSpPr>
          <p:nvPr/>
        </p:nvSpPr>
        <p:spPr bwMode="auto">
          <a:xfrm>
            <a:off x="4" y="1004505"/>
            <a:ext cx="5725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269875" algn="l"/>
                <a:tab pos="450850" algn="l"/>
              </a:tabLst>
            </a:pPr>
            <a:r>
              <a:rPr lang="en-GB" sz="1200" b="1" dirty="0" smtClean="0">
                <a:solidFill>
                  <a:srgbClr val="0000FF"/>
                </a:solidFill>
                <a:latin typeface="Calibri" pitchFamily="34" charset="0"/>
                <a:ea typeface="Times New Roman" pitchFamily="18" charset="0"/>
                <a:cs typeface="Times New Roman" pitchFamily="18" charset="0"/>
              </a:rPr>
              <a:t>           </a:t>
            </a:r>
            <a:endParaRPr lang="en-GB" dirty="0" smtClean="0">
              <a:solidFill>
                <a:srgbClr val="000000"/>
              </a:solidFill>
              <a:latin typeface="Arial" pitchFamily="34" charset="0"/>
              <a:cs typeface="Arial" pitchFamily="34" charset="0"/>
            </a:endParaRPr>
          </a:p>
        </p:txBody>
      </p:sp>
      <p:sp>
        <p:nvSpPr>
          <p:cNvPr id="17" name="Rectangle 15"/>
          <p:cNvSpPr>
            <a:spLocks noChangeArrowheads="1"/>
          </p:cNvSpPr>
          <p:nvPr/>
        </p:nvSpPr>
        <p:spPr bwMode="auto">
          <a:xfrm>
            <a:off x="0" y="1230868"/>
            <a:ext cx="11368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GB" sz="1200" b="1" dirty="0" smtClean="0">
              <a:solidFill>
                <a:srgbClr val="7030A0"/>
              </a:solidFill>
              <a:latin typeface="Calibri" pitchFamily="34" charset="0"/>
              <a:ea typeface="Times New Roman" pitchFamily="18" charset="0"/>
              <a:cs typeface="Times New Roman" pitchFamily="18" charset="0"/>
            </a:endParaRPr>
          </a:p>
          <a:p>
            <a:pPr eaLnBrk="0" fontAlgn="base" hangingPunct="0">
              <a:spcBef>
                <a:spcPct val="0"/>
              </a:spcBef>
              <a:spcAft>
                <a:spcPct val="0"/>
              </a:spcAft>
            </a:pPr>
            <a:r>
              <a:rPr lang="en-GB" sz="1200" b="1" dirty="0" smtClean="0">
                <a:solidFill>
                  <a:srgbClr val="7030A0"/>
                </a:solidFill>
                <a:latin typeface="Calibri" pitchFamily="34" charset="0"/>
                <a:ea typeface="Times New Roman" pitchFamily="18" charset="0"/>
                <a:cs typeface="Times New Roman" pitchFamily="18" charset="0"/>
              </a:rPr>
              <a:t>                           </a:t>
            </a:r>
            <a:endParaRPr lang="en-GB" sz="900" dirty="0" smtClean="0">
              <a:solidFill>
                <a:srgbClr val="000000"/>
              </a:solidFill>
              <a:latin typeface="Arial" pitchFamily="34" charset="0"/>
              <a:cs typeface="Arial" pitchFamily="34" charset="0"/>
            </a:endParaRPr>
          </a:p>
          <a:p>
            <a:pPr eaLnBrk="0" fontAlgn="base" hangingPunct="0">
              <a:spcBef>
                <a:spcPct val="0"/>
              </a:spcBef>
              <a:spcAft>
                <a:spcPct val="0"/>
              </a:spcAft>
            </a:pPr>
            <a:endParaRPr lang="en-GB" dirty="0" smtClean="0">
              <a:solidFill>
                <a:srgbClr val="000000"/>
              </a:solidFill>
              <a:latin typeface="Arial" pitchFamily="34" charset="0"/>
              <a:cs typeface="Arial" pitchFamily="34" charset="0"/>
            </a:endParaRPr>
          </a:p>
        </p:txBody>
      </p:sp>
      <p:sp>
        <p:nvSpPr>
          <p:cNvPr id="18" name="Rectangle 16"/>
          <p:cNvSpPr>
            <a:spLocks noChangeArrowheads="1"/>
          </p:cNvSpPr>
          <p:nvPr/>
        </p:nvSpPr>
        <p:spPr bwMode="auto">
          <a:xfrm>
            <a:off x="1219204" y="1918901"/>
            <a:ext cx="20313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GB" sz="1200" b="1" dirty="0" smtClean="0">
                <a:solidFill>
                  <a:srgbClr val="C00000"/>
                </a:solidFill>
                <a:latin typeface="Calibri" pitchFamily="34" charset="0"/>
                <a:ea typeface="Times New Roman" pitchFamily="18" charset="0"/>
                <a:cs typeface="Times New Roman" pitchFamily="18" charset="0"/>
              </a:rPr>
              <a:t>       		</a:t>
            </a:r>
            <a:endParaRPr lang="en-GB" dirty="0" smtClean="0">
              <a:solidFill>
                <a:srgbClr val="000000"/>
              </a:solidFill>
              <a:latin typeface="Arial" pitchFamily="34" charset="0"/>
              <a:cs typeface="Arial" pitchFamily="34" charset="0"/>
            </a:endParaRPr>
          </a:p>
        </p:txBody>
      </p:sp>
      <p:sp>
        <p:nvSpPr>
          <p:cNvPr id="19" name="Rectangle 17"/>
          <p:cNvSpPr>
            <a:spLocks noChangeArrowheads="1"/>
          </p:cNvSpPr>
          <p:nvPr/>
        </p:nvSpPr>
        <p:spPr bwMode="auto">
          <a:xfrm>
            <a:off x="609603"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srgbClr val="000000"/>
              </a:solidFill>
              <a:latin typeface="Arial" pitchFamily="34" charset="0"/>
              <a:cs typeface="Arial" pitchFamily="34" charset="0"/>
            </a:endParaRPr>
          </a:p>
        </p:txBody>
      </p:sp>
      <p:sp>
        <p:nvSpPr>
          <p:cNvPr id="22" name="TextBox 21"/>
          <p:cNvSpPr txBox="1"/>
          <p:nvPr/>
        </p:nvSpPr>
        <p:spPr>
          <a:xfrm>
            <a:off x="1871533" y="404666"/>
            <a:ext cx="8448939"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5400" b="1" dirty="0" smtClean="0">
                <a:ln w="18000">
                  <a:solidFill>
                    <a:srgbClr val="F96A1B">
                      <a:satMod val="140000"/>
                    </a:srgbClr>
                  </a:solidFill>
                  <a:prstDash val="solid"/>
                  <a:miter lim="800000"/>
                </a:ln>
                <a:solidFill>
                  <a:srgbClr val="F96A1B">
                    <a:lumMod val="75000"/>
                  </a:srgbClr>
                </a:solidFill>
                <a:effectLst>
                  <a:outerShdw blurRad="25500" dist="23000" dir="7020000" algn="tl">
                    <a:srgbClr val="000000">
                      <a:alpha val="50000"/>
                    </a:srgbClr>
                  </a:outerShdw>
                </a:effectLst>
                <a:latin typeface="Agency FB" pitchFamily="34" charset="0"/>
              </a:rPr>
              <a:t>WHY?</a:t>
            </a:r>
            <a:endParaRPr lang="en-GB" sz="5400" b="1" dirty="0">
              <a:ln w="18000">
                <a:solidFill>
                  <a:srgbClr val="F96A1B">
                    <a:satMod val="140000"/>
                  </a:srgbClr>
                </a:solidFill>
                <a:prstDash val="solid"/>
                <a:miter lim="800000"/>
              </a:ln>
              <a:solidFill>
                <a:srgbClr val="F96A1B">
                  <a:lumMod val="75000"/>
                </a:srgbClr>
              </a:solidFill>
              <a:effectLst>
                <a:outerShdw blurRad="25500" dist="23000" dir="7020000" algn="tl">
                  <a:srgbClr val="000000">
                    <a:alpha val="50000"/>
                  </a:srgbClr>
                </a:outerShdw>
              </a:effectLst>
            </a:endParaRPr>
          </a:p>
          <a:p>
            <a:endParaRPr lang="en-GB" dirty="0" smtClean="0">
              <a:solidFill>
                <a:srgbClr val="000000"/>
              </a:solidFill>
            </a:endParaRPr>
          </a:p>
          <a:p>
            <a:pPr algn="just"/>
            <a:r>
              <a:rPr lang="en-GB" dirty="0" smtClean="0">
                <a:solidFill>
                  <a:srgbClr val="000000"/>
                </a:solidFill>
              </a:rPr>
              <a:t>As part of Standard </a:t>
            </a:r>
            <a:r>
              <a:rPr lang="en-GB" dirty="0">
                <a:solidFill>
                  <a:srgbClr val="000000"/>
                </a:solidFill>
              </a:rPr>
              <a:t>6 </a:t>
            </a:r>
            <a:r>
              <a:rPr lang="en-GB" dirty="0" smtClean="0">
                <a:solidFill>
                  <a:srgbClr val="000000"/>
                </a:solidFill>
              </a:rPr>
              <a:t>The Northern </a:t>
            </a:r>
            <a:r>
              <a:rPr lang="en-GB" dirty="0">
                <a:solidFill>
                  <a:srgbClr val="000000"/>
                </a:solidFill>
              </a:rPr>
              <a:t>Province ,</a:t>
            </a:r>
            <a:r>
              <a:rPr lang="en-GB" dirty="0" smtClean="0">
                <a:solidFill>
                  <a:srgbClr val="000000"/>
                </a:solidFill>
              </a:rPr>
              <a:t> </a:t>
            </a:r>
          </a:p>
          <a:p>
            <a:pPr algn="just"/>
            <a:r>
              <a:rPr lang="en-GB" dirty="0" smtClean="0">
                <a:solidFill>
                  <a:srgbClr val="000000"/>
                </a:solidFill>
              </a:rPr>
              <a:t>Sisters of Mercy identified a gap in communicating</a:t>
            </a:r>
          </a:p>
          <a:p>
            <a:pPr algn="just"/>
            <a:r>
              <a:rPr lang="en-GB" dirty="0" smtClean="0">
                <a:solidFill>
                  <a:srgbClr val="000000"/>
                </a:solidFill>
              </a:rPr>
              <a:t>The Churches message about ‘Keeping  Safe’ </a:t>
            </a:r>
          </a:p>
          <a:p>
            <a:pPr algn="just"/>
            <a:r>
              <a:rPr lang="en-GB" dirty="0" smtClean="0">
                <a:solidFill>
                  <a:srgbClr val="000000"/>
                </a:solidFill>
              </a:rPr>
              <a:t>to young people. </a:t>
            </a:r>
          </a:p>
          <a:p>
            <a:pPr algn="just"/>
            <a:endParaRPr lang="en-GB" dirty="0" smtClean="0">
              <a:solidFill>
                <a:srgbClr val="000000"/>
              </a:solidFill>
            </a:endParaRPr>
          </a:p>
          <a:p>
            <a:pPr algn="just"/>
            <a:r>
              <a:rPr lang="en-GB" dirty="0" smtClean="0">
                <a:solidFill>
                  <a:srgbClr val="000000"/>
                </a:solidFill>
              </a:rPr>
              <a:t>We recognised that </a:t>
            </a:r>
            <a:r>
              <a:rPr lang="en-GB" dirty="0">
                <a:solidFill>
                  <a:srgbClr val="000000"/>
                </a:solidFill>
              </a:rPr>
              <a:t>the message could </a:t>
            </a:r>
            <a:r>
              <a:rPr lang="en-GB" dirty="0" smtClean="0">
                <a:solidFill>
                  <a:srgbClr val="000000"/>
                </a:solidFill>
              </a:rPr>
              <a:t>be </a:t>
            </a:r>
            <a:r>
              <a:rPr lang="en-GB" dirty="0">
                <a:solidFill>
                  <a:srgbClr val="000000"/>
                </a:solidFill>
              </a:rPr>
              <a:t>promoted </a:t>
            </a:r>
            <a:r>
              <a:rPr lang="en-GB" dirty="0" smtClean="0">
                <a:solidFill>
                  <a:srgbClr val="000000"/>
                </a:solidFill>
              </a:rPr>
              <a:t>more effectively by involving </a:t>
            </a:r>
            <a:r>
              <a:rPr lang="en-GB" dirty="0">
                <a:solidFill>
                  <a:srgbClr val="000000"/>
                </a:solidFill>
              </a:rPr>
              <a:t>young </a:t>
            </a:r>
            <a:r>
              <a:rPr lang="en-GB" dirty="0" smtClean="0">
                <a:solidFill>
                  <a:srgbClr val="000000"/>
                </a:solidFill>
              </a:rPr>
              <a:t>people as they are best placed to communicate the message in a way that is relevant to them. </a:t>
            </a:r>
          </a:p>
          <a:p>
            <a:pPr algn="just"/>
            <a:endParaRPr lang="en-GB" dirty="0">
              <a:solidFill>
                <a:srgbClr val="000000"/>
              </a:solidFill>
            </a:endParaRPr>
          </a:p>
          <a:p>
            <a:r>
              <a:rPr lang="en-GB" dirty="0" smtClean="0">
                <a:solidFill>
                  <a:srgbClr val="000000"/>
                </a:solidFill>
              </a:rPr>
              <a:t>The Sisters asked if some students from Our Lady’s Grammar School, under the guidance of Sr. </a:t>
            </a:r>
            <a:r>
              <a:rPr lang="en-GB" dirty="0" err="1" smtClean="0">
                <a:solidFill>
                  <a:srgbClr val="000000"/>
                </a:solidFill>
              </a:rPr>
              <a:t>Oonagh</a:t>
            </a:r>
            <a:r>
              <a:rPr lang="en-GB" dirty="0" smtClean="0">
                <a:solidFill>
                  <a:srgbClr val="000000"/>
                </a:solidFill>
              </a:rPr>
              <a:t> and Sr. Yvonne, would take on the task of producing:-</a:t>
            </a:r>
          </a:p>
          <a:p>
            <a:r>
              <a:rPr lang="en-GB" dirty="0" smtClean="0">
                <a:solidFill>
                  <a:srgbClr val="000000"/>
                </a:solidFill>
              </a:rPr>
              <a:t>Leaflet and Poster for Children – Primary School Age</a:t>
            </a:r>
          </a:p>
          <a:p>
            <a:r>
              <a:rPr lang="en-GB" dirty="0" smtClean="0">
                <a:solidFill>
                  <a:srgbClr val="000000"/>
                </a:solidFill>
              </a:rPr>
              <a:t>Leaflet and Poster for Young People – Secondary School Age</a:t>
            </a:r>
          </a:p>
          <a:p>
            <a:endParaRPr lang="en-GB" dirty="0">
              <a:solidFill>
                <a:srgbClr val="000000"/>
              </a:solidFill>
            </a:endParaRPr>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8688288" y="685805"/>
            <a:ext cx="1321336" cy="1747465"/>
          </a:xfrm>
          <a:prstGeom prst="rect">
            <a:avLst/>
          </a:prstGeom>
          <a:noFill/>
        </p:spPr>
      </p:pic>
      <p:pic>
        <p:nvPicPr>
          <p:cNvPr id="27" name="Picture 26"/>
          <p:cNvPicPr/>
          <p:nvPr/>
        </p:nvPicPr>
        <p:blipFill rotWithShape="1">
          <a:blip r:embed="rId3">
            <a:extLst>
              <a:ext uri="{28A0092B-C50C-407E-A947-70E740481C1C}">
                <a14:useLocalDpi xmlns:a14="http://schemas.microsoft.com/office/drawing/2010/main" val="0"/>
              </a:ext>
            </a:extLst>
          </a:blip>
          <a:srcRect t="10865" b="8418"/>
          <a:stretch/>
        </p:blipFill>
        <p:spPr bwMode="auto">
          <a:xfrm>
            <a:off x="286834" y="296533"/>
            <a:ext cx="1242433" cy="1760871"/>
          </a:xfrm>
          <a:prstGeom prst="rect">
            <a:avLst/>
          </a:prstGeom>
          <a:noFill/>
          <a:ln>
            <a:noFill/>
          </a:ln>
          <a:extLst>
            <a:ext uri="{53640926-AAD7-44D8-BBD7-CCE9431645EC}">
              <a14:shadowObscured xmlns:a14="http://schemas.microsoft.com/office/drawing/2010/main"/>
            </a:ext>
          </a:extLst>
        </p:spPr>
      </p:pic>
      <p:pic>
        <p:nvPicPr>
          <p:cNvPr id="28" name="Picture 27" descr="SAFEGUARDING (2).jpg"/>
          <p:cNvPicPr/>
          <p:nvPr/>
        </p:nvPicPr>
        <p:blipFill>
          <a:blip r:embed="rId4" cstate="print">
            <a:clrChange>
              <a:clrFrom>
                <a:srgbClr val="FAFAFA"/>
              </a:clrFrom>
              <a:clrTo>
                <a:srgbClr val="FAFAFA">
                  <a:alpha val="0"/>
                </a:srgbClr>
              </a:clrTo>
            </a:clrChange>
          </a:blip>
          <a:stretch>
            <a:fillRect/>
          </a:stretch>
        </p:blipFill>
        <p:spPr>
          <a:xfrm>
            <a:off x="10320469" y="4174330"/>
            <a:ext cx="1728192" cy="2297014"/>
          </a:xfrm>
          <a:prstGeom prst="rect">
            <a:avLst/>
          </a:prstGeom>
        </p:spPr>
      </p:pic>
      <p:pic>
        <p:nvPicPr>
          <p:cNvPr id="29" name="Picture 28" descr="SAFEGUARDING 2 (2).jpg"/>
          <p:cNvPicPr/>
          <p:nvPr/>
        </p:nvPicPr>
        <p:blipFill>
          <a:blip r:embed="rId5" cstate="print">
            <a:clrChange>
              <a:clrFrom>
                <a:srgbClr val="FAFAF2"/>
              </a:clrFrom>
              <a:clrTo>
                <a:srgbClr val="FAFAF2">
                  <a:alpha val="0"/>
                </a:srgbClr>
              </a:clrTo>
            </a:clrChange>
          </a:blip>
          <a:stretch>
            <a:fillRect/>
          </a:stretch>
        </p:blipFill>
        <p:spPr>
          <a:xfrm>
            <a:off x="406224" y="3879056"/>
            <a:ext cx="1369296" cy="2592288"/>
          </a:xfrm>
          <a:prstGeom prst="rect">
            <a:avLst/>
          </a:prstGeom>
        </p:spPr>
      </p:pic>
      <p:pic>
        <p:nvPicPr>
          <p:cNvPr id="30" name="Picture 29" descr="PROV LOGO.jpg"/>
          <p:cNvPicPr/>
          <p:nvPr/>
        </p:nvPicPr>
        <p:blipFill>
          <a:blip r:embed="rId6" cstate="print"/>
          <a:stretch>
            <a:fillRect/>
          </a:stretch>
        </p:blipFill>
        <p:spPr>
          <a:xfrm>
            <a:off x="3503712" y="5661248"/>
            <a:ext cx="4834069" cy="723900"/>
          </a:xfrm>
          <a:prstGeom prst="rect">
            <a:avLst/>
          </a:prstGeom>
        </p:spPr>
      </p:pic>
    </p:spTree>
    <p:extLst>
      <p:ext uri="{BB962C8B-B14F-4D97-AF65-F5344CB8AC3E}">
        <p14:creationId xmlns:p14="http://schemas.microsoft.com/office/powerpoint/2010/main" val="385287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457" y="335848"/>
            <a:ext cx="9601067" cy="7294305"/>
          </a:xfrm>
          <a:prstGeom prst="rect">
            <a:avLst/>
          </a:prstGeom>
        </p:spPr>
        <p:txBody>
          <a:bodyPr wrap="square">
            <a:spAutoFit/>
          </a:bodyPr>
          <a:lstStyle/>
          <a:p>
            <a:endParaRPr lang="en-GB" dirty="0" smtClean="0">
              <a:solidFill>
                <a:srgbClr val="000000"/>
              </a:solidFill>
            </a:endParaRPr>
          </a:p>
          <a:p>
            <a:endParaRPr lang="en-GB" dirty="0">
              <a:solidFill>
                <a:srgbClr val="000000"/>
              </a:solidFill>
            </a:endParaRPr>
          </a:p>
          <a:p>
            <a:endParaRPr lang="en-GB" dirty="0" smtClean="0">
              <a:solidFill>
                <a:srgbClr val="000000"/>
              </a:solidFill>
            </a:endParaRPr>
          </a:p>
          <a:p>
            <a:endParaRPr lang="en-GB" dirty="0" smtClean="0">
              <a:solidFill>
                <a:srgbClr val="000000"/>
              </a:solidFill>
            </a:endParaRPr>
          </a:p>
          <a:p>
            <a:endParaRPr lang="en-GB" dirty="0" smtClean="0">
              <a:solidFill>
                <a:srgbClr val="000000"/>
              </a:solidFill>
            </a:endParaRPr>
          </a:p>
          <a:p>
            <a:endParaRPr lang="en-GB" dirty="0" smtClean="0">
              <a:solidFill>
                <a:srgbClr val="000000"/>
              </a:solidFill>
            </a:endParaRPr>
          </a:p>
          <a:p>
            <a:endParaRPr lang="en-GB" dirty="0">
              <a:solidFill>
                <a:srgbClr val="000000"/>
              </a:solidFill>
            </a:endParaRPr>
          </a:p>
          <a:p>
            <a:r>
              <a:rPr lang="en-GB" b="1" dirty="0" smtClean="0">
                <a:solidFill>
                  <a:srgbClr val="000000"/>
                </a:solidFill>
              </a:rPr>
              <a:t>Secondary School Leaflet</a:t>
            </a:r>
          </a:p>
          <a:p>
            <a:r>
              <a:rPr lang="en-GB" dirty="0" smtClean="0">
                <a:solidFill>
                  <a:srgbClr val="000000"/>
                </a:solidFill>
              </a:rPr>
              <a:t>As </a:t>
            </a:r>
            <a:r>
              <a:rPr lang="en-GB" dirty="0">
                <a:solidFill>
                  <a:srgbClr val="000000"/>
                </a:solidFill>
              </a:rPr>
              <a:t>facilitators we discussed what skills we would need the young people to have.  </a:t>
            </a:r>
            <a:r>
              <a:rPr lang="en-GB" dirty="0" smtClean="0">
                <a:solidFill>
                  <a:srgbClr val="000000"/>
                </a:solidFill>
              </a:rPr>
              <a:t>These included: </a:t>
            </a:r>
          </a:p>
          <a:p>
            <a:endParaRPr lang="en-GB" dirty="0" smtClean="0">
              <a:solidFill>
                <a:srgbClr val="000000"/>
              </a:solidFill>
            </a:endParaRPr>
          </a:p>
          <a:p>
            <a:pPr marL="285750" indent="-285750">
              <a:buFont typeface="Arial" panose="020B0604020202020204" pitchFamily="34" charset="0"/>
              <a:buChar char="•"/>
            </a:pPr>
            <a:r>
              <a:rPr lang="en-GB" i="1" dirty="0" smtClean="0">
                <a:solidFill>
                  <a:srgbClr val="000000"/>
                </a:solidFill>
              </a:rPr>
              <a:t>IT</a:t>
            </a:r>
            <a:r>
              <a:rPr lang="en-GB" i="1" dirty="0">
                <a:solidFill>
                  <a:srgbClr val="000000"/>
                </a:solidFill>
              </a:rPr>
              <a:t>, </a:t>
            </a:r>
            <a:endParaRPr lang="en-GB" i="1" dirty="0" smtClean="0">
              <a:solidFill>
                <a:srgbClr val="000000"/>
              </a:solidFill>
            </a:endParaRPr>
          </a:p>
          <a:p>
            <a:pPr marL="285750" indent="-285750">
              <a:buFont typeface="Arial" panose="020B0604020202020204" pitchFamily="34" charset="0"/>
              <a:buChar char="•"/>
            </a:pPr>
            <a:r>
              <a:rPr lang="en-GB" i="1" dirty="0" smtClean="0">
                <a:solidFill>
                  <a:srgbClr val="000000"/>
                </a:solidFill>
              </a:rPr>
              <a:t>Creative </a:t>
            </a:r>
            <a:r>
              <a:rPr lang="en-GB" i="1" dirty="0">
                <a:solidFill>
                  <a:srgbClr val="000000"/>
                </a:solidFill>
              </a:rPr>
              <a:t>Thinkers, </a:t>
            </a:r>
            <a:endParaRPr lang="en-GB" i="1" dirty="0" smtClean="0">
              <a:solidFill>
                <a:srgbClr val="000000"/>
              </a:solidFill>
            </a:endParaRPr>
          </a:p>
          <a:p>
            <a:pPr marL="285750" indent="-285750">
              <a:buFont typeface="Arial" panose="020B0604020202020204" pitchFamily="34" charset="0"/>
              <a:buChar char="•"/>
            </a:pPr>
            <a:r>
              <a:rPr lang="en-GB" i="1" dirty="0" smtClean="0">
                <a:solidFill>
                  <a:srgbClr val="000000"/>
                </a:solidFill>
              </a:rPr>
              <a:t>Art </a:t>
            </a:r>
            <a:r>
              <a:rPr lang="en-GB" i="1" dirty="0">
                <a:solidFill>
                  <a:srgbClr val="000000"/>
                </a:solidFill>
              </a:rPr>
              <a:t>Skills </a:t>
            </a:r>
            <a:endParaRPr lang="en-GB" i="1" dirty="0" smtClean="0">
              <a:solidFill>
                <a:srgbClr val="000000"/>
              </a:solidFill>
            </a:endParaRPr>
          </a:p>
          <a:p>
            <a:pPr marL="285750" indent="-285750">
              <a:buFont typeface="Arial" panose="020B0604020202020204" pitchFamily="34" charset="0"/>
              <a:buChar char="•"/>
            </a:pPr>
            <a:r>
              <a:rPr lang="en-GB" i="1" dirty="0" smtClean="0">
                <a:solidFill>
                  <a:srgbClr val="000000"/>
                </a:solidFill>
              </a:rPr>
              <a:t>Students who </a:t>
            </a:r>
            <a:r>
              <a:rPr lang="en-GB" i="1" dirty="0">
                <a:solidFill>
                  <a:srgbClr val="000000"/>
                </a:solidFill>
              </a:rPr>
              <a:t>enjoyed working in a team. </a:t>
            </a:r>
            <a:endParaRPr lang="en-GB" i="1" dirty="0" smtClean="0">
              <a:solidFill>
                <a:srgbClr val="000000"/>
              </a:solidFill>
            </a:endParaRPr>
          </a:p>
          <a:p>
            <a:r>
              <a:rPr lang="en-GB" i="1" dirty="0" smtClean="0">
                <a:solidFill>
                  <a:srgbClr val="000000"/>
                </a:solidFill>
              </a:rPr>
              <a:t> </a:t>
            </a:r>
          </a:p>
          <a:p>
            <a:r>
              <a:rPr lang="en-GB" dirty="0" smtClean="0">
                <a:solidFill>
                  <a:srgbClr val="000000"/>
                </a:solidFill>
              </a:rPr>
              <a:t>We </a:t>
            </a:r>
            <a:r>
              <a:rPr lang="en-GB" dirty="0">
                <a:solidFill>
                  <a:srgbClr val="000000"/>
                </a:solidFill>
              </a:rPr>
              <a:t>asked 5 of our 6th years who had some or all of these skills</a:t>
            </a:r>
            <a:r>
              <a:rPr lang="en-GB" dirty="0" smtClean="0">
                <a:solidFill>
                  <a:srgbClr val="000000"/>
                </a:solidFill>
              </a:rPr>
              <a:t>.</a:t>
            </a:r>
          </a:p>
          <a:p>
            <a:endParaRPr lang="en-GB" dirty="0">
              <a:solidFill>
                <a:srgbClr val="000000"/>
              </a:solidFill>
            </a:endParaRPr>
          </a:p>
          <a:p>
            <a:r>
              <a:rPr lang="en-GB" dirty="0" smtClean="0">
                <a:solidFill>
                  <a:srgbClr val="000000"/>
                </a:solidFill>
              </a:rPr>
              <a:t> </a:t>
            </a:r>
            <a:r>
              <a:rPr lang="en-GB" dirty="0">
                <a:solidFill>
                  <a:srgbClr val="000000"/>
                </a:solidFill>
              </a:rPr>
              <a:t>The girls said YES straight away and welcomed the idea to work in a group producing a leaflet that would help their peers</a:t>
            </a:r>
            <a:r>
              <a:rPr lang="en-GB" dirty="0" smtClean="0">
                <a:solidFill>
                  <a:srgbClr val="000000"/>
                </a:solidFill>
              </a:rPr>
              <a:t>.</a:t>
            </a:r>
          </a:p>
          <a:p>
            <a:endParaRPr lang="en-GB" dirty="0">
              <a:solidFill>
                <a:srgbClr val="000000"/>
              </a:solidFill>
            </a:endParaRPr>
          </a:p>
          <a:p>
            <a:r>
              <a:rPr lang="en-GB" dirty="0" smtClean="0">
                <a:solidFill>
                  <a:srgbClr val="000000"/>
                </a:solidFill>
              </a:rPr>
              <a:t>And YPSPI </a:t>
            </a:r>
            <a:r>
              <a:rPr lang="en-GB" i="1" dirty="0" smtClean="0">
                <a:solidFill>
                  <a:srgbClr val="000000"/>
                </a:solidFill>
              </a:rPr>
              <a:t>(Young People Safeguarding Participation Initiative ) </a:t>
            </a:r>
            <a:r>
              <a:rPr lang="en-GB" dirty="0" smtClean="0">
                <a:solidFill>
                  <a:srgbClr val="000000"/>
                </a:solidFill>
              </a:rPr>
              <a:t>group came into being!</a:t>
            </a:r>
            <a:endParaRPr lang="en-GB" dirty="0">
              <a:solidFill>
                <a:srgbClr val="000000"/>
              </a:solidFill>
            </a:endParaRPr>
          </a:p>
          <a:p>
            <a:endParaRPr lang="en-GB" dirty="0">
              <a:solidFill>
                <a:srgbClr val="000000"/>
              </a:solidFill>
            </a:endParaRPr>
          </a:p>
          <a:p>
            <a:endParaRPr lang="en-GB" dirty="0" smtClean="0">
              <a:solidFill>
                <a:srgbClr val="000000"/>
              </a:solidFill>
            </a:endParaRPr>
          </a:p>
          <a:p>
            <a:endParaRPr lang="en-GB" dirty="0" smtClean="0">
              <a:solidFill>
                <a:srgbClr val="000000"/>
              </a:solidFill>
            </a:endParaRPr>
          </a:p>
          <a:p>
            <a:endParaRPr lang="en-GB" dirty="0">
              <a:solidFill>
                <a:srgbClr val="000000"/>
              </a:solidFill>
            </a:endParaRPr>
          </a:p>
          <a:p>
            <a:endParaRPr lang="en-GB" dirty="0" smtClean="0">
              <a:solidFill>
                <a:srgbClr val="0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365" y="159043"/>
            <a:ext cx="5617255" cy="190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51492" y="548680"/>
            <a:ext cx="3360373" cy="923330"/>
          </a:xfrm>
          <a:prstGeom prst="rect">
            <a:avLst/>
          </a:prstGeom>
          <a:solidFill>
            <a:srgbClr val="FFC000"/>
          </a:solidFill>
        </p:spPr>
        <p:txBody>
          <a:bodyPr wrap="square" rtlCol="0">
            <a:spAutoFit/>
          </a:bodyPr>
          <a:lstStyle/>
          <a:p>
            <a:r>
              <a:rPr lang="en-GB" sz="5400" b="1" dirty="0" smtClean="0">
                <a:ln w="18000">
                  <a:solidFill>
                    <a:srgbClr val="F96A1B">
                      <a:satMod val="140000"/>
                    </a:srgbClr>
                  </a:solidFill>
                  <a:prstDash val="solid"/>
                  <a:miter lim="800000"/>
                </a:ln>
                <a:solidFill>
                  <a:srgbClr val="7C984A">
                    <a:lumMod val="60000"/>
                    <a:lumOff val="40000"/>
                  </a:srgbClr>
                </a:solidFill>
                <a:effectLst>
                  <a:outerShdw blurRad="25500" dist="23000" dir="7020000" algn="tl">
                    <a:srgbClr val="000000">
                      <a:alpha val="50000"/>
                    </a:srgbClr>
                  </a:outerShdw>
                </a:effectLst>
                <a:latin typeface="Agency FB" pitchFamily="34" charset="0"/>
              </a:rPr>
              <a:t>     HOW</a:t>
            </a:r>
            <a:endParaRPr lang="en-GB" sz="5400" b="1" dirty="0">
              <a:ln w="18000">
                <a:solidFill>
                  <a:srgbClr val="F96A1B">
                    <a:satMod val="140000"/>
                  </a:srgbClr>
                </a:solidFill>
                <a:prstDash val="solid"/>
                <a:miter lim="800000"/>
              </a:ln>
              <a:solidFill>
                <a:srgbClr val="7C984A">
                  <a:lumMod val="60000"/>
                  <a:lumOff val="40000"/>
                </a:srgbClr>
              </a:solidFill>
              <a:effectLst>
                <a:outerShdw blurRad="25500" dist="23000" dir="7020000" algn="tl">
                  <a:srgbClr val="000000">
                    <a:alpha val="50000"/>
                  </a:srgbClr>
                </a:outerShdw>
              </a:effectLst>
              <a:latin typeface="Agency FB" pitchFamily="34" charset="0"/>
            </a:endParaRPr>
          </a:p>
        </p:txBody>
      </p:sp>
    </p:spTree>
    <p:extLst>
      <p:ext uri="{BB962C8B-B14F-4D97-AF65-F5344CB8AC3E}">
        <p14:creationId xmlns:p14="http://schemas.microsoft.com/office/powerpoint/2010/main" val="16588470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67541" y="1268760"/>
            <a:ext cx="9025003" cy="3416320"/>
          </a:xfrm>
          <a:prstGeom prst="rect">
            <a:avLst/>
          </a:prstGeom>
        </p:spPr>
        <p:txBody>
          <a:bodyPr wrap="square">
            <a:spAutoFit/>
          </a:bodyPr>
          <a:lstStyle/>
          <a:p>
            <a:endParaRPr lang="en-GB" dirty="0" smtClean="0">
              <a:solidFill>
                <a:srgbClr val="000000"/>
              </a:solidFill>
            </a:endParaRPr>
          </a:p>
          <a:p>
            <a:endParaRPr lang="en-GB" dirty="0">
              <a:solidFill>
                <a:srgbClr val="000000"/>
              </a:solidFill>
            </a:endParaRPr>
          </a:p>
          <a:p>
            <a:endParaRPr lang="en-GB" dirty="0" smtClean="0">
              <a:solidFill>
                <a:srgbClr val="000000"/>
              </a:solidFill>
            </a:endParaRPr>
          </a:p>
          <a:p>
            <a:r>
              <a:rPr lang="en-GB" b="1" dirty="0" smtClean="0">
                <a:solidFill>
                  <a:srgbClr val="000000"/>
                </a:solidFill>
              </a:rPr>
              <a:t>Primary School Leaflet</a:t>
            </a:r>
          </a:p>
          <a:p>
            <a:r>
              <a:rPr lang="en-GB" dirty="0" smtClean="0">
                <a:solidFill>
                  <a:srgbClr val="000000"/>
                </a:solidFill>
              </a:rPr>
              <a:t>When the secondary school </a:t>
            </a:r>
            <a:r>
              <a:rPr lang="en-GB" dirty="0">
                <a:solidFill>
                  <a:srgbClr val="000000"/>
                </a:solidFill>
              </a:rPr>
              <a:t>leaflet/poster was completed we choose 4 first years, through an art competition where we looked for art and creative thinking skills, and the 6</a:t>
            </a:r>
            <a:r>
              <a:rPr lang="en-GB" baseline="30000" dirty="0">
                <a:solidFill>
                  <a:srgbClr val="000000"/>
                </a:solidFill>
              </a:rPr>
              <a:t>th</a:t>
            </a:r>
            <a:r>
              <a:rPr lang="en-GB" dirty="0">
                <a:solidFill>
                  <a:srgbClr val="000000"/>
                </a:solidFill>
              </a:rPr>
              <a:t> year students agreed to work with them in producing a leaflet/poster for primary Schools.</a:t>
            </a:r>
          </a:p>
          <a:p>
            <a:endParaRPr lang="en-GB" dirty="0" smtClean="0">
              <a:solidFill>
                <a:srgbClr val="000000"/>
              </a:solidFill>
            </a:endParaRPr>
          </a:p>
          <a:p>
            <a:r>
              <a:rPr lang="en-GB" b="1" dirty="0" smtClean="0">
                <a:solidFill>
                  <a:srgbClr val="000000"/>
                </a:solidFill>
              </a:rPr>
              <a:t>Leaflet for Adults</a:t>
            </a:r>
          </a:p>
          <a:p>
            <a:r>
              <a:rPr lang="en-GB" dirty="0" smtClean="0">
                <a:solidFill>
                  <a:srgbClr val="000000"/>
                </a:solidFill>
              </a:rPr>
              <a:t>When </a:t>
            </a:r>
            <a:r>
              <a:rPr lang="en-GB" dirty="0">
                <a:solidFill>
                  <a:srgbClr val="000000"/>
                </a:solidFill>
              </a:rPr>
              <a:t>we were working on the </a:t>
            </a:r>
            <a:r>
              <a:rPr lang="en-GB" dirty="0" smtClean="0">
                <a:solidFill>
                  <a:srgbClr val="000000"/>
                </a:solidFill>
              </a:rPr>
              <a:t>Secondary School leaflet </a:t>
            </a:r>
            <a:r>
              <a:rPr lang="en-GB" dirty="0">
                <a:solidFill>
                  <a:srgbClr val="000000"/>
                </a:solidFill>
              </a:rPr>
              <a:t>we had asked them to write a letter to parents on our theme of </a:t>
            </a:r>
            <a:r>
              <a:rPr lang="en-GB" dirty="0" smtClean="0">
                <a:solidFill>
                  <a:srgbClr val="000000"/>
                </a:solidFill>
              </a:rPr>
              <a:t>safeguarding.  </a:t>
            </a:r>
            <a:r>
              <a:rPr lang="en-GB" dirty="0">
                <a:solidFill>
                  <a:srgbClr val="000000"/>
                </a:solidFill>
              </a:rPr>
              <a:t>From this we got the idea to produce a parents leaflet.</a:t>
            </a:r>
          </a:p>
        </p:txBody>
      </p:sp>
      <p:pic>
        <p:nvPicPr>
          <p:cNvPr id="3074"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5985" r="5985"/>
          <a:stretch>
            <a:fillRect/>
          </a:stretch>
        </p:blipFill>
        <p:spPr bwMode="auto">
          <a:xfrm>
            <a:off x="9367569" y="5013181"/>
            <a:ext cx="2352783" cy="170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365" y="159043"/>
            <a:ext cx="5617255" cy="190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71797" y="692696"/>
            <a:ext cx="3456384" cy="707886"/>
          </a:xfrm>
          <a:prstGeom prst="rect">
            <a:avLst/>
          </a:prstGeom>
          <a:solidFill>
            <a:schemeClr val="accent2">
              <a:lumMod val="20000"/>
              <a:lumOff val="80000"/>
            </a:schemeClr>
          </a:solidFill>
        </p:spPr>
        <p:txBody>
          <a:bodyPr wrap="square" rtlCol="0">
            <a:spAutoFit/>
          </a:bodyPr>
          <a:lstStyle/>
          <a:p>
            <a:r>
              <a:rPr lang="en-GB" sz="4000" dirty="0" smtClean="0">
                <a:solidFill>
                  <a:srgbClr val="000000"/>
                </a:solidFill>
                <a:latin typeface="Agency FB" pitchFamily="34" charset="0"/>
              </a:rPr>
              <a:t>The </a:t>
            </a:r>
            <a:r>
              <a:rPr lang="en-GB" sz="4000" dirty="0">
                <a:solidFill>
                  <a:srgbClr val="000000"/>
                </a:solidFill>
                <a:latin typeface="Agency FB" pitchFamily="34" charset="0"/>
              </a:rPr>
              <a:t>N</a:t>
            </a:r>
            <a:r>
              <a:rPr lang="en-GB" sz="4000" dirty="0" smtClean="0">
                <a:solidFill>
                  <a:srgbClr val="000000"/>
                </a:solidFill>
                <a:latin typeface="Agency FB" pitchFamily="34" charset="0"/>
              </a:rPr>
              <a:t>ext Stage</a:t>
            </a:r>
            <a:endParaRPr lang="en-GB" sz="4000" dirty="0">
              <a:solidFill>
                <a:srgbClr val="000000"/>
              </a:solidFill>
              <a:latin typeface="Agency FB" pitchFamily="34" charset="0"/>
            </a:endParaRPr>
          </a:p>
        </p:txBody>
      </p:sp>
    </p:spTree>
    <p:extLst>
      <p:ext uri="{BB962C8B-B14F-4D97-AF65-F5344CB8AC3E}">
        <p14:creationId xmlns:p14="http://schemas.microsoft.com/office/powerpoint/2010/main" val="788818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476672"/>
            <a:ext cx="10309787" cy="5832648"/>
          </a:xfrm>
        </p:spPr>
        <p:txBody>
          <a:bodyPr/>
          <a:lstStyle/>
          <a:p>
            <a:endParaRPr lang="en-GB" dirty="0" smtClean="0"/>
          </a:p>
          <a:p>
            <a:endParaRPr lang="en-GB" dirty="0"/>
          </a:p>
          <a:p>
            <a:r>
              <a:rPr lang="en-GB" dirty="0" smtClean="0"/>
              <a:t>      Context:  </a:t>
            </a:r>
            <a:r>
              <a:rPr lang="en-GB" b="0" dirty="0" smtClean="0"/>
              <a:t>The </a:t>
            </a:r>
            <a:r>
              <a:rPr lang="en-GB" b="0" dirty="0"/>
              <a:t>Safeguarding Children Policy and Standards for the Catholic Church in Ireland </a:t>
            </a:r>
            <a:r>
              <a:rPr lang="en-GB" b="0" dirty="0" smtClean="0"/>
              <a:t>2016. Our work particularly focused on Standards 1, 5 and 6.</a:t>
            </a:r>
            <a:endParaRPr lang="en-GB" b="0" dirty="0"/>
          </a:p>
          <a:p>
            <a:r>
              <a:rPr lang="en-GB" b="0" dirty="0" smtClean="0"/>
              <a:t>       Specifically indicators: </a:t>
            </a:r>
          </a:p>
          <a:p>
            <a:r>
              <a:rPr lang="en-GB" b="0" dirty="0" smtClean="0"/>
              <a:t>5.5 </a:t>
            </a:r>
            <a:r>
              <a:rPr lang="en-GB" b="0" i="1" dirty="0" smtClean="0"/>
              <a:t>The Church body provides children who access Church-related activities and their parents/guardians information, advice and support on keeping children safe, and involves them in church child safeguarding training initiatives wherever possible and appropriate</a:t>
            </a:r>
            <a:r>
              <a:rPr lang="en-GB" b="0" dirty="0" smtClean="0"/>
              <a:t>.</a:t>
            </a:r>
          </a:p>
          <a:p>
            <a:r>
              <a:rPr lang="en-GB" b="0" dirty="0" smtClean="0"/>
              <a:t>6.2 </a:t>
            </a:r>
            <a:r>
              <a:rPr lang="en-GB" b="0" i="1" dirty="0" smtClean="0"/>
              <a:t>Ensuring that information regarding the Church’s child safeguarding message is accessible</a:t>
            </a:r>
            <a:r>
              <a:rPr lang="en-GB" b="0" dirty="0" smtClean="0"/>
              <a:t>.</a:t>
            </a:r>
          </a:p>
          <a:p>
            <a:r>
              <a:rPr lang="en-GB" b="0" dirty="0"/>
              <a:t>  </a:t>
            </a:r>
            <a:r>
              <a:rPr lang="en-GB" b="0" dirty="0" smtClean="0"/>
              <a:t>     We studied the UN Human Rights Convention for Children and picked the articles we felt relevant to our task. These formed a base for our discussions.                      (Reference: The UNICEF Children Rights Convention: Toolkit for Schools)	</a:t>
            </a:r>
          </a:p>
          <a:p>
            <a:r>
              <a:rPr lang="en-GB" b="0" dirty="0" smtClean="0"/>
              <a:t>       </a:t>
            </a:r>
            <a:endParaRPr lang="en-GB" b="0" dirty="0"/>
          </a:p>
          <a:p>
            <a:pPr marL="0" marR="0" indent="0" algn="ctr">
              <a:spcBef>
                <a:spcPts val="0"/>
              </a:spcBef>
              <a:spcAft>
                <a:spcPts val="0"/>
              </a:spcAft>
            </a:pPr>
            <a:r>
              <a:rPr lang="en-GB" sz="1800" kern="1400" dirty="0">
                <a:solidFill>
                  <a:srgbClr val="00B050"/>
                </a:solidFill>
                <a:latin typeface="Berlin Sans FB"/>
              </a:rPr>
              <a:t> </a:t>
            </a:r>
            <a:endParaRPr lang="en-GB" sz="900" kern="1400" dirty="0">
              <a:solidFill>
                <a:srgbClr val="000000"/>
              </a:solidFill>
              <a:latin typeface="Comic Sans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532" y="4725144"/>
            <a:ext cx="3621661" cy="262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87" y="4653141"/>
            <a:ext cx="3187260" cy="244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4304447" y="4869165"/>
            <a:ext cx="3136900" cy="1692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2200" dirty="0" smtClean="0">
                <a:solidFill>
                  <a:srgbClr val="00B050"/>
                </a:solidFill>
                <a:latin typeface="Berlin Sans FB" pitchFamily="34" charset="0"/>
                <a:cs typeface="Arial" pitchFamily="34" charset="0"/>
              </a:rPr>
              <a:t>Safeguarding Young People</a:t>
            </a:r>
          </a:p>
          <a:p>
            <a:pPr algn="ctr" fontAlgn="base">
              <a:spcBef>
                <a:spcPct val="0"/>
              </a:spcBef>
              <a:spcAft>
                <a:spcPct val="0"/>
              </a:spcAft>
            </a:pPr>
            <a:r>
              <a:rPr lang="en-GB" sz="1600" dirty="0" smtClean="0">
                <a:solidFill>
                  <a:srgbClr val="00B050"/>
                </a:solidFill>
                <a:latin typeface="Berlin Sans FB" pitchFamily="34" charset="0"/>
                <a:cs typeface="Arial" pitchFamily="34" charset="0"/>
              </a:rPr>
              <a:t>Designed and  Compiled by Young People</a:t>
            </a:r>
          </a:p>
          <a:p>
            <a:pPr fontAlgn="base">
              <a:spcBef>
                <a:spcPct val="0"/>
              </a:spcBef>
              <a:spcAft>
                <a:spcPct val="0"/>
              </a:spcAft>
            </a:pPr>
            <a:endParaRPr lang="en-US" dirty="0" smtClean="0">
              <a:solidFill>
                <a:srgbClr val="000000"/>
              </a:solidFill>
              <a:latin typeface="Arial" pitchFamily="34" charset="0"/>
              <a:cs typeface="Arial" pitchFamily="34" charset="0"/>
            </a:endParaRPr>
          </a:p>
        </p:txBody>
      </p:sp>
      <p:sp>
        <p:nvSpPr>
          <p:cNvPr id="6" name="Rectangle 5"/>
          <p:cNvSpPr/>
          <p:nvPr/>
        </p:nvSpPr>
        <p:spPr>
          <a:xfrm>
            <a:off x="3707622" y="260648"/>
            <a:ext cx="4330544" cy="923330"/>
          </a:xfrm>
          <a:prstGeom prst="rect">
            <a:avLst/>
          </a:prstGeom>
          <a:noFill/>
        </p:spPr>
        <p:txBody>
          <a:bodyPr wrap="none" lIns="91440" tIns="45720" rIns="91440" bIns="45720">
            <a:spAutoFit/>
          </a:bodyPr>
          <a:lstStyle/>
          <a:p>
            <a:pPr algn="ctr"/>
            <a:r>
              <a:rPr lang="en-GB" sz="5400" b="1" dirty="0" smtClean="0">
                <a:ln w="19050">
                  <a:solidFill>
                    <a:srgbClr val="434342">
                      <a:tint val="1000"/>
                    </a:srgbClr>
                  </a:solidFill>
                  <a:prstDash val="solid"/>
                </a:ln>
                <a:solidFill>
                  <a:srgbClr val="08A1D9"/>
                </a:solidFill>
                <a:effectLst>
                  <a:outerShdw blurRad="50000" dist="50800" dir="7500000" algn="tl">
                    <a:srgbClr val="000000">
                      <a:shade val="5000"/>
                      <a:alpha val="35000"/>
                    </a:srgbClr>
                  </a:outerShdw>
                </a:effectLst>
              </a:rPr>
              <a:t>THE PROCESS</a:t>
            </a:r>
          </a:p>
        </p:txBody>
      </p:sp>
    </p:spTree>
    <p:extLst>
      <p:ext uri="{BB962C8B-B14F-4D97-AF65-F5344CB8AC3E}">
        <p14:creationId xmlns:p14="http://schemas.microsoft.com/office/powerpoint/2010/main" val="1718228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413" y="476672"/>
            <a:ext cx="10309787" cy="5832648"/>
          </a:xfrm>
        </p:spPr>
        <p:txBody>
          <a:bodyPr/>
          <a:lstStyle/>
          <a:p>
            <a:endParaRPr lang="en-GB" dirty="0" smtClean="0"/>
          </a:p>
          <a:p>
            <a:endParaRPr lang="en-GB" dirty="0"/>
          </a:p>
          <a:p>
            <a:r>
              <a:rPr lang="en-GB" b="0" dirty="0" smtClean="0"/>
              <a:t>	</a:t>
            </a:r>
          </a:p>
          <a:p>
            <a:r>
              <a:rPr lang="en-GB" b="0" dirty="0" smtClean="0"/>
              <a:t>       </a:t>
            </a:r>
            <a:r>
              <a:rPr lang="en-GB" dirty="0" smtClean="0"/>
              <a:t>How:  </a:t>
            </a:r>
            <a:r>
              <a:rPr lang="en-GB" b="0" dirty="0" smtClean="0"/>
              <a:t>Our process consisted of getting ideas – brain-storming, listening, sharing ideas, gathering information, looking at some leaflets that others had produced, sharing  tasks, work between sessions, getting the School Councils advice,  time management,  surveys, finding words Primary School children could understand.  </a:t>
            </a:r>
          </a:p>
          <a:p>
            <a:r>
              <a:rPr lang="en-GB" b="0" dirty="0"/>
              <a:t> </a:t>
            </a:r>
            <a:r>
              <a:rPr lang="en-GB" b="0" dirty="0" smtClean="0"/>
              <a:t>     </a:t>
            </a:r>
          </a:p>
          <a:p>
            <a:r>
              <a:rPr lang="en-GB" b="0" dirty="0"/>
              <a:t> </a:t>
            </a:r>
            <a:r>
              <a:rPr lang="en-GB" b="0" dirty="0" smtClean="0"/>
              <a:t>      We used the headings from the existing Sisters of Mercy Leaflets adapted from the Diocese of Limerick as a framework for the Secondary Leaflet.</a:t>
            </a:r>
          </a:p>
          <a:p>
            <a:r>
              <a:rPr lang="en-GB" b="0" dirty="0" smtClean="0"/>
              <a:t>       </a:t>
            </a:r>
          </a:p>
          <a:p>
            <a:r>
              <a:rPr lang="en-GB" b="0" dirty="0"/>
              <a:t> </a:t>
            </a:r>
            <a:r>
              <a:rPr lang="en-GB" b="0" dirty="0" smtClean="0"/>
              <a:t>      There was great energy in both groups and great co-operation and  listening…everyone worked as a member of a team.</a:t>
            </a:r>
          </a:p>
          <a:p>
            <a:endParaRPr lang="en-GB" b="0" dirty="0"/>
          </a:p>
          <a:p>
            <a:pPr marL="0" marR="0" indent="0" algn="ctr">
              <a:spcBef>
                <a:spcPts val="0"/>
              </a:spcBef>
              <a:spcAft>
                <a:spcPts val="0"/>
              </a:spcAft>
            </a:pPr>
            <a:r>
              <a:rPr lang="en-GB" sz="1800" kern="1400" dirty="0">
                <a:solidFill>
                  <a:srgbClr val="00B050"/>
                </a:solidFill>
                <a:latin typeface="Berlin Sans FB"/>
              </a:rPr>
              <a:t> </a:t>
            </a:r>
            <a:endParaRPr lang="en-GB" sz="900" kern="1400" dirty="0">
              <a:solidFill>
                <a:srgbClr val="000000"/>
              </a:solidFill>
              <a:latin typeface="Comic Sans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532" y="4725144"/>
            <a:ext cx="3621661" cy="262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87" y="4653141"/>
            <a:ext cx="3187260" cy="244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4304447" y="4869165"/>
            <a:ext cx="3136900" cy="1692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2200" dirty="0" smtClean="0">
                <a:solidFill>
                  <a:srgbClr val="00B050"/>
                </a:solidFill>
                <a:latin typeface="Berlin Sans FB" pitchFamily="34" charset="0"/>
                <a:cs typeface="Arial" pitchFamily="34" charset="0"/>
              </a:rPr>
              <a:t>Safeguarding Young People</a:t>
            </a:r>
          </a:p>
          <a:p>
            <a:pPr algn="ctr" fontAlgn="base">
              <a:spcBef>
                <a:spcPct val="0"/>
              </a:spcBef>
              <a:spcAft>
                <a:spcPct val="0"/>
              </a:spcAft>
            </a:pPr>
            <a:r>
              <a:rPr lang="en-GB" sz="1600" dirty="0" smtClean="0">
                <a:solidFill>
                  <a:srgbClr val="00B050"/>
                </a:solidFill>
                <a:latin typeface="Berlin Sans FB" pitchFamily="34" charset="0"/>
                <a:cs typeface="Arial" pitchFamily="34" charset="0"/>
              </a:rPr>
              <a:t>Designed and  Compiled by Young People</a:t>
            </a:r>
          </a:p>
          <a:p>
            <a:pPr fontAlgn="base">
              <a:spcBef>
                <a:spcPct val="0"/>
              </a:spcBef>
              <a:spcAft>
                <a:spcPct val="0"/>
              </a:spcAft>
            </a:pPr>
            <a:endParaRPr lang="en-US" dirty="0" smtClean="0">
              <a:solidFill>
                <a:srgbClr val="000000"/>
              </a:solidFill>
              <a:latin typeface="Arial" pitchFamily="34" charset="0"/>
              <a:cs typeface="Arial" pitchFamily="34" charset="0"/>
            </a:endParaRPr>
          </a:p>
        </p:txBody>
      </p:sp>
      <p:sp>
        <p:nvSpPr>
          <p:cNvPr id="6" name="Rectangle 5"/>
          <p:cNvSpPr/>
          <p:nvPr/>
        </p:nvSpPr>
        <p:spPr>
          <a:xfrm>
            <a:off x="3707622" y="260648"/>
            <a:ext cx="4330544" cy="923330"/>
          </a:xfrm>
          <a:prstGeom prst="rect">
            <a:avLst/>
          </a:prstGeom>
          <a:noFill/>
        </p:spPr>
        <p:txBody>
          <a:bodyPr wrap="none" lIns="91440" tIns="45720" rIns="91440" bIns="45720">
            <a:spAutoFit/>
          </a:bodyPr>
          <a:lstStyle/>
          <a:p>
            <a:pPr algn="ctr"/>
            <a:r>
              <a:rPr lang="en-GB" sz="5400" b="1" dirty="0" smtClean="0">
                <a:ln w="19050">
                  <a:solidFill>
                    <a:srgbClr val="434342">
                      <a:tint val="1000"/>
                    </a:srgbClr>
                  </a:solidFill>
                  <a:prstDash val="solid"/>
                </a:ln>
                <a:solidFill>
                  <a:srgbClr val="08A1D9"/>
                </a:solidFill>
                <a:effectLst>
                  <a:outerShdw blurRad="50000" dist="50800" dir="7500000" algn="tl">
                    <a:srgbClr val="000000">
                      <a:shade val="5000"/>
                      <a:alpha val="35000"/>
                    </a:srgbClr>
                  </a:outerShdw>
                </a:effectLst>
              </a:rPr>
              <a:t>THE PROCESS</a:t>
            </a:r>
          </a:p>
        </p:txBody>
      </p:sp>
    </p:spTree>
    <p:extLst>
      <p:ext uri="{BB962C8B-B14F-4D97-AF65-F5344CB8AC3E}">
        <p14:creationId xmlns:p14="http://schemas.microsoft.com/office/powerpoint/2010/main" val="152318520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892</TotalTime>
  <Words>896</Words>
  <Application>Microsoft Office PowerPoint</Application>
  <PresentationFormat>Custom</PresentationFormat>
  <Paragraphs>151</Paragraphs>
  <Slides>18</Slides>
  <Notes>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Facet</vt:lpstr>
      <vt:lpstr>1_Office Theme</vt:lpstr>
      <vt:lpstr>Angles</vt:lpstr>
      <vt:lpstr>Participating with Young People to Communicate the Church’s Safeguarding Message  Young people nominated by the Sisters of Mercy Northern Province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Niall Moore</dc:creator>
  <cp:lastModifiedBy>Ann Doyle</cp:lastModifiedBy>
  <cp:revision>58</cp:revision>
  <dcterms:created xsi:type="dcterms:W3CDTF">2016-02-14T17:31:19Z</dcterms:created>
  <dcterms:modified xsi:type="dcterms:W3CDTF">2016-10-26T08:55:48Z</dcterms:modified>
</cp:coreProperties>
</file>